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fonts/font1.fntdata" ContentType="application/x-fontdata"/>
  <Override PartName="/ppt/fonts/font10.fntdata" ContentType="application/x-fontdata"/>
  <Override PartName="/ppt/fonts/font11.fntdata" ContentType="application/x-fontdata"/>
  <Override PartName="/ppt/fonts/font12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fonts/font8.fntdata" ContentType="application/x-fontdata"/>
  <Override PartName="/ppt/fonts/font9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7"/>
  </p:notesMasterIdLst>
  <p:handoutMasterIdLst>
    <p:handoutMasterId r:id="rId38"/>
  </p:handoutMasterIdLst>
  <p:sldIdLst>
    <p:sldId id="283" r:id="rId3"/>
    <p:sldId id="313" r:id="rId4"/>
    <p:sldId id="287" r:id="rId5"/>
    <p:sldId id="286" r:id="rId6"/>
    <p:sldId id="299" r:id="rId7"/>
    <p:sldId id="324" r:id="rId8"/>
    <p:sldId id="317" r:id="rId9"/>
    <p:sldId id="320" r:id="rId10"/>
    <p:sldId id="328" r:id="rId11"/>
    <p:sldId id="321" r:id="rId12"/>
    <p:sldId id="323" r:id="rId13"/>
    <p:sldId id="322" r:id="rId14"/>
    <p:sldId id="329" r:id="rId15"/>
    <p:sldId id="326" r:id="rId16"/>
    <p:sldId id="339" r:id="rId17"/>
    <p:sldId id="340" r:id="rId18"/>
    <p:sldId id="327" r:id="rId19"/>
    <p:sldId id="338" r:id="rId20"/>
    <p:sldId id="331" r:id="rId21"/>
    <p:sldId id="343" r:id="rId22"/>
    <p:sldId id="345" r:id="rId23"/>
    <p:sldId id="346" r:id="rId24"/>
    <p:sldId id="347" r:id="rId25"/>
    <p:sldId id="348" r:id="rId26"/>
    <p:sldId id="344" r:id="rId27"/>
    <p:sldId id="349" r:id="rId28"/>
    <p:sldId id="350" r:id="rId29"/>
    <p:sldId id="351" r:id="rId30"/>
    <p:sldId id="352" r:id="rId31"/>
    <p:sldId id="353" r:id="rId32"/>
    <p:sldId id="354" r:id="rId33"/>
    <p:sldId id="355" r:id="rId34"/>
    <p:sldId id="356" r:id="rId35"/>
    <p:sldId id="289" r:id="rId36"/>
  </p:sldIdLst>
  <p:sldSz cx="12192000" cy="6858000"/>
  <p:notesSz cx="6858000" cy="9144000"/>
  <p:embeddedFontLst>
    <p:embeddedFont>
      <p:font typeface="微软雅黑" panose="020B0503020204020204" pitchFamily="34" charset="-122"/>
      <p:regular r:id="rId43"/>
    </p:embeddedFont>
    <p:embeddedFont>
      <p:font typeface="方正宝黑体 简 Medium" panose="02010600010101010101" charset="-122"/>
      <p:regular r:id="rId44"/>
    </p:embeddedFont>
    <p:embeddedFont>
      <p:font typeface="清雅黑体" panose="00000500000000000000" charset="-122"/>
      <p:regular r:id="rId45"/>
    </p:embeddedFont>
    <p:embeddedFont>
      <p:font typeface="方正宝黑体 简 Light" panose="02000400000000000000" charset="-122"/>
      <p:regular r:id="rId46"/>
    </p:embeddedFont>
    <p:embeddedFont>
      <p:font typeface="文道潮黑体" panose="02010600040101010101" charset="-122"/>
      <p:regular r:id="rId47"/>
    </p:embeddedFont>
    <p:embeddedFont>
      <p:font typeface="黑体" panose="02010609060101010101" charset="-122"/>
      <p:regular r:id="rId48"/>
    </p:embeddedFont>
    <p:embeddedFont>
      <p:font typeface="方正大标宋简体" panose="02000000000000000000" charset="-122"/>
      <p:regular r:id="rId49"/>
    </p:embeddedFont>
    <p:embeddedFont>
      <p:font typeface="Calibri" panose="020F0502020204030204" charset="0"/>
      <p:regular r:id="rId50"/>
      <p:bold r:id="rId51"/>
      <p:italic r:id="rId52"/>
      <p:boldItalic r:id="rId53"/>
    </p:embeddedFont>
    <p:embeddedFont>
      <p:font typeface="印品朗黑体" panose="00000800000000000000" charset="-122"/>
      <p:regular r:id="rId54"/>
    </p:embeddedFont>
  </p:embeddedFontLst>
  <p:custDataLst>
    <p:tags r:id="rId5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作者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7BFD"/>
    <a:srgbClr val="4B58ED"/>
    <a:srgbClr val="1E38B8"/>
    <a:srgbClr val="B77DFE"/>
    <a:srgbClr val="171DA6"/>
    <a:srgbClr val="210BB8"/>
    <a:srgbClr val="241789"/>
    <a:srgbClr val="4A4A4A"/>
    <a:srgbClr val="FFFEEB"/>
    <a:srgbClr val="FFF4A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36"/>
        <p:guide pos="3618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5" Type="http://schemas.openxmlformats.org/officeDocument/2006/relationships/tags" Target="tags/tag156.xml"/><Relationship Id="rId54" Type="http://schemas.openxmlformats.org/officeDocument/2006/relationships/font" Target="fonts/font12.fntdata"/><Relationship Id="rId53" Type="http://schemas.openxmlformats.org/officeDocument/2006/relationships/font" Target="fonts/font11.fntdata"/><Relationship Id="rId52" Type="http://schemas.openxmlformats.org/officeDocument/2006/relationships/font" Target="fonts/font10.fntdata"/><Relationship Id="rId51" Type="http://schemas.openxmlformats.org/officeDocument/2006/relationships/font" Target="fonts/font9.fntdata"/><Relationship Id="rId50" Type="http://schemas.openxmlformats.org/officeDocument/2006/relationships/font" Target="fonts/font8.fntdata"/><Relationship Id="rId5" Type="http://schemas.openxmlformats.org/officeDocument/2006/relationships/slide" Target="slides/slide3.xml"/><Relationship Id="rId49" Type="http://schemas.openxmlformats.org/officeDocument/2006/relationships/font" Target="fonts/font7.fntdata"/><Relationship Id="rId48" Type="http://schemas.openxmlformats.org/officeDocument/2006/relationships/font" Target="fonts/font6.fntdata"/><Relationship Id="rId47" Type="http://schemas.openxmlformats.org/officeDocument/2006/relationships/font" Target="fonts/font5.fntdata"/><Relationship Id="rId46" Type="http://schemas.openxmlformats.org/officeDocument/2006/relationships/font" Target="fonts/font4.fntdata"/><Relationship Id="rId45" Type="http://schemas.openxmlformats.org/officeDocument/2006/relationships/font" Target="fonts/font3.fntdata"/><Relationship Id="rId44" Type="http://schemas.openxmlformats.org/officeDocument/2006/relationships/font" Target="fonts/font2.fntdata"/><Relationship Id="rId43" Type="http://schemas.openxmlformats.org/officeDocument/2006/relationships/font" Target="fonts/font1.fntdata"/><Relationship Id="rId42" Type="http://schemas.openxmlformats.org/officeDocument/2006/relationships/commentAuthors" Target="commentAuthors.xml"/><Relationship Id="rId41" Type="http://schemas.openxmlformats.org/officeDocument/2006/relationships/tableStyles" Target="tableStyles.xml"/><Relationship Id="rId40" Type="http://schemas.openxmlformats.org/officeDocument/2006/relationships/viewProps" Target="viewProps.xml"/><Relationship Id="rId4" Type="http://schemas.openxmlformats.org/officeDocument/2006/relationships/slide" Target="slides/slide2.xml"/><Relationship Id="rId39" Type="http://schemas.openxmlformats.org/officeDocument/2006/relationships/presProps" Target="presProps.xml"/><Relationship Id="rId38" Type="http://schemas.openxmlformats.org/officeDocument/2006/relationships/handoutMaster" Target="handoutMasters/handoutMaster1.xml"/><Relationship Id="rId37" Type="http://schemas.openxmlformats.org/officeDocument/2006/relationships/notesMaster" Target="notesMasters/notesMaster1.xml"/><Relationship Id="rId36" Type="http://schemas.openxmlformats.org/officeDocument/2006/relationships/slide" Target="slides/slide34.xml"/><Relationship Id="rId35" Type="http://schemas.openxmlformats.org/officeDocument/2006/relationships/slide" Target="slides/slide33.xml"/><Relationship Id="rId34" Type="http://schemas.openxmlformats.org/officeDocument/2006/relationships/slide" Target="slides/slide32.xml"/><Relationship Id="rId33" Type="http://schemas.openxmlformats.org/officeDocument/2006/relationships/slide" Target="slides/slide31.xml"/><Relationship Id="rId32" Type="http://schemas.openxmlformats.org/officeDocument/2006/relationships/slide" Target="slides/slide30.xml"/><Relationship Id="rId31" Type="http://schemas.openxmlformats.org/officeDocument/2006/relationships/slide" Target="slides/slide29.xml"/><Relationship Id="rId30" Type="http://schemas.openxmlformats.org/officeDocument/2006/relationships/slide" Target="slides/slide28.xml"/><Relationship Id="rId3" Type="http://schemas.openxmlformats.org/officeDocument/2006/relationships/slide" Target="slides/slide1.xml"/><Relationship Id="rId29" Type="http://schemas.openxmlformats.org/officeDocument/2006/relationships/slide" Target="slides/slide27.xml"/><Relationship Id="rId28" Type="http://schemas.openxmlformats.org/officeDocument/2006/relationships/slide" Target="slides/slide26.xml"/><Relationship Id="rId27" Type="http://schemas.openxmlformats.org/officeDocument/2006/relationships/slide" Target="slides/slide25.xml"/><Relationship Id="rId26" Type="http://schemas.openxmlformats.org/officeDocument/2006/relationships/slide" Target="slides/slide24.xml"/><Relationship Id="rId25" Type="http://schemas.openxmlformats.org/officeDocument/2006/relationships/slide" Target="slides/slide23.xml"/><Relationship Id="rId24" Type="http://schemas.openxmlformats.org/officeDocument/2006/relationships/slide" Target="slides/slide22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3.xml"/><Relationship Id="rId5" Type="http://schemas.openxmlformats.org/officeDocument/2006/relationships/image" Target="../media/image5.png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tags" Target="../tags/tag6.xml"/><Relationship Id="rId3" Type="http://schemas.openxmlformats.org/officeDocument/2006/relationships/image" Target="../media/image4.png"/><Relationship Id="rId2" Type="http://schemas.openxmlformats.org/officeDocument/2006/relationships/tags" Target="../tags/tag5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tags" Target="../tags/tag9.xml"/><Relationship Id="rId5" Type="http://schemas.openxmlformats.org/officeDocument/2006/relationships/image" Target="../media/image5.png"/><Relationship Id="rId4" Type="http://schemas.openxmlformats.org/officeDocument/2006/relationships/tags" Target="../tags/tag8.xml"/><Relationship Id="rId3" Type="http://schemas.openxmlformats.org/officeDocument/2006/relationships/image" Target="../media/image4.png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图片 2" descr="主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主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cxnSp>
        <p:nvCxnSpPr>
          <p:cNvPr id="15" name="直接连接符 14"/>
          <p:cNvCxnSpPr/>
          <p:nvPr userDrawn="1">
            <p:custDataLst>
              <p:tags r:id="rId3"/>
            </p:custDataLst>
          </p:nvPr>
        </p:nvCxnSpPr>
        <p:spPr>
          <a:xfrm flipV="1">
            <a:off x="1917700" y="766445"/>
            <a:ext cx="8630920" cy="13335"/>
          </a:xfrm>
          <a:prstGeom prst="line">
            <a:avLst/>
          </a:prstGeom>
          <a:ln w="12700" cmpd="sng">
            <a:solidFill>
              <a:srgbClr val="FFFFFF"/>
            </a:solidFill>
            <a:prstDash val="solid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10" name="图片 9" descr="矢量智能对象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画板 2 拷贝 7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 7"/>
          <p:cNvSpPr/>
          <p:nvPr userDrawn="1"/>
        </p:nvSpPr>
        <p:spPr>
          <a:xfrm>
            <a:off x="-635" y="767080"/>
            <a:ext cx="12188825" cy="60947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vip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74320" y="243840"/>
            <a:ext cx="1660525" cy="433070"/>
          </a:xfrm>
          <a:prstGeom prst="rect">
            <a:avLst/>
          </a:prstGeom>
        </p:spPr>
      </p:pic>
      <p:pic>
        <p:nvPicPr>
          <p:cNvPr id="7" name="图片 6" descr="矢量智能对象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718165" y="327025"/>
            <a:ext cx="1220470" cy="2603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6" name="标题 5"/>
          <p:cNvSpPr>
            <a:spLocks noGrp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16.xml"/><Relationship Id="rId8" Type="http://schemas.openxmlformats.org/officeDocument/2006/relationships/tags" Target="../tags/tag15.xml"/><Relationship Id="rId7" Type="http://schemas.openxmlformats.org/officeDocument/2006/relationships/tags" Target="../tags/tag14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19.xml"/><Relationship Id="rId11" Type="http://schemas.openxmlformats.org/officeDocument/2006/relationships/tags" Target="../tags/tag18.xml"/><Relationship Id="rId10" Type="http://schemas.openxmlformats.org/officeDocument/2006/relationships/tags" Target="../tags/tag17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FFF"/>
            </a:gs>
            <a:gs pos="100000">
              <a:srgbClr val="D9D9D9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8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9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0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1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20.xml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2.xml"/><Relationship Id="rId3" Type="http://schemas.openxmlformats.org/officeDocument/2006/relationships/image" Target="../media/image14.png"/><Relationship Id="rId2" Type="http://schemas.openxmlformats.org/officeDocument/2006/relationships/tags" Target="../tags/tag81.xml"/><Relationship Id="rId1" Type="http://schemas.openxmlformats.org/officeDocument/2006/relationships/tags" Target="../tags/tag80.xml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85.xml"/><Relationship Id="rId3" Type="http://schemas.openxmlformats.org/officeDocument/2006/relationships/image" Target="../media/image15.png"/><Relationship Id="rId2" Type="http://schemas.openxmlformats.org/officeDocument/2006/relationships/tags" Target="../tags/tag84.xml"/><Relationship Id="rId1" Type="http://schemas.openxmlformats.org/officeDocument/2006/relationships/tags" Target="../tags/tag83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88.xml"/><Relationship Id="rId2" Type="http://schemas.openxmlformats.org/officeDocument/2006/relationships/tags" Target="../tags/tag87.xml"/><Relationship Id="rId1" Type="http://schemas.openxmlformats.org/officeDocument/2006/relationships/tags" Target="../tags/tag86.xml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91.xml"/><Relationship Id="rId2" Type="http://schemas.openxmlformats.org/officeDocument/2006/relationships/tags" Target="../tags/tag90.xml"/><Relationship Id="rId1" Type="http://schemas.openxmlformats.org/officeDocument/2006/relationships/tags" Target="../tags/tag89.xml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94.xml"/><Relationship Id="rId2" Type="http://schemas.openxmlformats.org/officeDocument/2006/relationships/tags" Target="../tags/tag93.xml"/><Relationship Id="rId1" Type="http://schemas.openxmlformats.org/officeDocument/2006/relationships/tags" Target="../tags/tag92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tags" Target="../tags/tag103.xml"/><Relationship Id="rId8" Type="http://schemas.openxmlformats.org/officeDocument/2006/relationships/tags" Target="../tags/tag102.xml"/><Relationship Id="rId7" Type="http://schemas.openxmlformats.org/officeDocument/2006/relationships/tags" Target="../tags/tag101.xml"/><Relationship Id="rId6" Type="http://schemas.openxmlformats.org/officeDocument/2006/relationships/tags" Target="../tags/tag100.xml"/><Relationship Id="rId5" Type="http://schemas.openxmlformats.org/officeDocument/2006/relationships/tags" Target="../tags/tag99.xml"/><Relationship Id="rId4" Type="http://schemas.openxmlformats.org/officeDocument/2006/relationships/tags" Target="../tags/tag98.xml"/><Relationship Id="rId3" Type="http://schemas.openxmlformats.org/officeDocument/2006/relationships/tags" Target="../tags/tag97.xml"/><Relationship Id="rId2" Type="http://schemas.openxmlformats.org/officeDocument/2006/relationships/tags" Target="../tags/tag96.xml"/><Relationship Id="rId14" Type="http://schemas.openxmlformats.org/officeDocument/2006/relationships/slideLayout" Target="../slideLayouts/slideLayout2.xml"/><Relationship Id="rId13" Type="http://schemas.openxmlformats.org/officeDocument/2006/relationships/tags" Target="../tags/tag107.xml"/><Relationship Id="rId12" Type="http://schemas.openxmlformats.org/officeDocument/2006/relationships/tags" Target="../tags/tag106.xml"/><Relationship Id="rId11" Type="http://schemas.openxmlformats.org/officeDocument/2006/relationships/tags" Target="../tags/tag105.xml"/><Relationship Id="rId10" Type="http://schemas.openxmlformats.org/officeDocument/2006/relationships/tags" Target="../tags/tag104.xml"/><Relationship Id="rId1" Type="http://schemas.openxmlformats.org/officeDocument/2006/relationships/tags" Target="../tags/tag95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09.xml"/><Relationship Id="rId2" Type="http://schemas.openxmlformats.org/officeDocument/2006/relationships/image" Target="../media/image16.png"/><Relationship Id="rId1" Type="http://schemas.openxmlformats.org/officeDocument/2006/relationships/tags" Target="../tags/tag108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1.xml"/><Relationship Id="rId2" Type="http://schemas.openxmlformats.org/officeDocument/2006/relationships/image" Target="../media/image17.png"/><Relationship Id="rId1" Type="http://schemas.openxmlformats.org/officeDocument/2006/relationships/tags" Target="../tags/tag110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3.xml"/><Relationship Id="rId2" Type="http://schemas.openxmlformats.org/officeDocument/2006/relationships/image" Target="../media/image18.png"/><Relationship Id="rId1" Type="http://schemas.openxmlformats.org/officeDocument/2006/relationships/tags" Target="../tags/tag112.xml"/></Relationships>
</file>

<file path=ppt/slides/_rels/slide1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16.xml"/><Relationship Id="rId2" Type="http://schemas.openxmlformats.org/officeDocument/2006/relationships/tags" Target="../tags/tag115.xml"/><Relationship Id="rId1" Type="http://schemas.openxmlformats.org/officeDocument/2006/relationships/tags" Target="../tags/tag114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.xml"/><Relationship Id="rId8" Type="http://schemas.openxmlformats.org/officeDocument/2006/relationships/tags" Target="../tags/tag26.xml"/><Relationship Id="rId7" Type="http://schemas.openxmlformats.org/officeDocument/2006/relationships/image" Target="../media/image9.png"/><Relationship Id="rId6" Type="http://schemas.openxmlformats.org/officeDocument/2006/relationships/tags" Target="../tags/tag25.xml"/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18.xml"/><Relationship Id="rId2" Type="http://schemas.openxmlformats.org/officeDocument/2006/relationships/image" Target="../media/image19.png"/><Relationship Id="rId1" Type="http://schemas.openxmlformats.org/officeDocument/2006/relationships/tags" Target="../tags/tag117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0.xml"/><Relationship Id="rId2" Type="http://schemas.openxmlformats.org/officeDocument/2006/relationships/image" Target="../media/image20.png"/><Relationship Id="rId1" Type="http://schemas.openxmlformats.org/officeDocument/2006/relationships/tags" Target="../tags/tag119.xml"/></Relationships>
</file>

<file path=ppt/slides/_rels/slide2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2.xml"/><Relationship Id="rId2" Type="http://schemas.openxmlformats.org/officeDocument/2006/relationships/image" Target="../media/image21.png"/><Relationship Id="rId1" Type="http://schemas.openxmlformats.org/officeDocument/2006/relationships/tags" Target="../tags/tag121.xml"/></Relationships>
</file>

<file path=ppt/slides/_rels/slide2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4.xml"/><Relationship Id="rId2" Type="http://schemas.openxmlformats.org/officeDocument/2006/relationships/image" Target="../media/image22.png"/><Relationship Id="rId1" Type="http://schemas.openxmlformats.org/officeDocument/2006/relationships/tags" Target="../tags/tag123.xml"/></Relationships>
</file>

<file path=ppt/slides/_rels/slide2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6.xml"/><Relationship Id="rId2" Type="http://schemas.openxmlformats.org/officeDocument/2006/relationships/image" Target="../media/image23.png"/><Relationship Id="rId1" Type="http://schemas.openxmlformats.org/officeDocument/2006/relationships/tags" Target="../tags/tag125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28.xml"/><Relationship Id="rId2" Type="http://schemas.openxmlformats.org/officeDocument/2006/relationships/image" Target="../media/image24.png"/><Relationship Id="rId1" Type="http://schemas.openxmlformats.org/officeDocument/2006/relationships/tags" Target="../tags/tag127.xml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0.xml"/><Relationship Id="rId2" Type="http://schemas.openxmlformats.org/officeDocument/2006/relationships/image" Target="../media/image25.png"/><Relationship Id="rId1" Type="http://schemas.openxmlformats.org/officeDocument/2006/relationships/tags" Target="../tags/tag129.xml"/></Relationships>
</file>

<file path=ppt/slides/_rels/slide2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2.xml"/><Relationship Id="rId2" Type="http://schemas.openxmlformats.org/officeDocument/2006/relationships/image" Target="../media/image26.png"/><Relationship Id="rId1" Type="http://schemas.openxmlformats.org/officeDocument/2006/relationships/tags" Target="../tags/tag131.xml"/></Relationships>
</file>

<file path=ppt/slides/_rels/slide2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4.xml"/><Relationship Id="rId2" Type="http://schemas.openxmlformats.org/officeDocument/2006/relationships/image" Target="../media/image27.png"/><Relationship Id="rId1" Type="http://schemas.openxmlformats.org/officeDocument/2006/relationships/tags" Target="../tags/tag133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6.xml"/><Relationship Id="rId2" Type="http://schemas.openxmlformats.org/officeDocument/2006/relationships/image" Target="../media/image28.png"/><Relationship Id="rId1" Type="http://schemas.openxmlformats.org/officeDocument/2006/relationships/tags" Target="../tags/tag135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3.xml"/><Relationship Id="rId8" Type="http://schemas.openxmlformats.org/officeDocument/2006/relationships/tags" Target="../tags/tag32.xml"/><Relationship Id="rId7" Type="http://schemas.openxmlformats.org/officeDocument/2006/relationships/tags" Target="../tags/tag31.xml"/><Relationship Id="rId6" Type="http://schemas.openxmlformats.org/officeDocument/2006/relationships/tags" Target="../tags/tag30.xml"/><Relationship Id="rId5" Type="http://schemas.openxmlformats.org/officeDocument/2006/relationships/tags" Target="../tags/tag29.xml"/><Relationship Id="rId4" Type="http://schemas.openxmlformats.org/officeDocument/2006/relationships/image" Target="../media/image11.png"/><Relationship Id="rId3" Type="http://schemas.openxmlformats.org/officeDocument/2006/relationships/tags" Target="../tags/tag28.xml"/><Relationship Id="rId20" Type="http://schemas.openxmlformats.org/officeDocument/2006/relationships/slideLayout" Target="../slideLayouts/slideLayout4.xml"/><Relationship Id="rId2" Type="http://schemas.openxmlformats.org/officeDocument/2006/relationships/tags" Target="../tags/tag27.xml"/><Relationship Id="rId19" Type="http://schemas.openxmlformats.org/officeDocument/2006/relationships/tags" Target="../tags/tag43.xml"/><Relationship Id="rId18" Type="http://schemas.openxmlformats.org/officeDocument/2006/relationships/tags" Target="../tags/tag42.xml"/><Relationship Id="rId17" Type="http://schemas.openxmlformats.org/officeDocument/2006/relationships/tags" Target="../tags/tag41.xml"/><Relationship Id="rId16" Type="http://schemas.openxmlformats.org/officeDocument/2006/relationships/tags" Target="../tags/tag40.xml"/><Relationship Id="rId15" Type="http://schemas.openxmlformats.org/officeDocument/2006/relationships/tags" Target="../tags/tag39.xml"/><Relationship Id="rId14" Type="http://schemas.openxmlformats.org/officeDocument/2006/relationships/tags" Target="../tags/tag38.xml"/><Relationship Id="rId13" Type="http://schemas.openxmlformats.org/officeDocument/2006/relationships/tags" Target="../tags/tag37.xml"/><Relationship Id="rId12" Type="http://schemas.openxmlformats.org/officeDocument/2006/relationships/tags" Target="../tags/tag36.xml"/><Relationship Id="rId11" Type="http://schemas.openxmlformats.org/officeDocument/2006/relationships/tags" Target="../tags/tag35.xml"/><Relationship Id="rId10" Type="http://schemas.openxmlformats.org/officeDocument/2006/relationships/tags" Target="../tags/tag34.xml"/><Relationship Id="rId1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38.xml"/><Relationship Id="rId2" Type="http://schemas.openxmlformats.org/officeDocument/2006/relationships/image" Target="../media/image29.png"/><Relationship Id="rId1" Type="http://schemas.openxmlformats.org/officeDocument/2006/relationships/tags" Target="../tags/tag137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140.xml"/><Relationship Id="rId2" Type="http://schemas.openxmlformats.org/officeDocument/2006/relationships/image" Target="../media/image30.png"/><Relationship Id="rId1" Type="http://schemas.openxmlformats.org/officeDocument/2006/relationships/tags" Target="../tags/tag139.xml"/></Relationships>
</file>

<file path=ppt/slides/_rels/slide3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143.xml"/><Relationship Id="rId2" Type="http://schemas.openxmlformats.org/officeDocument/2006/relationships/tags" Target="../tags/tag142.xml"/><Relationship Id="rId1" Type="http://schemas.openxmlformats.org/officeDocument/2006/relationships/tags" Target="../tags/tag141.xml"/></Relationships>
</file>

<file path=ppt/slides/_rels/slide33.xml.rels><?xml version="1.0" encoding="UTF-8" standalone="yes"?>
<Relationships xmlns="http://schemas.openxmlformats.org/package/2006/relationships"><Relationship Id="rId9" Type="http://schemas.openxmlformats.org/officeDocument/2006/relationships/tags" Target="../tags/tag152.xml"/><Relationship Id="rId8" Type="http://schemas.openxmlformats.org/officeDocument/2006/relationships/tags" Target="../tags/tag151.xml"/><Relationship Id="rId7" Type="http://schemas.openxmlformats.org/officeDocument/2006/relationships/tags" Target="../tags/tag150.xml"/><Relationship Id="rId6" Type="http://schemas.openxmlformats.org/officeDocument/2006/relationships/tags" Target="../tags/tag149.xml"/><Relationship Id="rId5" Type="http://schemas.openxmlformats.org/officeDocument/2006/relationships/tags" Target="../tags/tag148.xml"/><Relationship Id="rId4" Type="http://schemas.openxmlformats.org/officeDocument/2006/relationships/tags" Target="../tags/tag147.xml"/><Relationship Id="rId3" Type="http://schemas.openxmlformats.org/officeDocument/2006/relationships/tags" Target="../tags/tag146.xml"/><Relationship Id="rId2" Type="http://schemas.openxmlformats.org/officeDocument/2006/relationships/tags" Target="../tags/tag145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54.xml"/><Relationship Id="rId10" Type="http://schemas.openxmlformats.org/officeDocument/2006/relationships/tags" Target="../tags/tag153.xml"/><Relationship Id="rId1" Type="http://schemas.openxmlformats.org/officeDocument/2006/relationships/tags" Target="../tags/tag14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155.xml"/><Relationship Id="rId1" Type="http://schemas.openxmlformats.org/officeDocument/2006/relationships/image" Target="../media/image31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tags" Target="../tags/tag46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55.xml"/><Relationship Id="rId8" Type="http://schemas.openxmlformats.org/officeDocument/2006/relationships/tags" Target="../tags/tag54.xml"/><Relationship Id="rId7" Type="http://schemas.openxmlformats.org/officeDocument/2006/relationships/tags" Target="../tags/tag53.xml"/><Relationship Id="rId6" Type="http://schemas.openxmlformats.org/officeDocument/2006/relationships/tags" Target="../tags/tag52.xml"/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6" Type="http://schemas.openxmlformats.org/officeDocument/2006/relationships/slideLayout" Target="../slideLayouts/slideLayout2.xml"/><Relationship Id="rId15" Type="http://schemas.openxmlformats.org/officeDocument/2006/relationships/tags" Target="../tags/tag61.xml"/><Relationship Id="rId14" Type="http://schemas.openxmlformats.org/officeDocument/2006/relationships/tags" Target="../tags/tag60.xml"/><Relationship Id="rId13" Type="http://schemas.openxmlformats.org/officeDocument/2006/relationships/tags" Target="../tags/tag59.xml"/><Relationship Id="rId12" Type="http://schemas.openxmlformats.org/officeDocument/2006/relationships/tags" Target="../tags/tag58.xml"/><Relationship Id="rId11" Type="http://schemas.openxmlformats.org/officeDocument/2006/relationships/tags" Target="../tags/tag57.xml"/><Relationship Id="rId10" Type="http://schemas.openxmlformats.org/officeDocument/2006/relationships/tags" Target="../tags/tag56.xml"/><Relationship Id="rId1" Type="http://schemas.openxmlformats.org/officeDocument/2006/relationships/tags" Target="../tags/tag47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70.xml"/><Relationship Id="rId8" Type="http://schemas.openxmlformats.org/officeDocument/2006/relationships/tags" Target="../tags/tag69.xml"/><Relationship Id="rId7" Type="http://schemas.openxmlformats.org/officeDocument/2006/relationships/tags" Target="../tags/tag68.xml"/><Relationship Id="rId6" Type="http://schemas.openxmlformats.org/officeDocument/2006/relationships/tags" Target="../tags/tag67.xml"/><Relationship Id="rId5" Type="http://schemas.openxmlformats.org/officeDocument/2006/relationships/tags" Target="../tags/tag66.xml"/><Relationship Id="rId4" Type="http://schemas.openxmlformats.org/officeDocument/2006/relationships/tags" Target="../tags/tag65.xml"/><Relationship Id="rId3" Type="http://schemas.openxmlformats.org/officeDocument/2006/relationships/tags" Target="../tags/tag64.xml"/><Relationship Id="rId2" Type="http://schemas.openxmlformats.org/officeDocument/2006/relationships/tags" Target="../tags/tag63.xml"/><Relationship Id="rId10" Type="http://schemas.openxmlformats.org/officeDocument/2006/relationships/slideLayout" Target="../slideLayouts/slideLayout2.xml"/><Relationship Id="rId1" Type="http://schemas.openxmlformats.org/officeDocument/2006/relationships/tags" Target="../tags/tag62.xml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3.xml"/><Relationship Id="rId3" Type="http://schemas.openxmlformats.org/officeDocument/2006/relationships/image" Target="../media/image12.png"/><Relationship Id="rId2" Type="http://schemas.openxmlformats.org/officeDocument/2006/relationships/tags" Target="../tags/tag72.xml"/><Relationship Id="rId1" Type="http://schemas.openxmlformats.org/officeDocument/2006/relationships/tags" Target="../tags/tag71.xml"/></Relationships>
</file>

<file path=ppt/slides/_rels/slide8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tags" Target="../tags/tag76.xml"/><Relationship Id="rId3" Type="http://schemas.openxmlformats.org/officeDocument/2006/relationships/image" Target="../media/image13.png"/><Relationship Id="rId2" Type="http://schemas.openxmlformats.org/officeDocument/2006/relationships/tags" Target="../tags/tag75.xml"/><Relationship Id="rId1" Type="http://schemas.openxmlformats.org/officeDocument/2006/relationships/tags" Target="../tags/tag7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tags" Target="../tags/tag79.xml"/><Relationship Id="rId2" Type="http://schemas.openxmlformats.org/officeDocument/2006/relationships/tags" Target="../tags/tag78.xml"/><Relationship Id="rId1" Type="http://schemas.openxmlformats.org/officeDocument/2006/relationships/tags" Target="../tags/tag7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时间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110105" y="15240"/>
            <a:ext cx="829437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</a:rPr>
              <a:t>疯涨不可持续，稳健才能长久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75" y="877570"/>
            <a:ext cx="11784330" cy="541655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</a:rPr>
              <a:t>做自己认知范围内的事情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25" y="1012825"/>
            <a:ext cx="11639550" cy="535432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</a:rPr>
              <a:t>情绪过后的分化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048000" y="1028700"/>
            <a:ext cx="6096000" cy="479996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情绪上涨不用看业绩，但是过后是分化也是大浪淘沙，不可能</a:t>
            </a:r>
            <a:r>
              <a:rPr lang="en-US" altLang="zh-CN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5000</a:t>
            </a:r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只股票都要上涨，贝莱德也没有那么多钱</a:t>
            </a:r>
            <a:r>
              <a:rPr lang="en-US" altLang="zh-CN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  </a:t>
            </a:r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。情绪过后的钱会逐步减少，资金减少，就能凸显谁才是主线，才是优质公司</a:t>
            </a:r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所以问题还是避开些什么，优先拿住什么。</a:t>
            </a:r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别忘了，今年的新国九条规定，明年</a:t>
            </a:r>
            <a:r>
              <a:rPr lang="en-US" altLang="zh-CN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</a:t>
            </a:r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月</a:t>
            </a:r>
            <a:r>
              <a:rPr lang="en-US" altLang="zh-CN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</a:t>
            </a:r>
            <a:r>
              <a:rPr lang="zh-CN" altLang="en-US" b="1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号实施，优胜劣汰</a:t>
            </a:r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 b="1">
                <a:solidFill>
                  <a:srgbClr val="FFFF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核心是业绩，是优质公司，是可以给股东带来双回报的企业</a:t>
            </a:r>
            <a:endParaRPr lang="zh-CN" altLang="en-US" b="1">
              <a:solidFill>
                <a:srgbClr val="FFFF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rgbClr val="FFFF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en-US" altLang="zh-CN" b="1">
                <a:solidFill>
                  <a:srgbClr val="FFFF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A</a:t>
            </a:r>
            <a:r>
              <a:rPr lang="zh-CN" altLang="en-US" b="1">
                <a:solidFill>
                  <a:srgbClr val="FFFF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股的主战场是科技，是先进生产力，是新质生产力。</a:t>
            </a:r>
            <a:endParaRPr lang="zh-CN" altLang="en-US" b="1">
              <a:solidFill>
                <a:srgbClr val="FFFF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endParaRPr lang="zh-CN" altLang="en-US" b="1">
              <a:solidFill>
                <a:srgbClr val="FFFF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</a:endParaRPr>
          </a:p>
          <a:p>
            <a:r>
              <a:rPr lang="zh-CN" altLang="en-US" b="1">
                <a:solidFill>
                  <a:srgbClr val="FFFF00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关注重组类公司</a:t>
            </a:r>
            <a:endParaRPr lang="zh-CN" altLang="en-US" b="1">
              <a:solidFill>
                <a:srgbClr val="FFFF00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2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放平心态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与主力一起低吸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</a:rPr>
              <a:t>静下来低吸是王道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048000" y="1859915"/>
            <a:ext cx="6096000" cy="31381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对于着急进场的那一部分新散户，冷静下来是好事</a:t>
            </a:r>
            <a:endParaRPr lang="zh-CN" altLang="en-US" dirty="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1</a:t>
            </a:r>
            <a:r>
              <a:rPr lang="zh-CN" altLang="en-US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，牛市不是一天出现，也非一天结束。</a:t>
            </a:r>
            <a:endParaRPr lang="zh-CN" altLang="en-US" dirty="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2</a:t>
            </a:r>
            <a:r>
              <a:rPr lang="zh-CN" altLang="en-US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，现在调整总比</a:t>
            </a:r>
            <a:r>
              <a:rPr lang="en-US" altLang="zh-CN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4000</a:t>
            </a:r>
            <a:r>
              <a:rPr lang="zh-CN" altLang="en-US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点调整更有机会解套，新股民第一课风险意识</a:t>
            </a:r>
            <a:endParaRPr lang="zh-CN" altLang="en-US" dirty="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3</a:t>
            </a:r>
            <a:r>
              <a:rPr lang="zh-CN" altLang="en-US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，建立长期投资和稳健思维是市场的最终目的</a:t>
            </a:r>
            <a:endParaRPr lang="zh-CN" altLang="en-US" dirty="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endParaRPr lang="zh-CN" altLang="en-US" dirty="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  <a:p>
            <a:r>
              <a:rPr lang="en-US" altLang="zh-CN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4</a:t>
            </a:r>
            <a:r>
              <a:rPr lang="zh-CN" altLang="en-US" dirty="0">
                <a:solidFill>
                  <a:schemeClr val="bg1"/>
                </a:solidFill>
                <a:latin typeface="方正大标宋简体" panose="02000000000000000000" charset="-122"/>
                <a:ea typeface="方正大标宋简体" panose="02000000000000000000" charset="-122"/>
                <a:cs typeface="方正大标宋简体" panose="02000000000000000000" charset="-122"/>
                <a:sym typeface="+mn-ea"/>
              </a:rPr>
              <a:t>，只有急跌各路内资与外资才能做多买入，不然都只能干喊口号</a:t>
            </a:r>
            <a:endParaRPr lang="zh-CN" altLang="en-US" dirty="0">
              <a:solidFill>
                <a:schemeClr val="bg1"/>
              </a:solidFill>
              <a:latin typeface="方正大标宋简体" panose="02000000000000000000" charset="-122"/>
              <a:ea typeface="方正大标宋简体" panose="02000000000000000000" charset="-122"/>
              <a:cs typeface="方正大标宋简体" panose="020000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5049520" y="1092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科创板牛市逻辑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  <p:cxnSp>
        <p:nvCxnSpPr>
          <p:cNvPr id="25" name="直接连接符 24"/>
          <p:cNvCxnSpPr/>
          <p:nvPr>
            <p:custDataLst>
              <p:tags r:id="rId2"/>
            </p:custDataLst>
          </p:nvPr>
        </p:nvCxnSpPr>
        <p:spPr>
          <a:xfrm>
            <a:off x="1181606" y="1733860"/>
            <a:ext cx="0" cy="854630"/>
          </a:xfrm>
          <a:prstGeom prst="line">
            <a:avLst/>
          </a:prstGeom>
          <a:solidFill>
            <a:srgbClr val="00993F">
              <a:alpha val="0"/>
            </a:srgbClr>
          </a:solidFill>
          <a:ln w="12700">
            <a:solidFill>
              <a:schemeClr val="tx1">
                <a:alpha val="3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  <p:sp>
        <p:nvSpPr>
          <p:cNvPr id="22" name="椭圆 21"/>
          <p:cNvSpPr/>
          <p:nvPr>
            <p:custDataLst>
              <p:tags r:id="rId3"/>
            </p:custDataLst>
          </p:nvPr>
        </p:nvSpPr>
        <p:spPr>
          <a:xfrm>
            <a:off x="880745" y="985649"/>
            <a:ext cx="600408" cy="60040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kern="1200">
                <a:solidFill>
                  <a:srgbClr val="FFFFFF"/>
                </a:solidFill>
                <a:effectLst/>
                <a:latin typeface="+mn-ea"/>
                <a:cs typeface="+mn-ea"/>
                <a:sym typeface="+mn-ea"/>
              </a:rPr>
              <a:t>01</a:t>
            </a:r>
            <a:endParaRPr lang="en-US" altLang="zh-CN" b="1" kern="1200">
              <a:solidFill>
                <a:srgbClr val="FFFFFF"/>
              </a:solidFill>
              <a:effectLst/>
              <a:latin typeface="+mn-ea"/>
              <a:cs typeface="+mn-ea"/>
              <a:sym typeface="+mn-ea"/>
            </a:endParaRPr>
          </a:p>
        </p:txBody>
      </p:sp>
      <p:sp>
        <p:nvSpPr>
          <p:cNvPr id="23" name="椭圆 22"/>
          <p:cNvSpPr/>
          <p:nvPr>
            <p:custDataLst>
              <p:tags r:id="rId4"/>
            </p:custDataLst>
          </p:nvPr>
        </p:nvSpPr>
        <p:spPr>
          <a:xfrm>
            <a:off x="880745" y="2736950"/>
            <a:ext cx="600408" cy="600408"/>
          </a:xfrm>
          <a:prstGeom prst="ellipse">
            <a:avLst/>
          </a:prstGeom>
          <a:solidFill>
            <a:schemeClr val="accent6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kern="1200">
                <a:solidFill>
                  <a:srgbClr val="FFFFFF"/>
                </a:solidFill>
                <a:effectLst/>
                <a:latin typeface="+mn-ea"/>
                <a:cs typeface="+mn-ea"/>
                <a:sym typeface="+mn-ea"/>
              </a:rPr>
              <a:t>02</a:t>
            </a:r>
            <a:endParaRPr lang="en-US" altLang="zh-CN" b="1" kern="1200">
              <a:solidFill>
                <a:srgbClr val="FFFFFF"/>
              </a:solidFill>
              <a:effectLst/>
              <a:latin typeface="+mn-ea"/>
              <a:cs typeface="+mn-ea"/>
              <a:sym typeface="+mn-ea"/>
            </a:endParaRPr>
          </a:p>
        </p:txBody>
      </p:sp>
      <p:sp>
        <p:nvSpPr>
          <p:cNvPr id="7" name="椭圆 6"/>
          <p:cNvSpPr/>
          <p:nvPr>
            <p:custDataLst>
              <p:tags r:id="rId5"/>
            </p:custDataLst>
          </p:nvPr>
        </p:nvSpPr>
        <p:spPr>
          <a:xfrm>
            <a:off x="880745" y="4488250"/>
            <a:ext cx="600408" cy="600408"/>
          </a:xfrm>
          <a:prstGeom prst="ellipse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2">
            <a:srgbClr val="376FFF">
              <a:shade val="50000"/>
            </a:srgbClr>
          </a:lnRef>
          <a:fillRef idx="1">
            <a:srgbClr val="376FFF"/>
          </a:fillRef>
          <a:effectRef idx="0">
            <a:srgbClr val="376FFF"/>
          </a:effectRef>
          <a:fontRef idx="minor">
            <a:srgbClr val="FFFFFF"/>
          </a:fontRef>
        </p:style>
        <p:txBody>
          <a:bodyPr wrap="none" lIns="0" tIns="0" rIns="0" bIns="0" rtlCol="0" anchor="ctr"/>
          <a:p>
            <a:pPr marL="0" algn="ctr" rtl="0" eaLnBrk="1" latinLnBrk="0" hangingPunct="1">
              <a:spcBef>
                <a:spcPts val="0"/>
              </a:spcBef>
              <a:spcAft>
                <a:spcPts val="0"/>
              </a:spcAft>
            </a:pPr>
            <a:r>
              <a:rPr lang="en-US" altLang="zh-CN" b="1" kern="1200">
                <a:solidFill>
                  <a:srgbClr val="FFFFFF"/>
                </a:solidFill>
                <a:effectLst/>
                <a:latin typeface="+mn-ea"/>
                <a:cs typeface="+mn-ea"/>
                <a:sym typeface="+mn-ea"/>
              </a:rPr>
              <a:t>03</a:t>
            </a:r>
            <a:endParaRPr lang="en-US" altLang="zh-CN" b="1" kern="1200">
              <a:solidFill>
                <a:srgbClr val="FFFFFF"/>
              </a:solidFill>
              <a:effectLst/>
              <a:latin typeface="+mn-ea"/>
              <a:cs typeface="+mn-ea"/>
              <a:sym typeface="+mn-ea"/>
            </a:endParaRPr>
          </a:p>
        </p:txBody>
      </p:sp>
      <p:sp>
        <p:nvSpPr>
          <p:cNvPr id="20" name="矩形 19"/>
          <p:cNvSpPr/>
          <p:nvPr>
            <p:custDataLst>
              <p:tags r:id="rId6"/>
            </p:custDataLst>
          </p:nvPr>
        </p:nvSpPr>
        <p:spPr bwMode="auto">
          <a:xfrm>
            <a:off x="2144625" y="985649"/>
            <a:ext cx="8828596" cy="4808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chemeClr val="accent5"/>
                </a:solidFill>
                <a:uFillTx/>
                <a:latin typeface="+mn-ea"/>
                <a:cs typeface="+mn-ea"/>
                <a:sym typeface="+mn-ea"/>
              </a:rPr>
              <a:t>绝对</a:t>
            </a:r>
            <a:r>
              <a:rPr lang="zh-CN" altLang="en-US" sz="2000" b="1">
                <a:solidFill>
                  <a:schemeClr val="accent5"/>
                </a:solidFill>
                <a:uFillTx/>
                <a:latin typeface="+mn-ea"/>
                <a:cs typeface="+mn-ea"/>
                <a:sym typeface="+mn-ea"/>
              </a:rPr>
              <a:t>空间</a:t>
            </a:r>
            <a:endParaRPr lang="zh-CN" altLang="en-US" sz="2000" b="1">
              <a:solidFill>
                <a:schemeClr val="accent5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6" name="矩形 5"/>
          <p:cNvSpPr/>
          <p:nvPr>
            <p:custDataLst>
              <p:tags r:id="rId7"/>
            </p:custDataLst>
          </p:nvPr>
        </p:nvSpPr>
        <p:spPr>
          <a:xfrm>
            <a:off x="2144625" y="1568321"/>
            <a:ext cx="8830179" cy="94110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曾经的科创板面临定价过多，溢价发行，经过四年下跌，指数调整多数科创板个股腰折后在腰折的情况，牛市的第一要素是要有绝对的空间，当跌幅足够大时，空间就明显打开</a:t>
            </a:r>
            <a:endParaRPr lang="zh-CN" altLang="en-US" sz="1600" b="1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0" name="矩形 29"/>
          <p:cNvSpPr/>
          <p:nvPr>
            <p:custDataLst>
              <p:tags r:id="rId8"/>
            </p:custDataLst>
          </p:nvPr>
        </p:nvSpPr>
        <p:spPr bwMode="auto">
          <a:xfrm>
            <a:off x="2145938" y="2509005"/>
            <a:ext cx="8828596" cy="4808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>
                <a:solidFill>
                  <a:schemeClr val="accent6"/>
                </a:solidFill>
                <a:uFillTx/>
                <a:latin typeface="+mn-ea"/>
                <a:cs typeface="+mn-ea"/>
                <a:sym typeface="+mn-ea"/>
              </a:rPr>
              <a:t>业绩</a:t>
            </a:r>
            <a:r>
              <a:rPr lang="zh-CN" altLang="en-US" sz="2000" b="1">
                <a:solidFill>
                  <a:schemeClr val="accent6"/>
                </a:solidFill>
                <a:uFillTx/>
                <a:latin typeface="+mn-ea"/>
                <a:cs typeface="+mn-ea"/>
                <a:sym typeface="+mn-ea"/>
              </a:rPr>
              <a:t>扭转</a:t>
            </a:r>
            <a:endParaRPr lang="zh-CN" altLang="en-US" sz="2000" b="1">
              <a:solidFill>
                <a:schemeClr val="accent6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8" name="矩形 7"/>
          <p:cNvSpPr/>
          <p:nvPr>
            <p:custDataLst>
              <p:tags r:id="rId9"/>
            </p:custDataLst>
          </p:nvPr>
        </p:nvSpPr>
        <p:spPr>
          <a:xfrm>
            <a:off x="2145938" y="2990185"/>
            <a:ext cx="8828763" cy="118242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科创板企业属于中国核心的科技型公司代表，类似与美国纳斯达克指数。上市之后很多面临研发投入高，导致盈利下降，业绩不及预期的问题，半年报盈利扭亏为盈企业达到</a:t>
            </a:r>
            <a:r>
              <a:rPr lang="en-US" altLang="zh-CN" sz="1600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80%</a:t>
            </a:r>
            <a:r>
              <a:rPr lang="zh-CN" altLang="en-US" sz="1600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以上</a:t>
            </a:r>
            <a:endParaRPr lang="zh-CN" altLang="en-US" sz="1600" b="1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600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多家公司在持续降本增效、加快研发创新、调整产品结构中，综合盈利能力显著提升，净利润增幅远超营收</a:t>
            </a:r>
            <a:endParaRPr lang="zh-CN" altLang="en-US" sz="1600" b="1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sp>
        <p:nvSpPr>
          <p:cNvPr id="33" name="矩形 32"/>
          <p:cNvSpPr/>
          <p:nvPr>
            <p:custDataLst>
              <p:tags r:id="rId10"/>
            </p:custDataLst>
          </p:nvPr>
        </p:nvSpPr>
        <p:spPr bwMode="auto">
          <a:xfrm>
            <a:off x="2144625" y="4653350"/>
            <a:ext cx="8828596" cy="48085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 rtlCol="0" anchor="b" anchorCtr="0">
            <a:noAutofit/>
          </a:bodyPr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r>
              <a:rPr lang="zh-CN" altLang="en-US" sz="2000" b="1" dirty="0">
                <a:solidFill>
                  <a:schemeClr val="accent5"/>
                </a:solidFill>
                <a:uFillTx/>
                <a:latin typeface="+mn-ea"/>
                <a:cs typeface="+mn-ea"/>
                <a:sym typeface="+mn-ea"/>
              </a:rPr>
              <a:t>牛市的故事</a:t>
            </a:r>
            <a:r>
              <a:rPr lang="zh-CN" altLang="en-US" sz="2000" b="1" dirty="0">
                <a:solidFill>
                  <a:schemeClr val="accent5"/>
                </a:solidFill>
                <a:uFillTx/>
                <a:latin typeface="+mn-ea"/>
                <a:cs typeface="+mn-ea"/>
                <a:sym typeface="+mn-ea"/>
              </a:rPr>
              <a:t>不变</a:t>
            </a:r>
            <a:endParaRPr lang="zh-CN" altLang="en-US" sz="2000" b="1" dirty="0">
              <a:solidFill>
                <a:schemeClr val="accent5"/>
              </a:solidFill>
              <a:uFillTx/>
              <a:latin typeface="+mn-ea"/>
              <a:cs typeface="+mn-ea"/>
              <a:sym typeface="+mn-ea"/>
            </a:endParaRPr>
          </a:p>
          <a:p>
            <a:pPr lvl="0" algn="l">
              <a:spcBef>
                <a:spcPct val="0"/>
              </a:spcBef>
              <a:spcAft>
                <a:spcPct val="0"/>
              </a:spcAft>
              <a:buClrTx/>
              <a:buSzTx/>
              <a:buFontTx/>
            </a:pPr>
            <a:endParaRPr lang="zh-CN" altLang="en-US" sz="2000" b="1" dirty="0">
              <a:solidFill>
                <a:schemeClr val="accent5"/>
              </a:solidFill>
              <a:uFillTx/>
              <a:latin typeface="+mn-ea"/>
              <a:cs typeface="+mn-ea"/>
              <a:sym typeface="+mn-ea"/>
            </a:endParaRPr>
          </a:p>
        </p:txBody>
      </p:sp>
      <p:sp>
        <p:nvSpPr>
          <p:cNvPr id="9" name="矩形 8"/>
          <p:cNvSpPr/>
          <p:nvPr>
            <p:custDataLst>
              <p:tags r:id="rId11"/>
            </p:custDataLst>
          </p:nvPr>
        </p:nvSpPr>
        <p:spPr>
          <a:xfrm>
            <a:off x="2144625" y="5156977"/>
            <a:ext cx="8828596" cy="941104"/>
          </a:xfrm>
          <a:prstGeom prst="rect">
            <a:avLst/>
          </a:prstGeom>
          <a:ln>
            <a:noFill/>
            <a:prstDash val="sysDash"/>
          </a:ln>
        </p:spPr>
        <p:txBody>
          <a:bodyPr vert="horz" wrap="square" lIns="0" tIns="0" rIns="0" bIns="0" rtlCol="0" anchor="t" anchorCtr="0">
            <a:noAutofit/>
          </a:bodyPr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整个市场都在利用科创板的业绩不佳来压低价格，以尽可能地收集筹码。</a:t>
            </a:r>
            <a:endParaRPr lang="zh-CN" altLang="en-US" b="1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一旦筹码和业绩的低点都到位，牛市的基础也就建立起来了</a:t>
            </a:r>
            <a:r>
              <a:rPr lang="zh-CN" altLang="en-US" sz="1600">
                <a:ln>
                  <a:noFill/>
                  <a:prstDash val="sysDot"/>
                </a:ln>
                <a:solidFill>
                  <a:schemeClr val="tx1">
                    <a:lumMod val="85000"/>
                    <a:lumOff val="15000"/>
                  </a:schemeClr>
                </a:solidFill>
                <a:latin typeface="+mn-ea"/>
                <a:cs typeface="+mn-ea"/>
                <a:sym typeface="+mn-ea"/>
              </a:rPr>
              <a:t>。</a:t>
            </a:r>
            <a:endParaRPr lang="zh-CN" altLang="en-US" sz="1600">
              <a:ln>
                <a:noFill/>
                <a:prstDash val="sysDot"/>
              </a:ln>
              <a:solidFill>
                <a:schemeClr val="tx1">
                  <a:lumMod val="85000"/>
                  <a:lumOff val="15000"/>
                </a:schemeClr>
              </a:solidFill>
              <a:latin typeface="+mn-ea"/>
              <a:cs typeface="+mn-ea"/>
              <a:sym typeface="+mn-ea"/>
            </a:endParaRPr>
          </a:p>
          <a:p>
            <a:pPr indent="-22860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b="1">
                <a:ln>
                  <a:noFill/>
                  <a:prstDash val="sysDot"/>
                </a:ln>
                <a:solidFill>
                  <a:schemeClr val="bg1"/>
                </a:solidFill>
                <a:latin typeface="+mn-ea"/>
                <a:cs typeface="+mn-ea"/>
                <a:sym typeface="+mn-ea"/>
              </a:rPr>
              <a:t>所谓的牛市，只是资本市场周期规律的一部分，资本要赚钱，就必然会创造牛市</a:t>
            </a:r>
            <a:endParaRPr lang="zh-CN" altLang="en-US" b="1">
              <a:ln>
                <a:noFill/>
                <a:prstDash val="sysDot"/>
              </a:ln>
              <a:solidFill>
                <a:schemeClr val="bg1"/>
              </a:solidFill>
              <a:latin typeface="+mn-ea"/>
              <a:cs typeface="+mn-ea"/>
              <a:sym typeface="+mn-ea"/>
            </a:endParaRPr>
          </a:p>
        </p:txBody>
      </p:sp>
      <p:cxnSp>
        <p:nvCxnSpPr>
          <p:cNvPr id="15" name="直接连接符 14"/>
          <p:cNvCxnSpPr/>
          <p:nvPr>
            <p:custDataLst>
              <p:tags r:id="rId12"/>
            </p:custDataLst>
          </p:nvPr>
        </p:nvCxnSpPr>
        <p:spPr>
          <a:xfrm>
            <a:off x="1181606" y="3485818"/>
            <a:ext cx="0" cy="854630"/>
          </a:xfrm>
          <a:prstGeom prst="line">
            <a:avLst/>
          </a:prstGeom>
          <a:solidFill>
            <a:srgbClr val="00993F">
              <a:alpha val="0"/>
            </a:srgbClr>
          </a:solidFill>
          <a:ln w="12700">
            <a:solidFill>
              <a:schemeClr val="tx1">
                <a:alpha val="30000"/>
              </a:schemeClr>
            </a:solidFill>
            <a:prstDash val="sysDot"/>
          </a:ln>
        </p:spPr>
        <p:style>
          <a:lnRef idx="1">
            <a:srgbClr val="376FFF"/>
          </a:lnRef>
          <a:fillRef idx="0">
            <a:srgbClr val="376FFF"/>
          </a:fillRef>
          <a:effectRef idx="0">
            <a:srgbClr val="376FFF"/>
          </a:effectRef>
          <a:fontRef idx="minor">
            <a:srgbClr val="000000"/>
          </a:fontRef>
        </p:style>
      </p:cxnSp>
    </p:spTree>
    <p:custDataLst>
      <p:tags r:id="rId13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50" y="816610"/>
            <a:ext cx="11772900" cy="567690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049520" y="109220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 b="1">
                <a:solidFill>
                  <a:schemeClr val="bg1"/>
                </a:solidFill>
              </a:rPr>
              <a:t>科创板牛市逻辑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" y="889000"/>
            <a:ext cx="12146280" cy="541845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234690" y="231140"/>
            <a:ext cx="660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下跌不可怕，第一注意公司质地第二，下跌敢于分批低吸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234690" y="231140"/>
            <a:ext cx="660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000" b="1">
                <a:solidFill>
                  <a:schemeClr val="bg1"/>
                </a:solidFill>
              </a:rPr>
              <a:t>趋势，资金，业绩是支撑股价可以持续向上的</a:t>
            </a:r>
            <a:r>
              <a:rPr lang="zh-CN" altLang="en-US" sz="2000" b="1">
                <a:solidFill>
                  <a:schemeClr val="bg1"/>
                </a:solidFill>
              </a:rPr>
              <a:t>保证</a:t>
            </a:r>
            <a:endParaRPr lang="zh-CN" altLang="en-US" sz="2000" b="1">
              <a:solidFill>
                <a:schemeClr val="bg1"/>
              </a:solidFill>
            </a:endParaRPr>
          </a:p>
        </p:txBody>
      </p:sp>
      <p:pic>
        <p:nvPicPr>
          <p:cNvPr id="2" name="图片 1"/>
          <p:cNvPicPr/>
          <p:nvPr/>
        </p:nvPicPr>
        <p:blipFill>
          <a:blip r:embed="rId2"/>
          <a:stretch>
            <a:fillRect/>
          </a:stretch>
        </p:blipFill>
        <p:spPr>
          <a:xfrm>
            <a:off x="106680" y="816610"/>
            <a:ext cx="12039600" cy="55873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3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回归</a:t>
            </a:r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理性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方向</a:t>
            </a:r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很重要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  <a:p>
            <a:pPr algn="ctr" fontAlgn="auto"/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框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6480" y="3359785"/>
            <a:ext cx="10088880" cy="2813050"/>
          </a:xfrm>
          <a:prstGeom prst="rect">
            <a:avLst/>
          </a:prstGeom>
        </p:spPr>
      </p:pic>
      <p:sp>
        <p:nvSpPr>
          <p:cNvPr id="19" name="文本框 18"/>
          <p:cNvSpPr txBox="1"/>
          <p:nvPr>
            <p:custDataLst>
              <p:tags r:id="rId2"/>
            </p:custDataLst>
          </p:nvPr>
        </p:nvSpPr>
        <p:spPr>
          <a:xfrm>
            <a:off x="5022215" y="918210"/>
            <a:ext cx="5694045" cy="2059940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fontAlgn="auto">
              <a:lnSpc>
                <a:spcPct val="100000"/>
              </a:lnSpc>
            </a:pPr>
            <a:r>
              <a:rPr lang="zh-CN" altLang="en-US" sz="5400">
                <a:solidFill>
                  <a:schemeClr val="bg2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清雅黑体" panose="00000500000000000000" charset="-122"/>
              </a:rPr>
              <a:t>投资若是久长时</a:t>
            </a:r>
            <a:endParaRPr lang="zh-CN" altLang="en-US" sz="5400">
              <a:solidFill>
                <a:schemeClr val="bg2"/>
              </a:solidFill>
              <a:latin typeface="方正宝黑体 简 Medium" panose="02010600010101010101" charset="-122"/>
              <a:ea typeface="方正宝黑体 简 Medium" panose="02010600010101010101" charset="-122"/>
              <a:sym typeface="清雅黑体" panose="00000500000000000000" charset="-122"/>
            </a:endParaRPr>
          </a:p>
          <a:p>
            <a:pPr fontAlgn="auto">
              <a:lnSpc>
                <a:spcPct val="100000"/>
              </a:lnSpc>
            </a:pPr>
            <a:r>
              <a:rPr lang="zh-CN" altLang="en-US" sz="5400">
                <a:solidFill>
                  <a:schemeClr val="bg2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清雅黑体" panose="00000500000000000000" charset="-122"/>
              </a:rPr>
              <a:t>又岂在朝朝暮暮</a:t>
            </a:r>
            <a:endParaRPr lang="zh-CN" altLang="en-US" sz="5400">
              <a:solidFill>
                <a:schemeClr val="bg2"/>
              </a:solidFill>
              <a:latin typeface="方正宝黑体 简 Medium" panose="02010600010101010101" charset="-122"/>
              <a:ea typeface="方正宝黑体 简 Medium" panose="02010600010101010101" charset="-122"/>
              <a:sym typeface="清雅黑体" panose="00000500000000000000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166360" y="4163695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</a:endParaRPr>
          </a:p>
        </p:txBody>
      </p:sp>
      <p:sp>
        <p:nvSpPr>
          <p:cNvPr id="8" name="文本框 7"/>
          <p:cNvSpPr txBox="1"/>
          <p:nvPr>
            <p:custDataLst>
              <p:tags r:id="rId3"/>
            </p:custDataLst>
          </p:nvPr>
        </p:nvSpPr>
        <p:spPr>
          <a:xfrm>
            <a:off x="5166360" y="4478020"/>
            <a:ext cx="398780" cy="44513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300">
                <a:solidFill>
                  <a:srgbClr val="4A4A4A"/>
                </a:solidFill>
                <a:latin typeface="方正宝黑体 简 Medium" panose="02010600010101010101" charset="-122"/>
                <a:ea typeface="方正宝黑体 简 Medium" panose="02010600010101010101" charset="-122"/>
                <a:sym typeface="+mn-ea"/>
              </a:rPr>
              <a:t>·</a:t>
            </a:r>
            <a:endParaRPr lang="en-US" altLang="zh-CN" sz="2300">
              <a:solidFill>
                <a:srgbClr val="4A4A4A"/>
              </a:solidFill>
              <a:latin typeface="方正宝黑体 简 Medium" panose="02010600010101010101" charset="-122"/>
              <a:ea typeface="方正宝黑体 简 Medium" panose="02010600010101010101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308600" y="3583940"/>
            <a:ext cx="5335270" cy="509905"/>
          </a:xfrm>
          <a:prstGeom prst="roundRect">
            <a:avLst>
              <a:gd name="adj" fmla="val 50000"/>
            </a:avLst>
          </a:prstGeom>
          <a:gradFill>
            <a:gsLst>
              <a:gs pos="0">
                <a:srgbClr val="4B58ED"/>
              </a:gs>
              <a:gs pos="100000">
                <a:srgbClr val="B47BFD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875020" y="3639185"/>
            <a:ext cx="4798060" cy="6756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刘涛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  |  </a:t>
            </a:r>
            <a:r>
              <a:rPr lang="zh-CN" altLang="en-US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执业编号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方正宝黑体 简 Medium" panose="02010600010101010101" charset="-122"/>
              </a:rPr>
              <a:t>:</a:t>
            </a:r>
            <a:r>
              <a:rPr lang="en-US" altLang="zh-CN" sz="19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A1120619060024</a:t>
            </a:r>
            <a:endParaRPr lang="en-US" altLang="zh-CN" sz="19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  <a:p>
            <a:endParaRPr lang="en-US" altLang="zh-CN" sz="1900">
              <a:solidFill>
                <a:schemeClr val="bg1"/>
              </a:solidFill>
              <a:latin typeface="方正宝黑体 简 Medium" panose="02010600010101010101" charset="-122"/>
              <a:ea typeface="方正宝黑体 简 Medium" panose="02010600010101010101" charset="-122"/>
              <a:cs typeface="方正宝黑体 简 Medium" panose="02010600010101010101" charset="-122"/>
              <a:sym typeface="方正宝黑体 简 Medium" panose="02010600010101010101" charset="-122"/>
            </a:endParaRPr>
          </a:p>
        </p:txBody>
      </p:sp>
      <p:sp>
        <p:nvSpPr>
          <p:cNvPr id="2" name="文本框 1"/>
          <p:cNvSpPr txBox="1"/>
          <p:nvPr>
            <p:custDataLst>
              <p:tags r:id="rId4"/>
            </p:custDataLst>
          </p:nvPr>
        </p:nvSpPr>
        <p:spPr>
          <a:xfrm>
            <a:off x="5374640" y="4196715"/>
            <a:ext cx="526923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经传多赢资深投顾。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5361305" y="4479925"/>
            <a:ext cx="528256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l">
              <a:lnSpc>
                <a:spcPct val="120000"/>
              </a:lnSpc>
              <a:buClrTx/>
              <a:buSzTx/>
              <a:buFontTx/>
            </a:pPr>
            <a:r>
              <a:rPr lang="zh-CN" altLang="en-US" sz="1500">
                <a:solidFill>
                  <a:schemeClr val="tx1">
                    <a:lumMod val="75000"/>
                    <a:lumOff val="25000"/>
                  </a:schemeClr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十多年证券市场经验，本科金融主修，个人独创《底部三买点》《一分钟选股法》 《五进五出法》 配合短线买卖《超级买入法》深入浅出的解析个股买卖原理，提倡用最简单的方式去操作股票</a:t>
            </a:r>
            <a:endParaRPr lang="zh-CN" altLang="en-US" sz="1500">
              <a:solidFill>
                <a:schemeClr val="tx1">
                  <a:lumMod val="75000"/>
                  <a:lumOff val="25000"/>
                </a:schemeClr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>
            <p:custDataLst>
              <p:tags r:id="rId6"/>
            </p:custDataLst>
          </p:nvPr>
        </p:nvSpPr>
        <p:spPr>
          <a:xfrm>
            <a:off x="9670415" y="6322060"/>
            <a:ext cx="2315845" cy="3124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lvl="0" algn="r">
              <a:lnSpc>
                <a:spcPct val="120000"/>
              </a:lnSpc>
              <a:buClrTx/>
              <a:buSzTx/>
              <a:buFontTx/>
            </a:pPr>
            <a:r>
              <a:rPr lang="zh-CN" altLang="en-US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股市有风险</a:t>
            </a:r>
            <a:r>
              <a:rPr lang="en-US" altLang="zh-CN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·</a:t>
            </a:r>
            <a:r>
              <a:rPr lang="zh-CN" altLang="en-US" sz="1200">
                <a:solidFill>
                  <a:schemeClr val="bg1"/>
                </a:solidFill>
                <a:latin typeface="方正宝黑体 简 Light" panose="02000400000000000000" charset="-122"/>
                <a:ea typeface="方正宝黑体 简 Light" panose="02000400000000000000" charset="-122"/>
                <a:cs typeface="方正宝黑体 简 Light" panose="02000400000000000000" charset="-122"/>
                <a:sym typeface="+mn-ea"/>
              </a:rPr>
              <a:t>投资需谨慎</a:t>
            </a:r>
            <a:endParaRPr lang="zh-CN" altLang="en-US" sz="1200">
              <a:solidFill>
                <a:schemeClr val="bg1"/>
              </a:solidFill>
              <a:latin typeface="方正宝黑体 简 Light" panose="02000400000000000000" charset="-122"/>
              <a:ea typeface="方正宝黑体 简 Light" panose="02000400000000000000" charset="-122"/>
              <a:cs typeface="方正宝黑体 简 Light" panose="02000400000000000000" charset="-122"/>
              <a:sym typeface="+mn-ea"/>
            </a:endParaRPr>
          </a:p>
        </p:txBody>
      </p:sp>
      <p:pic>
        <p:nvPicPr>
          <p:cNvPr id="4" name="图片 3" descr="刘涛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1021080" y="814705"/>
            <a:ext cx="4232910" cy="5155565"/>
          </a:xfrm>
          <a:prstGeom prst="rect">
            <a:avLst/>
          </a:prstGeom>
        </p:spPr>
      </p:pic>
    </p:spTree>
    <p:custDataLst>
      <p:tags r:id="rId8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" y="869950"/>
            <a:ext cx="11658600" cy="54927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326130" y="1949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      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牛市要素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1150" y="805180"/>
            <a:ext cx="11569700" cy="546735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054985" y="128270"/>
            <a:ext cx="7332980" cy="460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400" b="1">
                <a:solidFill>
                  <a:schemeClr val="bg1"/>
                </a:solidFill>
              </a:rPr>
              <a:t>    </a:t>
            </a:r>
            <a:r>
              <a:rPr lang="zh-CN" altLang="en-US" sz="24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非消费牛，非高股息牛，最有可能是科技牛</a:t>
            </a:r>
            <a:endParaRPr lang="zh-CN" altLang="en-US" sz="24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950845" y="19494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金融，科技，科创，国企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思源黑体 CN Medium" panose="020B0600000000000000" pitchFamily="34" charset="-122"/>
                <a:ea typeface="思源黑体 CN Medium" panose="020B0600000000000000" pitchFamily="34" charset="-122"/>
                <a:cs typeface="印品朗黑体" panose="00000800000000000000" charset="-122"/>
                <a:sym typeface="+mn-ea"/>
              </a:rPr>
              <a:t>改革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 panose="020B0600000000000000" pitchFamily="34" charset="-122"/>
              <a:ea typeface="思源黑体 CN Medium" panose="020B0600000000000000" pitchFamily="34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85" y="852170"/>
            <a:ext cx="11619865" cy="57302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0" y="864235"/>
            <a:ext cx="11202035" cy="5630545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88155" y="277495"/>
            <a:ext cx="40640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bg1"/>
                </a:solidFill>
              </a:rPr>
              <a:t>   </a:t>
            </a:r>
            <a:r>
              <a:rPr lang="zh-CN" altLang="en-US" sz="2000" b="1">
                <a:solidFill>
                  <a:schemeClr val="bg1"/>
                </a:solidFill>
              </a:rPr>
              <a:t>热点选股，资金</a:t>
            </a:r>
            <a:r>
              <a:rPr lang="en-US" altLang="zh-CN" sz="2000" b="1">
                <a:solidFill>
                  <a:schemeClr val="bg1"/>
                </a:solidFill>
              </a:rPr>
              <a:t>+</a:t>
            </a:r>
            <a:r>
              <a:rPr lang="zh-CN" altLang="en-US" sz="2000" b="1">
                <a:solidFill>
                  <a:schemeClr val="bg1"/>
                </a:solidFill>
              </a:rPr>
              <a:t>主力控盘</a:t>
            </a:r>
            <a:endParaRPr lang="zh-CN" altLang="en-US" sz="20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1375"/>
            <a:ext cx="12147550" cy="567563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4298315" y="212725"/>
            <a:ext cx="406400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sz="2800" b="1">
                <a:solidFill>
                  <a:schemeClr val="bg1"/>
                </a:solidFill>
              </a:rPr>
              <a:t>   </a:t>
            </a:r>
            <a:r>
              <a:rPr lang="zh-CN" altLang="en-US" sz="2800" b="1">
                <a:solidFill>
                  <a:schemeClr val="bg1"/>
                </a:solidFill>
              </a:rPr>
              <a:t>金融科技</a:t>
            </a:r>
            <a:r>
              <a:rPr lang="en-US" altLang="zh-CN" sz="2800" b="1">
                <a:solidFill>
                  <a:schemeClr val="bg1"/>
                </a:solidFill>
              </a:rPr>
              <a:t> </a:t>
            </a:r>
            <a:r>
              <a:rPr lang="zh-CN" altLang="en-US" sz="2800" b="1">
                <a:solidFill>
                  <a:schemeClr val="bg1"/>
                </a:solidFill>
              </a:rPr>
              <a:t>拉卡拉</a:t>
            </a:r>
            <a:endParaRPr lang="zh-CN" altLang="en-US" sz="2800" b="1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" y="810895"/>
            <a:ext cx="11664950" cy="5732145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优质股，政策牛，业绩牛，科技牛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优质股，政策牛，业绩牛，科技牛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833120"/>
            <a:ext cx="11690350" cy="55943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优质股，政策牛，业绩牛，科技牛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070" y="765810"/>
            <a:ext cx="11601450" cy="58166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  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老股，趋势不坏，不用调仓</a:t>
            </a:r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  </a:t>
            </a:r>
            <a:endParaRPr lang="en-US" altLang="zh-CN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80" y="757555"/>
            <a:ext cx="12014835" cy="58254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优质股，政策牛，业绩牛，科技牛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50" y="785495"/>
            <a:ext cx="11999595" cy="579628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6" name="图片 5" descr="目录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92555" y="1383030"/>
            <a:ext cx="1457325" cy="3444240"/>
          </a:xfrm>
          <a:prstGeom prst="rect">
            <a:avLst/>
          </a:prstGeom>
        </p:spPr>
      </p:pic>
      <p:grpSp>
        <p:nvGrpSpPr>
          <p:cNvPr id="16" name="组合 15"/>
          <p:cNvGrpSpPr/>
          <p:nvPr>
            <p:custDataLst>
              <p:tags r:id="rId2"/>
            </p:custDataLst>
          </p:nvPr>
        </p:nvGrpSpPr>
        <p:grpSpPr>
          <a:xfrm>
            <a:off x="4187825" y="1383030"/>
            <a:ext cx="6595745" cy="808355"/>
            <a:chOff x="6595" y="2178"/>
            <a:chExt cx="10387" cy="1273"/>
          </a:xfrm>
        </p:grpSpPr>
        <p:pic>
          <p:nvPicPr>
            <p:cNvPr id="11" name="图片 10" descr="第一章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5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清雅黑体" panose="00000500000000000000" charset="-122"/>
                  <a:ea typeface="清雅黑体" panose="00000500000000000000" charset="-122"/>
                </a:rPr>
                <a:t>第一章</a:t>
              </a:r>
              <a:endParaRPr lang="zh-CN" altLang="en-US" sz="2800">
                <a:solidFill>
                  <a:srgbClr val="171DA6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  <p:sp>
          <p:nvSpPr>
            <p:cNvPr id="15" name="文本框 14"/>
            <p:cNvSpPr txBox="1"/>
            <p:nvPr>
              <p:custDataLst>
                <p:tags r:id="rId6"/>
              </p:custDataLst>
            </p:nvPr>
          </p:nvSpPr>
          <p:spPr>
            <a:xfrm>
              <a:off x="9722" y="2527"/>
              <a:ext cx="7067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打造长期牛市非一夜暴富心理</a:t>
              </a:r>
              <a:endParaRPr lang="zh-CN" altLang="en-US" sz="24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</p:grpSp>
      <p:grpSp>
        <p:nvGrpSpPr>
          <p:cNvPr id="17" name="组合 16"/>
          <p:cNvGrpSpPr/>
          <p:nvPr>
            <p:custDataLst>
              <p:tags r:id="rId7"/>
            </p:custDataLst>
          </p:nvPr>
        </p:nvGrpSpPr>
        <p:grpSpPr>
          <a:xfrm>
            <a:off x="4187825" y="2487930"/>
            <a:ext cx="6595745" cy="808355"/>
            <a:chOff x="6595" y="2178"/>
            <a:chExt cx="10387" cy="1273"/>
          </a:xfrm>
        </p:grpSpPr>
        <p:pic>
          <p:nvPicPr>
            <p:cNvPr id="22" name="图片 21" descr="第一章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4" name="文本框 23"/>
            <p:cNvSpPr txBox="1"/>
            <p:nvPr>
              <p:custDataLst>
                <p:tags r:id="rId9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清雅黑体" panose="00000500000000000000" charset="-122"/>
                  <a:ea typeface="清雅黑体" panose="00000500000000000000" charset="-122"/>
                </a:rPr>
                <a:t>第二章</a:t>
              </a:r>
              <a:endParaRPr lang="zh-CN" altLang="en-US" sz="2800">
                <a:solidFill>
                  <a:srgbClr val="171DA6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10"/>
              </p:custDataLst>
            </p:nvPr>
          </p:nvSpPr>
          <p:spPr>
            <a:xfrm>
              <a:off x="10006" y="2474"/>
              <a:ext cx="62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放平心态与主力一同低吸</a:t>
              </a:r>
              <a:endParaRPr lang="zh-CN" altLang="en-US" sz="24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</p:grpSp>
      <p:grpSp>
        <p:nvGrpSpPr>
          <p:cNvPr id="26" name="组合 25"/>
          <p:cNvGrpSpPr/>
          <p:nvPr>
            <p:custDataLst>
              <p:tags r:id="rId11"/>
            </p:custDataLst>
          </p:nvPr>
        </p:nvGrpSpPr>
        <p:grpSpPr>
          <a:xfrm>
            <a:off x="4187825" y="3592830"/>
            <a:ext cx="6595745" cy="808355"/>
            <a:chOff x="6595" y="2178"/>
            <a:chExt cx="10387" cy="1273"/>
          </a:xfrm>
        </p:grpSpPr>
        <p:pic>
          <p:nvPicPr>
            <p:cNvPr id="27" name="图片 26" descr="第一章"/>
            <p:cNvPicPr>
              <a:picLocks noChangeAspect="1"/>
            </p:cNvPicPr>
            <p:nvPr>
              <p:custDataLst>
                <p:tags r:id="rId12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28" name="文本框 27"/>
            <p:cNvSpPr txBox="1"/>
            <p:nvPr>
              <p:custDataLst>
                <p:tags r:id="rId13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清雅黑体" panose="00000500000000000000" charset="-122"/>
                  <a:ea typeface="清雅黑体" panose="00000500000000000000" charset="-122"/>
                </a:rPr>
                <a:t>第三章</a:t>
              </a:r>
              <a:endParaRPr lang="zh-CN" altLang="en-US" sz="2800">
                <a:solidFill>
                  <a:srgbClr val="171DA6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14"/>
              </p:custDataLst>
            </p:nvPr>
          </p:nvSpPr>
          <p:spPr>
            <a:xfrm>
              <a:off x="10006" y="2474"/>
              <a:ext cx="62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回归理性牛市方向很重要</a:t>
              </a:r>
              <a:endParaRPr lang="zh-CN" altLang="en-US" sz="24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</p:grpSp>
      <p:grpSp>
        <p:nvGrpSpPr>
          <p:cNvPr id="30" name="组合 29"/>
          <p:cNvGrpSpPr/>
          <p:nvPr>
            <p:custDataLst>
              <p:tags r:id="rId15"/>
            </p:custDataLst>
          </p:nvPr>
        </p:nvGrpSpPr>
        <p:grpSpPr>
          <a:xfrm>
            <a:off x="4187825" y="4697730"/>
            <a:ext cx="6595745" cy="808355"/>
            <a:chOff x="6595" y="2178"/>
            <a:chExt cx="10387" cy="1273"/>
          </a:xfrm>
        </p:grpSpPr>
        <p:pic>
          <p:nvPicPr>
            <p:cNvPr id="31" name="图片 30" descr="第一章"/>
            <p:cNvPicPr>
              <a:picLocks noChangeAspect="1"/>
            </p:cNvPicPr>
            <p:nvPr>
              <p:custDataLst>
                <p:tags r:id="rId16"/>
              </p:custDataLst>
            </p:nvPr>
          </p:nvPicPr>
          <p:blipFill>
            <a:blip r:embed="rId4"/>
            <a:stretch>
              <a:fillRect/>
            </a:stretch>
          </p:blipFill>
          <p:spPr>
            <a:xfrm>
              <a:off x="6595" y="2178"/>
              <a:ext cx="10387" cy="1273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>
              <p:custDataLst>
                <p:tags r:id="rId17"/>
              </p:custDataLst>
            </p:nvPr>
          </p:nvSpPr>
          <p:spPr>
            <a:xfrm>
              <a:off x="7216" y="2404"/>
              <a:ext cx="2344" cy="8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zh-CN" altLang="en-US" sz="2800">
                  <a:solidFill>
                    <a:srgbClr val="171DA6"/>
                  </a:solidFill>
                  <a:latin typeface="清雅黑体" panose="00000500000000000000" charset="-122"/>
                  <a:ea typeface="清雅黑体" panose="00000500000000000000" charset="-122"/>
                </a:rPr>
                <a:t>第四章</a:t>
              </a:r>
              <a:endParaRPr lang="zh-CN" altLang="en-US" sz="2800">
                <a:solidFill>
                  <a:srgbClr val="171DA6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  <p:sp>
          <p:nvSpPr>
            <p:cNvPr id="37" name="文本框 36"/>
            <p:cNvSpPr txBox="1"/>
            <p:nvPr>
              <p:custDataLst>
                <p:tags r:id="rId18"/>
              </p:custDataLst>
            </p:nvPr>
          </p:nvSpPr>
          <p:spPr>
            <a:xfrm>
              <a:off x="10006" y="2474"/>
              <a:ext cx="6253" cy="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r>
                <a:rPr lang="en-US" altLang="zh-CN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  </a:t>
              </a:r>
              <a:r>
                <a:rPr lang="zh-CN" altLang="en-US" sz="2400">
                  <a:solidFill>
                    <a:schemeClr val="bg1"/>
                  </a:solidFill>
                  <a:latin typeface="清雅黑体" panose="00000500000000000000" charset="-122"/>
                  <a:ea typeface="清雅黑体" panose="00000500000000000000" charset="-122"/>
                </a:rPr>
                <a:t>低吸策略与高抛策略</a:t>
              </a:r>
              <a:endParaRPr lang="zh-CN" altLang="en-US" sz="24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</a:endParaRPr>
            </a:p>
          </p:txBody>
        </p:sp>
      </p:grpSp>
    </p:spTree>
    <p:custDataLst>
      <p:tags r:id="rId19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优质股，政策牛，业绩牛，科技牛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825" y="794385"/>
            <a:ext cx="11690350" cy="56705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优质股，政策牛，业绩牛，科技牛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81380"/>
            <a:ext cx="12150090" cy="558609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PART 0</a:t>
            </a:r>
            <a:r>
              <a:rPr kumimoji="0" lang="en-US" altLang="zh-CN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4</a:t>
            </a:r>
            <a:endParaRPr kumimoji="0" lang="en-US" altLang="zh-CN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24301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低吸</a:t>
            </a:r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策略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高抛</a:t>
            </a:r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策略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13" name="文本框 12"/>
          <p:cNvSpPr txBox="1"/>
          <p:nvPr userDrawn="1">
            <p:custDataLst>
              <p:tags r:id="rId1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3125470" y="155575"/>
            <a:ext cx="6096000" cy="52197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 altLang="zh-CN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          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低吸策略，高抛</a:t>
            </a:r>
            <a:r>
              <a:rPr lang="zh-CN" altLang="en-US" sz="2800" b="1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大标宋简体" panose="02000000000000000000" charset="-122"/>
                <a:ea typeface="方正大标宋简体" panose="02000000000000000000" charset="-122"/>
                <a:cs typeface="印品朗黑体" panose="00000800000000000000" charset="-122"/>
                <a:sym typeface="+mn-ea"/>
              </a:rPr>
              <a:t>策略</a:t>
            </a:r>
            <a:endParaRPr lang="zh-CN" altLang="en-US" sz="2800" b="1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大标宋简体" panose="02000000000000000000" charset="-122"/>
              <a:ea typeface="方正大标宋简体" panose="02000000000000000000" charset="-122"/>
              <a:cs typeface="印品朗黑体" panose="00000800000000000000" charset="-122"/>
              <a:sym typeface="+mn-ea"/>
            </a:endParaRPr>
          </a:p>
        </p:txBody>
      </p:sp>
      <p:sp>
        <p:nvSpPr>
          <p:cNvPr id="2" name="直角三角形 1"/>
          <p:cNvSpPr/>
          <p:nvPr>
            <p:custDataLst>
              <p:tags r:id="rId2"/>
            </p:custDataLst>
          </p:nvPr>
        </p:nvSpPr>
        <p:spPr>
          <a:xfrm flipH="1" flipV="1">
            <a:off x="692468" y="1711008"/>
            <a:ext cx="190840" cy="258935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4" name="矩形: 圆角 2"/>
          <p:cNvSpPr/>
          <p:nvPr>
            <p:custDataLst>
              <p:tags r:id="rId3"/>
            </p:custDataLst>
          </p:nvPr>
        </p:nvSpPr>
        <p:spPr>
          <a:xfrm>
            <a:off x="849948" y="1453198"/>
            <a:ext cx="3208491" cy="4259671"/>
          </a:xfrm>
          <a:prstGeom prst="roundRect">
            <a:avLst>
              <a:gd name="adj" fmla="val 8073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360045" bIns="360045" numCol="1" spcCol="0" rtlCol="0" fromWordArt="0" anchor="ctr" anchorCtr="0" forceAA="0" compatLnSpc="1">
            <a:noAutofit/>
          </a:bodyPr>
          <a:p>
            <a:pPr marL="0" indent="0">
              <a:lnSpc>
                <a:spcPct val="150000"/>
              </a:lnSpc>
              <a:buNone/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做对的股票，不要在一只股票对做，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 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对业绩优先，对趋势优先，对方向优先选对之后，按照周线趋势抓大方向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操作</a:t>
            </a: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6" name="矩形: 单圆角 3"/>
          <p:cNvSpPr/>
          <p:nvPr>
            <p:custDataLst>
              <p:tags r:id="rId4"/>
            </p:custDataLst>
          </p:nvPr>
        </p:nvSpPr>
        <p:spPr>
          <a:xfrm>
            <a:off x="692468" y="1146493"/>
            <a:ext cx="3297889" cy="576000"/>
          </a:xfrm>
          <a:prstGeom prst="round1Rect">
            <a:avLst/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/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在对的股票做</a:t>
            </a:r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对</a:t>
            </a:r>
            <a:endParaRPr lang="zh-CN" altLang="en-US" sz="2000" b="1" spc="300" dirty="0">
              <a:solidFill>
                <a:schemeClr val="lt1">
                  <a:lumMod val="100000"/>
                </a:schemeClr>
              </a:solidFill>
              <a:latin typeface="+mj-ea"/>
            </a:endParaRPr>
          </a:p>
        </p:txBody>
      </p:sp>
      <p:sp>
        <p:nvSpPr>
          <p:cNvPr id="20" name="直角三角形 19"/>
          <p:cNvSpPr/>
          <p:nvPr>
            <p:custDataLst>
              <p:tags r:id="rId5"/>
            </p:custDataLst>
          </p:nvPr>
        </p:nvSpPr>
        <p:spPr>
          <a:xfrm flipH="1" flipV="1">
            <a:off x="4398328" y="1711008"/>
            <a:ext cx="190840" cy="258935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21" name="矩形: 圆角 20"/>
          <p:cNvSpPr/>
          <p:nvPr>
            <p:custDataLst>
              <p:tags r:id="rId6"/>
            </p:custDataLst>
          </p:nvPr>
        </p:nvSpPr>
        <p:spPr>
          <a:xfrm>
            <a:off x="4555808" y="1430338"/>
            <a:ext cx="3208491" cy="4259671"/>
          </a:xfrm>
          <a:prstGeom prst="roundRect">
            <a:avLst>
              <a:gd name="adj" fmla="val 8073"/>
            </a:avLst>
          </a:prstGeom>
          <a:solidFill>
            <a:srgbClr val="FFFF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360045" bIns="360045" numCol="1" spcCol="0" rtlCol="0" fromWordArt="0" anchor="ctr" anchorCtr="0" forceAA="0" compatLnSpc="1">
            <a:noAutofit/>
          </a:bodyPr>
          <a:p>
            <a:pPr marL="0" algn="just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低吸位置有两个点，第一五日线附近，第二，智能辅助线附近，最优选择是智能辅助线附近，但介意左侧交易可以提前分批低吸，到智能辅助线附近仓位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足够。</a:t>
            </a: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23" name="矩形: 单圆角 22"/>
          <p:cNvSpPr/>
          <p:nvPr>
            <p:custDataLst>
              <p:tags r:id="rId7"/>
            </p:custDataLst>
          </p:nvPr>
        </p:nvSpPr>
        <p:spPr>
          <a:xfrm>
            <a:off x="4398328" y="1146493"/>
            <a:ext cx="3297889" cy="576000"/>
          </a:xfrm>
          <a:prstGeom prst="round1Rect">
            <a:avLst/>
          </a:prstGeom>
          <a:gradFill flip="none" rotWithShape="1"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/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  <a:sym typeface="+mn-ea"/>
              </a:rPr>
              <a:t>低吸</a:t>
            </a:r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  <a:sym typeface="+mn-ea"/>
              </a:rPr>
              <a:t>策略</a:t>
            </a:r>
            <a:endParaRPr lang="zh-CN" altLang="en-US" sz="2000" b="1" spc="300" dirty="0">
              <a:solidFill>
                <a:schemeClr val="lt1">
                  <a:lumMod val="100000"/>
                </a:schemeClr>
              </a:solidFill>
              <a:latin typeface="+mj-ea"/>
              <a:sym typeface="+mn-ea"/>
            </a:endParaRPr>
          </a:p>
        </p:txBody>
      </p:sp>
      <p:sp>
        <p:nvSpPr>
          <p:cNvPr id="29" name="直角三角形 28"/>
          <p:cNvSpPr/>
          <p:nvPr>
            <p:custDataLst>
              <p:tags r:id="rId8"/>
            </p:custDataLst>
          </p:nvPr>
        </p:nvSpPr>
        <p:spPr>
          <a:xfrm flipH="1" flipV="1">
            <a:off x="8134033" y="1711008"/>
            <a:ext cx="190840" cy="258935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30" name="矩形: 圆角 29"/>
          <p:cNvSpPr/>
          <p:nvPr>
            <p:custDataLst>
              <p:tags r:id="rId9"/>
            </p:custDataLst>
          </p:nvPr>
        </p:nvSpPr>
        <p:spPr>
          <a:xfrm>
            <a:off x="8291513" y="1430338"/>
            <a:ext cx="3208491" cy="4259671"/>
          </a:xfrm>
          <a:prstGeom prst="roundRect">
            <a:avLst>
              <a:gd name="adj" fmla="val 8073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60045" tIns="360045" rIns="360045" bIns="360045" numCol="1" spcCol="0" rtlCol="0" fromWordArt="0" anchor="ctr" anchorCtr="0" forceAA="0" compatLnSpc="1">
            <a:noAutofit/>
          </a:bodyPr>
          <a:p>
            <a:pPr marL="0" algn="just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乖离率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20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左右可以减半仓操作，</a:t>
            </a:r>
            <a:r>
              <a:rPr lang="en-US" altLang="zh-CN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 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捕捞季节死叉在减，宁可少赚，尽量不做过山车，在上涨时减持，在下跌中分批</a:t>
            </a:r>
            <a:r>
              <a:rPr lang="zh-CN" altLang="en-US" sz="1600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建仓。</a:t>
            </a:r>
            <a:endParaRPr lang="zh-CN" altLang="en-US" sz="1600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31" name="矩形: 单圆角 30"/>
          <p:cNvSpPr/>
          <p:nvPr>
            <p:custDataLst>
              <p:tags r:id="rId10"/>
            </p:custDataLst>
          </p:nvPr>
        </p:nvSpPr>
        <p:spPr>
          <a:xfrm>
            <a:off x="8134033" y="1146493"/>
            <a:ext cx="3297889" cy="576000"/>
          </a:xfrm>
          <a:prstGeom prst="round1Rect">
            <a:avLst/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/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  <a:sym typeface="+mn-ea"/>
              </a:rPr>
              <a:t>高抛</a:t>
            </a:r>
            <a:r>
              <a:rPr lang="zh-CN" altLang="en-US" sz="2000" b="1" spc="300" dirty="0">
                <a:solidFill>
                  <a:schemeClr val="lt1">
                    <a:lumMod val="100000"/>
                  </a:schemeClr>
                </a:solidFill>
                <a:latin typeface="+mj-ea"/>
                <a:sym typeface="+mn-ea"/>
              </a:rPr>
              <a:t>策略</a:t>
            </a:r>
            <a:endParaRPr lang="zh-CN" altLang="en-US" sz="2000" b="1" spc="300" dirty="0">
              <a:solidFill>
                <a:schemeClr val="lt1">
                  <a:lumMod val="100000"/>
                </a:schemeClr>
              </a:solidFill>
              <a:latin typeface="+mj-ea"/>
              <a:sym typeface="+mn-ea"/>
            </a:endParaRPr>
          </a:p>
        </p:txBody>
      </p:sp>
    </p:spTree>
    <p:custDataLst>
      <p:tags r:id="rId1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" name="图片 2" descr="组 300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748" y="1723390"/>
            <a:ext cx="8612505" cy="3411220"/>
          </a:xfrm>
          <a:prstGeom prst="rect">
            <a:avLst/>
          </a:prstGeom>
        </p:spPr>
      </p:pic>
    </p:spTree>
    <p:custDataLst>
      <p:tags r:id="rId2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文本框 1"/>
          <p:cNvSpPr txBox="1"/>
          <p:nvPr>
            <p:custDataLst>
              <p:tags r:id="rId1"/>
            </p:custDataLst>
          </p:nvPr>
        </p:nvSpPr>
        <p:spPr>
          <a:xfrm>
            <a:off x="4226560" y="1716088"/>
            <a:ext cx="37388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6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  <a:sym typeface="方正宝黑体 简 Medium" panose="02010600010101010101" charset="-122"/>
              </a:rPr>
              <a:t>PART 01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  <a:sym typeface="方正宝黑体 简 Medium" panose="02010600010101010101" charset="-122"/>
            </a:endParaRPr>
          </a:p>
        </p:txBody>
      </p:sp>
      <p:sp>
        <p:nvSpPr>
          <p:cNvPr id="6" name="文本框 5"/>
          <p:cNvSpPr txBox="1"/>
          <p:nvPr>
            <p:custDataLst>
              <p:tags r:id="rId2"/>
            </p:custDataLst>
          </p:nvPr>
        </p:nvSpPr>
        <p:spPr>
          <a:xfrm>
            <a:off x="2118043" y="3064510"/>
            <a:ext cx="7955915" cy="35998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打造长期牛市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  <a:p>
            <a:pPr algn="ctr" fontAlgn="auto"/>
            <a:r>
              <a:rPr lang="zh-CN" altLang="en-US" sz="7600">
                <a:solidFill>
                  <a:schemeClr val="bg1"/>
                </a:solidFill>
                <a:latin typeface="清雅黑体" panose="00000500000000000000" charset="-122"/>
                <a:ea typeface="清雅黑体" panose="00000500000000000000" charset="-122"/>
                <a:sym typeface="+mn-ea"/>
              </a:rPr>
              <a:t>非一夜暴富心理</a:t>
            </a:r>
            <a:endParaRPr lang="zh-CN" altLang="en-US" sz="7600">
              <a:solidFill>
                <a:schemeClr val="bg1"/>
              </a:solidFill>
              <a:latin typeface="清雅黑体" panose="00000500000000000000" charset="-122"/>
              <a:ea typeface="清雅黑体" panose="00000500000000000000" charset="-122"/>
            </a:endParaRPr>
          </a:p>
          <a:p>
            <a:pPr algn="ctr" fontAlgn="auto"/>
            <a:endParaRPr lang="zh-CN" altLang="en-US" sz="7600">
              <a:solidFill>
                <a:schemeClr val="bg2"/>
              </a:solidFill>
              <a:latin typeface="清雅黑体" panose="00000500000000000000" charset="-122"/>
              <a:ea typeface="清雅黑体" panose="00000500000000000000" charset="-122"/>
              <a:sym typeface="+mn-ea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2279015" y="2635250"/>
            <a:ext cx="7641590" cy="0"/>
          </a:xfrm>
          <a:prstGeom prst="line">
            <a:avLst/>
          </a:prstGeom>
          <a:ln>
            <a:gradFill>
              <a:gsLst>
                <a:gs pos="0">
                  <a:srgbClr val="1E38B8"/>
                </a:gs>
                <a:gs pos="50000">
                  <a:srgbClr val="B77DFE"/>
                </a:gs>
                <a:gs pos="100000">
                  <a:srgbClr val="1E38B8"/>
                </a:gs>
              </a:gsLst>
              <a:lin ang="0" scaled="0"/>
            </a:gradFill>
          </a:ln>
        </p:spPr>
        <p:style>
          <a:lnRef idx="3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  <p:custDataLst>
      <p:tags r:id="rId3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81275" y="0"/>
            <a:ext cx="76809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</a:rPr>
              <a:t>本轮牛市的起因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31" name="Rectangle 41732_#color_#shadow_$dk1-788&amp;2007"/>
          <p:cNvSpPr/>
          <p:nvPr>
            <p:custDataLst>
              <p:tags r:id="rId3"/>
            </p:custDataLst>
          </p:nvPr>
        </p:nvSpPr>
        <p:spPr>
          <a:xfrm>
            <a:off x="998855" y="1246823"/>
            <a:ext cx="10195560" cy="1368000"/>
          </a:xfrm>
          <a:prstGeom prst="roundRect">
            <a:avLst/>
          </a:prstGeom>
          <a:solidFill>
            <a:srgbClr val="FFFFFF"/>
          </a:solidFill>
          <a:effectLst>
            <a:outerShdw blurRad="508000" dist="76200" dir="5400000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5" name="矩形 4"/>
          <p:cNvSpPr/>
          <p:nvPr>
            <p:custDataLst>
              <p:tags r:id="rId4"/>
            </p:custDataLst>
          </p:nvPr>
        </p:nvSpPr>
        <p:spPr>
          <a:xfrm>
            <a:off x="1219200" y="1644968"/>
            <a:ext cx="876512" cy="57143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01</a:t>
            </a:r>
            <a:endParaRPr lang="en-US" altLang="zh-CN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0" name="矩形 9"/>
          <p:cNvSpPr/>
          <p:nvPr>
            <p:custDataLst>
              <p:tags r:id="rId5"/>
            </p:custDataLst>
          </p:nvPr>
        </p:nvSpPr>
        <p:spPr>
          <a:xfrm>
            <a:off x="2239645" y="1797368"/>
            <a:ext cx="8481142" cy="7005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2024年9月25日，中国成功发射东风41导弹，引发国际关注。西方国家担忧加剧紧张关系，但中国强调导弹非侵略性，旨在维护和平。此次发射提升中国军事实力和国际话语权，显示其坚定捍卫主权与尊严的立场。</a:t>
            </a:r>
            <a:endParaRPr lang="zh-CN" altLang="en-US" sz="1400">
              <a:solidFill>
                <a:srgbClr val="404040"/>
              </a:solidFill>
              <a:latin typeface="+mn-ea"/>
              <a:cs typeface="+mn-ea"/>
            </a:endParaRPr>
          </a:p>
        </p:txBody>
      </p:sp>
      <p:sp>
        <p:nvSpPr>
          <p:cNvPr id="12" name="矩形 11"/>
          <p:cNvSpPr/>
          <p:nvPr>
            <p:custDataLst>
              <p:tags r:id="rId6"/>
            </p:custDataLst>
          </p:nvPr>
        </p:nvSpPr>
        <p:spPr>
          <a:xfrm>
            <a:off x="2239645" y="1387793"/>
            <a:ext cx="8481141" cy="4072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 dirty="0">
                <a:solidFill>
                  <a:srgbClr val="151515"/>
                </a:solidFill>
                <a:latin typeface="+mn-ea"/>
                <a:cs typeface="+mn-ea"/>
              </a:rPr>
              <a:t>真理掌握射程范围</a:t>
            </a:r>
            <a:r>
              <a:rPr lang="zh-CN" altLang="en-US" sz="2000" b="1" dirty="0">
                <a:solidFill>
                  <a:srgbClr val="151515"/>
                </a:solidFill>
                <a:latin typeface="+mn-ea"/>
                <a:cs typeface="+mn-ea"/>
              </a:rPr>
              <a:t>内</a:t>
            </a:r>
            <a:endParaRPr lang="zh-CN" altLang="en-US" sz="2000" b="1" dirty="0">
              <a:solidFill>
                <a:srgbClr val="151515"/>
              </a:solidFill>
              <a:latin typeface="+mn-ea"/>
              <a:cs typeface="+mn-ea"/>
            </a:endParaRPr>
          </a:p>
        </p:txBody>
      </p:sp>
      <p:sp>
        <p:nvSpPr>
          <p:cNvPr id="17" name="Rectangle 41732_#color_#shadow_$dk1-788&amp;2007"/>
          <p:cNvSpPr/>
          <p:nvPr>
            <p:custDataLst>
              <p:tags r:id="rId7"/>
            </p:custDataLst>
          </p:nvPr>
        </p:nvSpPr>
        <p:spPr>
          <a:xfrm>
            <a:off x="998855" y="2745423"/>
            <a:ext cx="10195560" cy="1368000"/>
          </a:xfrm>
          <a:prstGeom prst="roundRect">
            <a:avLst/>
          </a:prstGeom>
          <a:solidFill>
            <a:srgbClr val="FFFFFF"/>
          </a:solidFill>
          <a:effectLst>
            <a:outerShdw blurRad="508000" dist="76200" dir="5400000" algn="bl" rotWithShape="0">
              <a:schemeClr val="accent2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4" name="矩形 13"/>
          <p:cNvSpPr/>
          <p:nvPr>
            <p:custDataLst>
              <p:tags r:id="rId8"/>
            </p:custDataLst>
          </p:nvPr>
        </p:nvSpPr>
        <p:spPr>
          <a:xfrm>
            <a:off x="1219200" y="3143568"/>
            <a:ext cx="876512" cy="57143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2"/>
                </a:solidFill>
                <a:latin typeface="+mn-ea"/>
                <a:cs typeface="+mn-ea"/>
              </a:rPr>
              <a:t>02</a:t>
            </a:r>
            <a:endParaRPr lang="en-US" altLang="zh-CN" sz="3200" b="1">
              <a:solidFill>
                <a:schemeClr val="accent2"/>
              </a:solidFill>
              <a:latin typeface="+mn-ea"/>
              <a:cs typeface="+mn-ea"/>
            </a:endParaRPr>
          </a:p>
        </p:txBody>
      </p:sp>
      <p:sp>
        <p:nvSpPr>
          <p:cNvPr id="15" name="矩形 14"/>
          <p:cNvSpPr/>
          <p:nvPr>
            <p:custDataLst>
              <p:tags r:id="rId9"/>
            </p:custDataLst>
          </p:nvPr>
        </p:nvSpPr>
        <p:spPr>
          <a:xfrm>
            <a:off x="2239645" y="3295333"/>
            <a:ext cx="8481142" cy="7005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400">
                <a:solidFill>
                  <a:srgbClr val="404040"/>
                </a:solidFill>
                <a:latin typeface="+mn-ea"/>
                <a:cs typeface="+mn-ea"/>
              </a:rPr>
              <a:t>9.19.</a:t>
            </a: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有望吸引全球资金趋势流入，这对于国内金融资产、经济发展均有利。同时，美联储降息也拓展了国内宽松政策空间，提振市场对短中期经济复苏信心。国内经济稳步复苏，海外资金趋势流入</a:t>
            </a:r>
            <a:endParaRPr lang="zh-CN" altLang="en-US" sz="1400">
              <a:solidFill>
                <a:srgbClr val="404040"/>
              </a:solidFill>
              <a:latin typeface="+mn-ea"/>
              <a:cs typeface="+mn-ea"/>
            </a:endParaRPr>
          </a:p>
        </p:txBody>
      </p:sp>
      <p:sp>
        <p:nvSpPr>
          <p:cNvPr id="16" name="矩形 15"/>
          <p:cNvSpPr/>
          <p:nvPr>
            <p:custDataLst>
              <p:tags r:id="rId10"/>
            </p:custDataLst>
          </p:nvPr>
        </p:nvSpPr>
        <p:spPr>
          <a:xfrm>
            <a:off x="2239645" y="2885758"/>
            <a:ext cx="8481141" cy="4072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151515"/>
                </a:solidFill>
                <a:latin typeface="+mn-ea"/>
                <a:cs typeface="+mn-ea"/>
              </a:rPr>
              <a:t>资金重回中国</a:t>
            </a:r>
            <a:r>
              <a:rPr lang="zh-CN" altLang="en-US" sz="2000" b="1">
                <a:solidFill>
                  <a:srgbClr val="151515"/>
                </a:solidFill>
                <a:latin typeface="+mn-ea"/>
                <a:cs typeface="+mn-ea"/>
              </a:rPr>
              <a:t>市场</a:t>
            </a:r>
            <a:endParaRPr lang="zh-CN" altLang="en-US" sz="2000" b="1">
              <a:solidFill>
                <a:srgbClr val="151515"/>
              </a:solidFill>
              <a:latin typeface="+mn-ea"/>
              <a:cs typeface="+mn-ea"/>
            </a:endParaRPr>
          </a:p>
        </p:txBody>
      </p:sp>
      <p:sp>
        <p:nvSpPr>
          <p:cNvPr id="36" name="Rectangle 41732_#color_#shadow_$dk1-788&amp;2007"/>
          <p:cNvSpPr/>
          <p:nvPr>
            <p:custDataLst>
              <p:tags r:id="rId11"/>
            </p:custDataLst>
          </p:nvPr>
        </p:nvSpPr>
        <p:spPr>
          <a:xfrm>
            <a:off x="998855" y="4244023"/>
            <a:ext cx="10195560" cy="1368000"/>
          </a:xfrm>
          <a:prstGeom prst="roundRect">
            <a:avLst/>
          </a:prstGeom>
          <a:solidFill>
            <a:srgbClr val="FFFFFF"/>
          </a:solidFill>
          <a:effectLst>
            <a:outerShdw blurRad="508000" dist="76200" dir="5400000" algn="bl" rotWithShape="0">
              <a:schemeClr val="accent1">
                <a:alpha val="20000"/>
              </a:schemeClr>
            </a:outerShdw>
          </a:effectLst>
        </p:spPr>
        <p:txBody>
          <a:bodyPr/>
          <a:p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8" name="矩形 17"/>
          <p:cNvSpPr/>
          <p:nvPr>
            <p:custDataLst>
              <p:tags r:id="rId12"/>
            </p:custDataLst>
          </p:nvPr>
        </p:nvSpPr>
        <p:spPr>
          <a:xfrm>
            <a:off x="1219200" y="4642168"/>
            <a:ext cx="876512" cy="571437"/>
          </a:xfrm>
          <a:prstGeom prst="rect">
            <a:avLst/>
          </a:prstGeom>
          <a:noFill/>
        </p:spPr>
        <p:txBody>
          <a:bodyPr wrap="none" rtlCol="0" anchor="ctr" anchorCtr="0">
            <a:noAutofit/>
          </a:bodyPr>
          <a:p>
            <a:pPr algn="ctr">
              <a:spcBef>
                <a:spcPct val="0"/>
              </a:spcBef>
              <a:spcAft>
                <a:spcPct val="0"/>
              </a:spcAft>
            </a:pPr>
            <a:r>
              <a:rPr lang="en-US" altLang="zh-CN" sz="3200" b="1">
                <a:solidFill>
                  <a:schemeClr val="accent1"/>
                </a:solidFill>
                <a:latin typeface="+mn-ea"/>
                <a:cs typeface="+mn-ea"/>
              </a:rPr>
              <a:t>03</a:t>
            </a:r>
            <a:endParaRPr lang="en-US" altLang="zh-CN" sz="3200" b="1">
              <a:solidFill>
                <a:schemeClr val="accent1"/>
              </a:solidFill>
              <a:latin typeface="+mn-ea"/>
              <a:cs typeface="+mn-ea"/>
            </a:endParaRPr>
          </a:p>
        </p:txBody>
      </p:sp>
      <p:sp>
        <p:nvSpPr>
          <p:cNvPr id="19" name="矩形 18"/>
          <p:cNvSpPr/>
          <p:nvPr>
            <p:custDataLst>
              <p:tags r:id="rId13"/>
            </p:custDataLst>
          </p:nvPr>
        </p:nvSpPr>
        <p:spPr>
          <a:xfrm>
            <a:off x="2239645" y="4793933"/>
            <a:ext cx="8481142" cy="700576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p>
            <a:pPr algn="just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>
                <a:solidFill>
                  <a:srgbClr val="404040"/>
                </a:solidFill>
                <a:latin typeface="+mn-ea"/>
                <a:cs typeface="+mn-ea"/>
              </a:rPr>
              <a:t>本次会议特别强调“要努力提振资本市场”，这一表述较7月会议“提振投资者信心，提升资本市场内在稳定性”的提法明显更强。9月24日已围绕宽货币、托地产和稳股市出台了一揽子超预期的货币金融举措</a:t>
            </a:r>
            <a:endParaRPr lang="zh-CN" altLang="en-US" sz="1400">
              <a:solidFill>
                <a:srgbClr val="404040"/>
              </a:solidFill>
              <a:latin typeface="+mn-ea"/>
              <a:cs typeface="+mn-ea"/>
            </a:endParaRPr>
          </a:p>
        </p:txBody>
      </p:sp>
      <p:sp>
        <p:nvSpPr>
          <p:cNvPr id="20" name="矩形 19"/>
          <p:cNvSpPr/>
          <p:nvPr>
            <p:custDataLst>
              <p:tags r:id="rId14"/>
            </p:custDataLst>
          </p:nvPr>
        </p:nvSpPr>
        <p:spPr>
          <a:xfrm>
            <a:off x="2239645" y="4384358"/>
            <a:ext cx="8481141" cy="407291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p>
            <a:pPr>
              <a:spcBef>
                <a:spcPct val="0"/>
              </a:spcBef>
              <a:spcAft>
                <a:spcPct val="0"/>
              </a:spcAft>
            </a:pPr>
            <a:r>
              <a:rPr lang="zh-CN" altLang="en-US" sz="2000" b="1">
                <a:solidFill>
                  <a:srgbClr val="151515"/>
                </a:solidFill>
                <a:latin typeface="+mn-ea"/>
                <a:cs typeface="+mn-ea"/>
              </a:rPr>
              <a:t>政治局会议</a:t>
            </a:r>
            <a:r>
              <a:rPr lang="zh-CN" altLang="en-US" sz="2000" b="1">
                <a:solidFill>
                  <a:srgbClr val="151515"/>
                </a:solidFill>
                <a:latin typeface="+mn-ea"/>
                <a:cs typeface="+mn-ea"/>
              </a:rPr>
              <a:t>定调</a:t>
            </a:r>
            <a:endParaRPr lang="zh-CN" altLang="en-US" sz="2000" b="1">
              <a:solidFill>
                <a:srgbClr val="151515"/>
              </a:solidFill>
              <a:latin typeface="+mn-ea"/>
              <a:cs typeface="+mn-ea"/>
            </a:endParaRPr>
          </a:p>
        </p:txBody>
      </p:sp>
    </p:spTree>
    <p:custDataLst>
      <p:tags r:id="rId15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81275" y="0"/>
            <a:ext cx="768096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</a:rPr>
              <a:t>吃一肉，还是隔三岔五有肉吃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经传多赢投研总监 :杨春虎丨执业编号: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A1120619100003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11" name="直角三角形 10"/>
          <p:cNvSpPr/>
          <p:nvPr>
            <p:custDataLst>
              <p:tags r:id="rId3"/>
            </p:custDataLst>
          </p:nvPr>
        </p:nvSpPr>
        <p:spPr>
          <a:xfrm flipH="1" flipV="1">
            <a:off x="694373" y="1895158"/>
            <a:ext cx="190840" cy="240121"/>
          </a:xfrm>
          <a:prstGeom prst="rtTriangle">
            <a:avLst/>
          </a:prstGeom>
          <a:solidFill>
            <a:schemeClr val="accent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8" name="矩形: 圆角 7"/>
          <p:cNvSpPr/>
          <p:nvPr>
            <p:custDataLst>
              <p:tags r:id="rId4"/>
            </p:custDataLst>
          </p:nvPr>
        </p:nvSpPr>
        <p:spPr>
          <a:xfrm>
            <a:off x="851853" y="1668463"/>
            <a:ext cx="4953000" cy="4075747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在经过数月的低迷后，A股市场于2024年9月24日开启了新一轮牛市，仿若平地起惊雷。这一爆发式增长的背后，是政策制定者的果断举措，以及市场对未来的乐观预期，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4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天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A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股暴增</a:t>
            </a:r>
            <a:r>
              <a:rPr lang="en-US" altLang="zh-CN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16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万亿市值，急速的快增让市场处于不可控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范围！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2" name="矩形: 单圆角 12"/>
          <p:cNvSpPr/>
          <p:nvPr>
            <p:custDataLst>
              <p:tags r:id="rId5"/>
            </p:custDataLst>
          </p:nvPr>
        </p:nvSpPr>
        <p:spPr>
          <a:xfrm>
            <a:off x="694373" y="1125538"/>
            <a:ext cx="4662073" cy="772067"/>
          </a:xfrm>
          <a:prstGeom prst="round1Rect">
            <a:avLst/>
          </a:prstGeom>
          <a:gradFill flip="none" rotWithShape="1">
            <a:gsLst>
              <a:gs pos="100000">
                <a:schemeClr val="accent1">
                  <a:alpha val="100000"/>
                </a:schemeClr>
              </a:gs>
              <a:gs pos="0">
                <a:schemeClr val="accent1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1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 algn="ctr"/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四天上涨牛市</a:t>
            </a:r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来</a:t>
            </a:r>
            <a:endParaRPr lang="zh-CN" altLang="en-US" sz="2600" b="1" spc="300" dirty="0">
              <a:solidFill>
                <a:schemeClr val="lt1">
                  <a:lumMod val="100000"/>
                </a:schemeClr>
              </a:solidFill>
              <a:latin typeface="+mj-ea"/>
            </a:endParaRPr>
          </a:p>
        </p:txBody>
      </p:sp>
      <p:sp>
        <p:nvSpPr>
          <p:cNvPr id="6" name="直角三角形 5"/>
          <p:cNvSpPr/>
          <p:nvPr>
            <p:custDataLst>
              <p:tags r:id="rId6"/>
            </p:custDataLst>
          </p:nvPr>
        </p:nvSpPr>
        <p:spPr>
          <a:xfrm flipH="1" flipV="1">
            <a:off x="6387783" y="1884363"/>
            <a:ext cx="190840" cy="240121"/>
          </a:xfrm>
          <a:prstGeom prst="rtTriangle">
            <a:avLst/>
          </a:pr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chemeClr val="lt1"/>
              </a:solidFill>
            </a:endParaRPr>
          </a:p>
        </p:txBody>
      </p:sp>
      <p:sp>
        <p:nvSpPr>
          <p:cNvPr id="7" name="矩形: 圆角 6"/>
          <p:cNvSpPr/>
          <p:nvPr>
            <p:custDataLst>
              <p:tags r:id="rId7"/>
            </p:custDataLst>
          </p:nvPr>
        </p:nvSpPr>
        <p:spPr>
          <a:xfrm>
            <a:off x="6545263" y="1658303"/>
            <a:ext cx="4953000" cy="4075747"/>
          </a:xfrm>
          <a:prstGeom prst="roundRect">
            <a:avLst>
              <a:gd name="adj" fmla="val 5234"/>
            </a:avLst>
          </a:prstGeom>
          <a:solidFill>
            <a:srgbClr val="FFFFFF"/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lIns="386147" tIns="671752" rIns="347215" bIns="418526" numCol="1" spcCol="0" rtlCol="0" fromWordArt="0" anchor="ctr" anchorCtr="0" forceAA="0" compatLnSpc="1">
            <a:noAutofit/>
          </a:bodyPr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altLang="zh-CN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500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点的回撤，新股民入场就得到了投资教育，投资情绪下降，质疑声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此起彼伏。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  <a:p>
            <a:pPr marL="0" algn="l" rtl="0" eaLnBrk="1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如果持续的下跌让本轮市场回到原点位置，钱回撤的不要紧，但是信心没了，那么十头牛都拉不回来，牛市开启，收不好场的话，对于宏观经济，对实体经济打击会更大，所以从个角度来看，来一轮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长牛已经是迫在眉睫的</a:t>
            </a:r>
            <a:r>
              <a:rPr lang="zh-CN" altLang="en-US" kern="0" dirty="0">
                <a:ln>
                  <a:noFill/>
                  <a:prstDash val="sysDot"/>
                </a:ln>
                <a:solidFill>
                  <a:srgbClr val="292929"/>
                </a:solidFill>
                <a:latin typeface="+mn-ea"/>
                <a:sym typeface="+mn-ea"/>
              </a:rPr>
              <a:t>事情</a:t>
            </a:r>
            <a:endParaRPr lang="zh-CN" altLang="en-US" kern="0" dirty="0">
              <a:ln>
                <a:noFill/>
                <a:prstDash val="sysDot"/>
              </a:ln>
              <a:solidFill>
                <a:srgbClr val="292929"/>
              </a:solidFill>
              <a:latin typeface="+mn-ea"/>
              <a:sym typeface="+mn-ea"/>
            </a:endParaRPr>
          </a:p>
        </p:txBody>
      </p:sp>
      <p:sp>
        <p:nvSpPr>
          <p:cNvPr id="9" name="矩形: 单圆角 8"/>
          <p:cNvSpPr/>
          <p:nvPr>
            <p:custDataLst>
              <p:tags r:id="rId8"/>
            </p:custDataLst>
          </p:nvPr>
        </p:nvSpPr>
        <p:spPr>
          <a:xfrm>
            <a:off x="6387783" y="1114743"/>
            <a:ext cx="4662073" cy="772067"/>
          </a:xfrm>
          <a:prstGeom prst="round1Rect">
            <a:avLst/>
          </a:prstGeom>
          <a:gradFill flip="none" rotWithShape="1">
            <a:gsLst>
              <a:gs pos="100000">
                <a:schemeClr val="accent2">
                  <a:alpha val="100000"/>
                </a:schemeClr>
              </a:gs>
              <a:gs pos="0">
                <a:schemeClr val="accent2">
                  <a:lumMod val="70000"/>
                  <a:lumOff val="30000"/>
                  <a:alpha val="100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203200" dist="76200" dir="8100000" algn="tr" rotWithShape="0">
              <a:schemeClr val="accent2">
                <a:lumMod val="75000"/>
                <a:alpha val="20000"/>
              </a:scheme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vertOverflow="overflow" horzOverflow="overflow" vert="horz" wrap="square" numCol="1" spcCol="0" rtlCol="0" fromWordArt="0" anchor="ctr" anchorCtr="0" forceAA="0" compatLnSpc="1">
            <a:noAutofit/>
          </a:bodyPr>
          <a:p>
            <a:pPr indent="452755" algn="ctr"/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三天下跌牛市</a:t>
            </a:r>
            <a:r>
              <a:rPr lang="zh-CN" altLang="en-US" sz="2600" b="1" spc="300" dirty="0">
                <a:solidFill>
                  <a:schemeClr val="lt1">
                    <a:lumMod val="100000"/>
                  </a:schemeClr>
                </a:solidFill>
                <a:latin typeface="+mj-ea"/>
              </a:rPr>
              <a:t>走</a:t>
            </a:r>
            <a:endParaRPr lang="zh-CN" altLang="en-US" sz="2600" b="1" spc="300" dirty="0">
              <a:solidFill>
                <a:schemeClr val="lt1">
                  <a:lumMod val="100000"/>
                </a:schemeClr>
              </a:solidFill>
              <a:latin typeface="+mj-ea"/>
            </a:endParaRPr>
          </a:p>
        </p:txBody>
      </p:sp>
    </p:spTree>
    <p:custDataLst>
      <p:tags r:id="rId9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108" y="15240"/>
            <a:ext cx="564578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</a:rPr>
              <a:t>股市上涨的最终目的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981075"/>
            <a:ext cx="11734800" cy="540448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3273425" y="15240"/>
            <a:ext cx="670560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</a:rPr>
              <a:t>市场不缺钱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0" y="1059180"/>
            <a:ext cx="3613150" cy="5166995"/>
          </a:xfrm>
          <a:prstGeom prst="rect">
            <a:avLst/>
          </a:prstGeom>
        </p:spPr>
        <p:txBody>
          <a:bodyPr>
            <a:noAutofit/>
          </a:bodyPr>
          <a:p>
            <a:r>
              <a:rPr lang="zh-CN" altLang="en-US" sz="1600">
                <a:solidFill>
                  <a:schemeClr val="bg1"/>
                </a:solidFill>
              </a:rPr>
              <a:t>继央行行长潘功胜</a:t>
            </a:r>
            <a:r>
              <a:rPr lang="en-US" altLang="zh-CN" sz="1600">
                <a:solidFill>
                  <a:schemeClr val="bg1"/>
                </a:solidFill>
              </a:rPr>
              <a:t>9</a:t>
            </a:r>
            <a:r>
              <a:rPr lang="zh-CN" altLang="en-US" sz="1600">
                <a:solidFill>
                  <a:schemeClr val="bg1"/>
                </a:solidFill>
              </a:rPr>
              <a:t>月</a:t>
            </a:r>
            <a:r>
              <a:rPr lang="en-US" altLang="zh-CN" sz="1600">
                <a:solidFill>
                  <a:schemeClr val="bg1"/>
                </a:solidFill>
              </a:rPr>
              <a:t>24</a:t>
            </a:r>
            <a:r>
              <a:rPr lang="zh-CN" altLang="en-US" sz="1600">
                <a:solidFill>
                  <a:schemeClr val="bg1"/>
                </a:solidFill>
              </a:rPr>
              <a:t>日首次明确创设证券、基金、保险公司互换便利</a:t>
            </a:r>
            <a:r>
              <a:rPr lang="en-US" altLang="zh-CN" sz="1600">
                <a:solidFill>
                  <a:schemeClr val="bg1"/>
                </a:solidFill>
              </a:rPr>
              <a:t>(</a:t>
            </a:r>
            <a:r>
              <a:rPr lang="zh-CN" altLang="en-US" sz="1600">
                <a:solidFill>
                  <a:schemeClr val="bg1"/>
                </a:solidFill>
              </a:rPr>
              <a:t>以下简称“互换便利”</a:t>
            </a:r>
            <a:r>
              <a:rPr lang="en-US" altLang="zh-CN" sz="1600">
                <a:solidFill>
                  <a:schemeClr val="bg1"/>
                </a:solidFill>
              </a:rPr>
              <a:t>)</a:t>
            </a:r>
            <a:r>
              <a:rPr lang="zh-CN" altLang="en-US" sz="1600">
                <a:solidFill>
                  <a:schemeClr val="bg1"/>
                </a:solidFill>
              </a:rPr>
              <a:t>后，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月</a:t>
            </a:r>
            <a:r>
              <a:rPr lang="en-US" altLang="zh-CN" sz="1600">
                <a:solidFill>
                  <a:schemeClr val="bg1"/>
                </a:solidFill>
              </a:rPr>
              <a:t>10</a:t>
            </a:r>
            <a:r>
              <a:rPr lang="zh-CN" altLang="en-US" sz="1600">
                <a:solidFill>
                  <a:schemeClr val="bg1"/>
                </a:solidFill>
              </a:rPr>
              <a:t>日起，互换便利正式接受机构申报。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记者了解到，目前，“券业一哥”中信证券已经拿下第一单，规模约</a:t>
            </a:r>
            <a:r>
              <a:rPr lang="en-US" altLang="zh-CN" sz="1600">
                <a:solidFill>
                  <a:schemeClr val="bg1"/>
                </a:solidFill>
              </a:rPr>
              <a:t>100</a:t>
            </a:r>
            <a:r>
              <a:rPr lang="zh-CN" altLang="en-US" sz="1600">
                <a:solidFill>
                  <a:schemeClr val="bg1"/>
                </a:solidFill>
              </a:rPr>
              <a:t>亿元。中金公司等头部券商也在积极申请中。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值得注意的是，央行表示互换便利将通过特定的一级交易商开展操作，这意味着拥有一级交易商资格的机构互换便利方案更易获批。值得关注的是，中信证券与中金公司即是一级交易商。</a:t>
            </a:r>
            <a:endParaRPr lang="zh-CN" altLang="en-US" sz="1600">
              <a:solidFill>
                <a:schemeClr val="bg1"/>
              </a:solidFill>
            </a:endParaRPr>
          </a:p>
          <a:p>
            <a:r>
              <a:rPr lang="zh-CN" altLang="en-US" sz="1600">
                <a:solidFill>
                  <a:schemeClr val="bg1"/>
                </a:solidFill>
              </a:rPr>
              <a:t>在受访人士看来，中金公司有望于中信证券之后拿下第二张“入场券”。华泰证券、国泰君安等业绩、净资产排名靠前，并且证券公司分类评价结果为</a:t>
            </a:r>
            <a:r>
              <a:rPr lang="en-US" altLang="zh-CN" sz="1600">
                <a:solidFill>
                  <a:schemeClr val="bg1"/>
                </a:solidFill>
              </a:rPr>
              <a:t>AA</a:t>
            </a:r>
            <a:r>
              <a:rPr lang="zh-CN" altLang="en-US" sz="1600">
                <a:solidFill>
                  <a:schemeClr val="bg1"/>
                </a:solidFill>
              </a:rPr>
              <a:t>级的头部券商，互换便利方案获批的可能性同样相对较大。</a:t>
            </a:r>
            <a:endParaRPr lang="zh-CN" altLang="en-US" sz="1600">
              <a:solidFill>
                <a:schemeClr val="bg1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13150" y="1059180"/>
            <a:ext cx="8173085" cy="50952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4" name="文本框 3"/>
          <p:cNvSpPr txBox="1"/>
          <p:nvPr>
            <p:custDataLst>
              <p:tags r:id="rId1"/>
            </p:custDataLst>
          </p:nvPr>
        </p:nvSpPr>
        <p:spPr>
          <a:xfrm>
            <a:off x="2517140" y="0"/>
            <a:ext cx="830770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方正宝黑体 简 Medium" panose="02010600010101010101" charset="-122"/>
                <a:ea typeface="方正宝黑体 简 Medium" panose="02010600010101010101" charset="-122"/>
                <a:cs typeface="文道潮黑体" panose="02010600040101010101" charset="-122"/>
              </a:rPr>
              <a:t>周六财政会议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方正宝黑体 简 Medium" panose="02010600010101010101" charset="-122"/>
              <a:ea typeface="方正宝黑体 简 Medium" panose="02010600010101010101" charset="-122"/>
              <a:cs typeface="文道潮黑体" panose="02010600040101010101" charset="-122"/>
            </a:endParaRPr>
          </a:p>
        </p:txBody>
      </p:sp>
      <p:sp>
        <p:nvSpPr>
          <p:cNvPr id="13" name="文本框 12"/>
          <p:cNvSpPr txBox="1"/>
          <p:nvPr userDrawn="1">
            <p:custDataLst>
              <p:tags r:id="rId2"/>
            </p:custDataLst>
          </p:nvPr>
        </p:nvSpPr>
        <p:spPr>
          <a:xfrm>
            <a:off x="626110" y="6582410"/>
            <a:ext cx="10939780" cy="27559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algn="ctr">
              <a:buClrTx/>
              <a:buSzTx/>
              <a:buFontTx/>
            </a:pP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经传多赢资深投顾 :罗雪奎丨执业编号:</a:t>
            </a:r>
            <a:r>
              <a:rPr lang="en-US" altLang="zh-CN" sz="1200">
                <a:solidFill>
                  <a:schemeClr val="bg1"/>
                </a:solidFill>
                <a:latin typeface="方正宝黑体 简 Medium" panose="02010600010101010101" charset="-122"/>
                <a:ea typeface="方正宝黑体 简 Medium" panose="02010600010101010101" charset="-122"/>
                <a:cs typeface="方正宝黑体 简 Medium" panose="02010600010101010101" charset="-122"/>
                <a:sym typeface="+mn-ea"/>
              </a:rPr>
              <a:t>A1120616080001</a:t>
            </a:r>
            <a:r>
              <a:rPr lang="en-US" altLang="zh-CN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   </a:t>
            </a:r>
            <a:r>
              <a:rPr lang="zh-CN" altLang="en-US" sz="1200">
                <a:ln>
                  <a:noFill/>
                </a:ln>
                <a:solidFill>
                  <a:schemeClr val="bg1">
                    <a:lumMod val="95000"/>
                  </a:schemeClr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风险提示:观点基于软件数据和理论模型分析，仅供参考，不构成买卖建议，股市有风险，投资需谨慎</a:t>
            </a:r>
            <a:endParaRPr lang="zh-CN" altLang="en-US" sz="1200">
              <a:ln>
                <a:noFill/>
              </a:ln>
              <a:solidFill>
                <a:schemeClr val="bg1">
                  <a:lumMod val="95000"/>
                </a:schemeClr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3044825" y="1385570"/>
            <a:ext cx="7252335" cy="4634230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r>
              <a:rPr lang="zh-CN" altLang="en-US">
                <a:solidFill>
                  <a:schemeClr val="bg1"/>
                </a:solidFill>
              </a:rPr>
              <a:t>财政刺激消息明确了！财政隐性表态。今天新闻发布会最重要的消息是增发国债化解地方债！而中国最大的一次化债操作是在2015年至2018年，金额为12.2万亿。‌ 这轮化债操作主要是应对2008年4万亿计划之后，城投公司大量融资产生的债务问题，通过将城投公司的融资转为政府明面上的债务，将隐性债务显性化，以减轻地方政府的财政压力‌！截至2024年6月，地方债总额为42.42万亿元，是当之无愧的第一大债券种类，在利率债中占比42.78%。从投资者结构来看，商业银行是地方债主要持有机构，持有量占比84.24%。所以化债是利好银行股的！A股宏观上并没有低于预期，这次应该还是开胃菜！ </a:t>
            </a:r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  <a:p>
            <a:endParaRPr lang="zh-CN" altLang="en-US">
              <a:solidFill>
                <a:schemeClr val="bg1"/>
              </a:solidFill>
            </a:endParaRPr>
          </a:p>
        </p:txBody>
      </p:sp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0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1_1"/>
  <p:tag name="KSO_WM_UNIT_ID" val="diagram20231873_2*l_h_a*1_1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25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添加标题"/>
  <p:tag name="KSO_WM_UNIT_TEXT_TYPE" val="1"/>
  <p:tag name="KSO_WM_DIAGRAM_USE_COLOR_VALUE" val="{&quot;color_scheme&quot;:1,&quot;theme_color_indexes&quot;:[9,10,9,10,9,10]}"/>
</p:tagLst>
</file>

<file path=ppt/tags/tag101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1_1"/>
  <p:tag name="KSO_WM_UNIT_ID" val="diagram20231873_2*l_h_f*1_1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111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此处输入你的智能图形项正文，文字是您思想的提炼，请尽量言简意赅的阐述观点"/>
  <p:tag name="KSO_WM_UNIT_TEXT_TYPE" val="1"/>
  <p:tag name="KSO_WM_DIAGRAM_USE_COLOR_VALUE" val="{&quot;color_scheme&quot;:1,&quot;theme_color_indexes&quot;:[9,10,9,10,9,10]}"/>
</p:tagLst>
</file>

<file path=ppt/tags/tag10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2_1"/>
  <p:tag name="KSO_WM_UNIT_ID" val="diagram20231873_2*l_h_a*1_2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25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添加标题"/>
  <p:tag name="KSO_WM_UNIT_TEXT_TYPE" val="1"/>
  <p:tag name="KSO_WM_DIAGRAM_USE_COLOR_VALUE" val="{&quot;color_scheme&quot;:1,&quot;theme_color_indexes&quot;:[9,10,9,10,9,10]}"/>
</p:tagLst>
</file>

<file path=ppt/tags/tag103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2_1"/>
  <p:tag name="KSO_WM_UNIT_ID" val="diagram20231873_2*l_h_f*1_2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74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此处输入你的智能图形项正文，文字是您思想的提炼，请尽量言简意赅的阐述观点"/>
  <p:tag name="KSO_WM_UNIT_TEXT_TYPE" val="1"/>
  <p:tag name="KSO_WM_DIAGRAM_USE_COLOR_VALUE" val="{&quot;color_scheme&quot;:1,&quot;theme_color_indexes&quot;:[9,10,9,10,9,10]}"/>
</p:tagLst>
</file>

<file path=ppt/tags/tag104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a"/>
  <p:tag name="KSO_WM_UNIT_INDEX" val="1_3_1"/>
  <p:tag name="KSO_WM_UNIT_ID" val="diagram20231873_2*l_h_a*1_3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25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添加标题"/>
  <p:tag name="KSO_WM_UNIT_TEXT_TYPE" val="1"/>
  <p:tag name="KSO_WM_DIAGRAM_USE_COLOR_VALUE" val="{&quot;color_scheme&quot;:1,&quot;theme_color_indexes&quot;:[9,10,9,10,9,10]}"/>
</p:tagLst>
</file>

<file path=ppt/tags/tag105.xml><?xml version="1.0" encoding="utf-8"?>
<p:tagLst xmlns:p="http://schemas.openxmlformats.org/presentationml/2006/main">
  <p:tag name="KSO_WM_UNIT_SUBTYPE" val="a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f"/>
  <p:tag name="KSO_WM_UNIT_INDEX" val="1_3_1"/>
  <p:tag name="KSO_WM_UNIT_ID" val="diagram20231873_2*l_h_f*1_3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UNIT_VALUE" val="74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.15000000596046448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UNIT_TEXT_FILL_FORE_SCHEMECOLOR_INDEX" val="1"/>
  <p:tag name="KSO_WM_UNIT_TEXT_FILL_TYPE" val="1"/>
  <p:tag name="KSO_WM_UNIT_PRESET_TEXT" val="单击此处输入你的智能图形项正文，文字是您思想的提炼，请尽量言简意赅的阐述观点"/>
  <p:tag name="KSO_WM_UNIT_TEXT_TYPE" val="1"/>
  <p:tag name="KSO_WM_DIAGRAM_USE_COLOR_VALUE" val="{&quot;color_scheme&quot;:1,&quot;theme_color_indexes&quot;:[9,10,9,10,9,10]}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873_2*l_h_i*1_3_2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0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DIAGRAM_USE_COLOR_VALUE" val="{&quot;color_scheme&quot;:1,&quot;theme_color_indexes&quot;:[9,10,9,10,9,10]}"/>
</p:tagLst>
</file>

<file path=ppt/tags/tag107.xml><?xml version="1.0" encoding="utf-8"?>
<p:tagLst xmlns:p="http://schemas.openxmlformats.org/presentationml/2006/main">
  <p:tag name="KSO_WM_SPECIAL_SOURCE" val="bdnull"/>
  <p:tag name="resource_record_key" val="{&quot;70&quot;:[3322085]}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SPECIAL_SOURCE" val="bdnull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SPECIAL_SOURCE" val="bdnull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SPECIAL_SOURCE" val="bdnull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SPECIAL_SOURCE" val="bdnull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20.xml><?xml version="1.0" encoding="utf-8"?>
<p:tagLst xmlns:p="http://schemas.openxmlformats.org/presentationml/2006/main">
  <p:tag name="KSO_WM_SPECIAL_SOURCE" val="bdnull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SPECIAL_SOURCE" val="bdnull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SPECIAL_SOURCE" val="bdnull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SPECIAL_SOURCE" val="bdnull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SPECIAL_SOURCE" val="bdnull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3.0"/>
  <p:tag name="KSO_WM_BEAUTIFY_FLAG" val="#wm#"/>
</p:tagLst>
</file>

<file path=ppt/tags/tag130.xml><?xml version="1.0" encoding="utf-8"?>
<p:tagLst xmlns:p="http://schemas.openxmlformats.org/presentationml/2006/main">
  <p:tag name="KSO_WM_SPECIAL_SOURCE" val="bdnull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SPECIAL_SOURCE" val="bdnull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SPECIAL_SOURCE" val="bdnull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KSO_WM_SPECIAL_SOURCE" val="bdnull"/>
</p:tagLst>
</file>

<file path=ppt/tags/tag137.xml><?xml version="1.0" encoding="utf-8"?>
<p:tagLst xmlns:p="http://schemas.openxmlformats.org/presentationml/2006/main">
  <p:tag name="KSO_WM_BEAUTIFY_FLAG" val=""/>
</p:tagLst>
</file>

<file path=ppt/tags/tag138.xml><?xml version="1.0" encoding="utf-8"?>
<p:tagLst xmlns:p="http://schemas.openxmlformats.org/presentationml/2006/main">
  <p:tag name="KSO_WM_SPECIAL_SOURCE" val="bdnull"/>
</p:tagLst>
</file>

<file path=ppt/tags/tag139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40.xml><?xml version="1.0" encoding="utf-8"?>
<p:tagLst xmlns:p="http://schemas.openxmlformats.org/presentationml/2006/main">
  <p:tag name="KSO_WM_SPECIAL_SOURCE" val="bdnull"/>
</p:tagLst>
</file>

<file path=ppt/tags/tag141.xml><?xml version="1.0" encoding="utf-8"?>
<p:tagLst xmlns:p="http://schemas.openxmlformats.org/presentationml/2006/main">
  <p:tag name="KSO_WM_BEAUTIFY_FLAG" val="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1_2*l_h_i*1_1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146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1_1"/>
  <p:tag name="KSO_WM_UNIT_ID" val="diagram20231861_2*l_h_f*1_1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147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1_2*l_h_a*1_1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1_2*l_h_i*1_2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149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2_1"/>
  <p:tag name="KSO_WM_UNIT_ID" val="diagram20231861_2*l_h_f*1_2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176"/>
</p:tagLst>
</file>

<file path=ppt/tags/tag15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1_2*l_h_a*1_2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3_2"/>
  <p:tag name="KSO_WM_UNIT_ID" val="diagram20231861_2*l_h_i*1_3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152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3_1"/>
  <p:tag name="KSO_WM_UNIT_ID" val="diagram20231861_2*l_h_f*1_3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153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1861_2*l_h_a*1_3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07,&quot;left&quot;:54.524136876384,&quot;top&quot;:87.77723960095504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154.xml><?xml version="1.0" encoding="utf-8"?>
<p:tagLst xmlns:p="http://schemas.openxmlformats.org/presentationml/2006/main">
  <p:tag name="KSO_WM_SPECIAL_SOURCE" val="bdnull"/>
  <p:tag name="resource_record_key" val="{&quot;70&quot;:[3323870]}"/>
</p:tagLst>
</file>

<file path=ppt/tags/tag1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156.xml><?xml version="1.0" encoding="utf-8"?>
<p:tagLst xmlns:p="http://schemas.openxmlformats.org/presentationml/2006/main">
  <p:tag name="KSO_WPP_MARK_KEY" val="5d6e9262-ca8a-4070-8ad5-698f89e303ea"/>
  <p:tag name="COMMONDATA" val="eyJoZGlkIjoiMTMzZGI2MjkwNzI0NGI5MzY0NzUwYzMxOTRjZGRmN2UifQ=="/>
  <p:tag name="commondata" val="eyJoZGlkIjoiZWRlYjNmNTQ1MzZkMTYyOWVmOTkwZmFjYjg5ZTRlZDgifQ=="/>
  <p:tag name="resource_record_key" val="{&quot;70&quot;:[3323868,3321760,3322085,3323870]}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SPECIAL_SOURCE" val="bdnull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27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8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2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1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3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4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5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36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7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8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39.xml><?xml version="1.0" encoding="utf-8"?>
<p:tagLst xmlns:p="http://schemas.openxmlformats.org/presentationml/2006/main">
  <p:tag name="KSO_WM_DIAGRAM_VIRTUALLY_FRAME" val="{&quot;height&quot;:324.65,&quot;left&quot;:329.75,&quot;top&quot;:108.9,&quot;width&quot;:519.35}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1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2.xml><?xml version="1.0" encoding="utf-8"?>
<p:tagLst xmlns:p="http://schemas.openxmlformats.org/presentationml/2006/main">
  <p:tag name="KSO_WM_BEAUTIFY_FLAG" val=""/>
  <p:tag name="KSO_WM_DIAGRAM_VIRTUALLY_FRAME" val="{&quot;height&quot;:324.65,&quot;left&quot;:329.75,&quot;top&quot;:108.9,&quot;width&quot;:519.35}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1_2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1_2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.xml><?xml version="1.0" encoding="utf-8"?>
<p:tagLst xmlns:p="http://schemas.openxmlformats.org/presentationml/2006/main">
  <p:tag name="KSO_WM_BEAUTIFY_FLAG" val="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1_1"/>
  <p:tag name="KSO_WM_UNIT_ID" val="diagram20232459_2*l_h_i*1_1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1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1_1"/>
  <p:tag name="KSO_WM_UNIT_ID" val="diagram20232459_2*l_h_f*1_1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"/>
  <p:tag name="KSO_WM_UNIT_TEXT_TYPE" val="1"/>
  <p:tag name="KSO_WM_DIAGRAM_USE_COLOR_VALUE" val="{&quot;color_scheme&quot;:1,&quot;color_type&quot;:1,&quot;theme_color_indexes&quot;:[5,6,5,6,5,6]}"/>
</p:tagLst>
</file>

<file path=ppt/tags/tag52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2459_2*l_h_a*1_1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2_2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2_2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2_1"/>
  <p:tag name="KSO_WM_UNIT_ID" val="diagram20232459_2*l_h_i*1_2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5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2_1"/>
  <p:tag name="KSO_WM_UNIT_ID" val="diagram20232459_2*l_h_f*1_2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"/>
  <p:tag name="KSO_WM_UNIT_TEXT_TYPE" val="1"/>
  <p:tag name="KSO_WM_DIAGRAM_USE_COLOR_VALUE" val="{&quot;color_scheme&quot;:1,&quot;color_type&quot;:1,&quot;theme_color_indexes&quot;:[5,6,5,6,5,6]}"/>
</p:tagLst>
</file>

<file path=ppt/tags/tag5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2459_2*l_h_a*1_2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diagram20232459_2*l_h_i*1_3_2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DIAGRAM_VERSION" val="3"/>
  <p:tag name="KSO_WM_DIAGRAM_COLOR_TRICK" val="1"/>
  <p:tag name="KSO_WM_DIAGRAM_COLOR_TEXT_CAN_REMOVE" val="n"/>
  <p:tag name="KSO_WM_DIAGRAM_GROUP_CODE" val="l1-1"/>
  <p:tag name="KSO_WM_UNIT_TYPE" val="l_h_i"/>
  <p:tag name="KSO_WM_UNIT_INDEX" val="1_3_2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brightness&quot;:0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13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DIAGRAM_USE_COLOR_VALUE" val="{&quot;color_scheme&quot;:1,&quot;color_type&quot;:1,&quot;theme_color_indexes&quot;:[5,6,5,6,5,6]}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SUBTYPE" val="d"/>
  <p:tag name="KSO_WM_UNIT_TYPE" val="l_h_i"/>
  <p:tag name="KSO_WM_UNIT_INDEX" val="1_3_1"/>
  <p:tag name="KSO_WM_UNIT_ID" val="diagram20232459_2*l_h_i*1_3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TEXT_FILL_FORE_SCHEMECOLOR_INDEX" val="1"/>
  <p:tag name="KSO_WM_UNIT_TEXT_FILL_TYPE" val="1"/>
  <p:tag name="KSO_WM_DIAGRAM_USE_COLOR_VALUE" val="{&quot;color_scheme&quot;:1,&quot;color_type&quot;:1,&quot;theme_color_indexes&quot;:[5,6,5,6,5,6]}"/>
</p:tagLst>
</file>

<file path=ppt/tags/tag59.xml><?xml version="1.0" encoding="utf-8"?>
<p:tagLst xmlns:p="http://schemas.openxmlformats.org/presentationml/2006/main">
  <p:tag name="KSO_WM_UNIT_SUBTYPE" val="a"/>
  <p:tag name="KSO_WM_UNIT_NOCLEAR" val="0"/>
  <p:tag name="KSO_WM_UNIT_VALUE" val="60"/>
  <p:tag name="KSO_WM_UNIT_HIGHLIGHT" val="0"/>
  <p:tag name="KSO_WM_UNIT_COMPATIBLE" val="0"/>
  <p:tag name="KSO_WM_UNIT_DIAGRAM_ISNUMVISUAL" val="0"/>
  <p:tag name="KSO_WM_UNIT_DIAGRAM_ISREFERUNIT" val="0"/>
  <p:tag name="KSO_WM_UNIT_TYPE" val="l_h_f"/>
  <p:tag name="KSO_WM_UNIT_INDEX" val="1_3_1"/>
  <p:tag name="KSO_WM_UNIT_ID" val="diagram20232459_2*l_h_f*1_3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404040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此处输入您的项正文，文字是您思想的提炼，请尽量言简意赅的阐述观点。单击此处输入您的项正文，文字是您思想的提炼，请尽量言简意赅的阐述观点。"/>
  <p:tag name="KSO_WM_UNIT_TEXT_TYPE" val="1"/>
  <p:tag name="KSO_WM_DIAGRAM_USE_COLOR_VALUE" val="{&quot;color_scheme&quot;:1,&quot;color_type&quot;:1,&quot;theme_color_indexes&quot;:[5,6,5,6,5,6]}"/>
</p:tagLst>
</file>

<file path=ppt/tags/tag6.xml><?xml version="1.0" encoding="utf-8"?>
<p:tagLst xmlns:p="http://schemas.openxmlformats.org/presentationml/2006/main">
  <p:tag name="KSO_WM_BEAUTIFY_FLAG" val=""/>
</p:tagLst>
</file>

<file path=ppt/tags/tag60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VALUE" val="1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3_1"/>
  <p:tag name="KSO_WM_UNIT_ID" val="diagram20232459_2*l_h_a*1_3_1"/>
  <p:tag name="KSO_WM_TEMPLATE_CATEGORY" val="diagram"/>
  <p:tag name="KSO_WM_TEMPLATE_INDEX" val="20232459"/>
  <p:tag name="KSO_WM_UNIT_LAYERLEVEL" val="1_1_1"/>
  <p:tag name="KSO_WM_TAG_VERSION" val="3.0"/>
  <p:tag name="KSO_WM_BEAUTIFY_FLAG" val="#wm#"/>
  <p:tag name="KSO_WM_UNIT_TEXT_FILL_FORE_SCHEMECOLOR_INDEX_BRIGHTNESS" val="0.15"/>
  <p:tag name="KSO_WM_UNIT_TEXT_FILL_TYPE" val="1"/>
  <p:tag name="KSO_WM_DIAGRAM_VERSION" val="3"/>
  <p:tag name="KSO_WM_DIAGRAM_COLOR_TRICK" val="1"/>
  <p:tag name="KSO_WM_DIAGRAM_COLOR_TEXT_CAN_REMOVE" val="n"/>
  <p:tag name="KSO_WM_DIAGRAM_GROUP_CODE" val="l1-1"/>
  <p:tag name="KSO_WM_DIAGRAM_MAX_ITEMCNT" val="6"/>
  <p:tag name="KSO_WM_DIAGRAM_MIN_ITEMCNT" val="2"/>
  <p:tag name="KSO_WM_DIAGRAM_VIRTUALLY_FRAME" val="{&quot;height&quot;:376.85851440429684,&quot;left&quot;:78.65,&quot;top&quot;:98.15404988446576,&quot;width&quot;:802.8}"/>
  <p:tag name="KSO_WM_DIAGRAM_COLOR_MATCH_VALUE" val="{&quot;shape&quot;:{&quot;fill&quot;:{&quot;type&quot;:0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151515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PRESET_TEXT" val="单击添加项标题"/>
  <p:tag name="KSO_WM_UNIT_TEXT_TYPE" val="1"/>
  <p:tag name="KSO_WM_DIAGRAM_USE_COLOR_VALUE" val="{&quot;color_scheme&quot;:1,&quot;color_type&quot;:1,&quot;theme_color_indexes&quot;:[5,6,5,6,5,6]}"/>
</p:tagLst>
</file>

<file path=ppt/tags/tag61.xml><?xml version="1.0" encoding="utf-8"?>
<p:tagLst xmlns:p="http://schemas.openxmlformats.org/presentationml/2006/main">
  <p:tag name="KSO_WM_SPECIAL_SOURCE" val="bdnull"/>
  <p:tag name="resource_record_key" val="{&quot;70&quot;:[3323868,3321760]}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1_2"/>
  <p:tag name="KSO_WM_UNIT_ID" val="diagram20231861_1*l_h_i*1_1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65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1_1"/>
  <p:tag name="KSO_WM_UNIT_ID" val="diagram20231861_1*l_h_f*1_1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66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1_1"/>
  <p:tag name="KSO_WM_UNIT_ID" val="diagram20231861_1*l_h_a*1_1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2"/>
  <p:tag name="KSO_WM_UNIT_ID" val="diagram20231861_1*l_h_i*1_2_2"/>
  <p:tag name="KSO_WM_TEMPLATE_CATEGORY" val="diagram"/>
  <p:tag name="KSO_WM_TEMPLATE_INDEX" val="20231861"/>
  <p:tag name="KSO_WM_UNIT_LAYERLEVEL" val="1_1_1"/>
  <p:tag name="KSO_WM_TAG_VERSION" val="3.0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-0.5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FILL_TYPE" val="1"/>
  <p:tag name="KSO_WM_UNIT_FILL_FORE_SCHEMECOLOR_INDEX" val="5"/>
  <p:tag name="KSO_WM_UNIT_FILL_FORE_SCHEMECOLOR_INDEX_BRIGHTNESS" val="-0.5"/>
  <p:tag name="KSO_WM_DIAGRAM_USE_COLOR_VALUE" val="{&quot;color_scheme&quot;:1,&quot;color_type&quot;:1,&quot;theme_color_indexes&quot;:[5,6,5,6,5,6]}"/>
</p:tagLst>
</file>

<file path=ppt/tags/tag68.xml><?xml version="1.0" encoding="utf-8"?>
<p:tagLst xmlns:p="http://schemas.openxmlformats.org/presentationml/2006/main">
  <p:tag name="KSO_WM_UNIT_COMPATIBLE" val="0"/>
  <p:tag name="KSO_WM_UNIT_DIAGRAM_ISREFERUNIT" val="0"/>
  <p:tag name="KSO_WM_TEMPLATE_INDEX" val="20231861"/>
  <p:tag name="KSO_WM_TAG_VERSION" val="3.0"/>
  <p:tag name="KSO_WM_DIAGRAM_MIN_ITEMCNT" val="2"/>
  <p:tag name="KSO_WM_DIAGRAM_VERSION" val="3"/>
  <p:tag name="KSO_WM_DIAGRAM_COLOR_TEXT_CAN_REMOVE" val="n"/>
  <p:tag name="KSO_WM_UNIT_SUBTYPE" val="a"/>
  <p:tag name="KSO_WM_UNIT_NOCLEAR" val="0"/>
  <p:tag name="KSO_WM_UNIT_VALUE" val="60"/>
  <p:tag name="KSO_WM_UNIT_HIGHLIGHT" val="0"/>
  <p:tag name="KSO_WM_UNIT_DIAGRAM_ISNUMVISUAL" val="0"/>
  <p:tag name="KSO_WM_UNIT_TYPE" val="l_h_f"/>
  <p:tag name="KSO_WM_UNIT_INDEX" val="1_2_1"/>
  <p:tag name="KSO_WM_UNIT_ID" val="diagram20231861_1*l_h_f*1_2_1"/>
  <p:tag name="KSO_WM_TEMPLATE_CATEGORY" val="diagram"/>
  <p:tag name="KSO_WM_UNIT_LAYERLEVEL" val="1_1_1"/>
  <p:tag name="KSO_WM_BEAUTIFY_FLAG" val="#wm#"/>
  <p:tag name="KSO_WM_DIAGRAM_GROUP_CODE" val="l1-1"/>
  <p:tag name="KSO_WM_DIAGRAM_COLOR_TRICK" val="1"/>
  <p:tag name="KSO_WM_DIAGRAM_MAX_ITEMCNT" val="3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solid&quot;:{&quot;brightness&quot;:0,&quot;colorType&quot;:2,&quot;rgb&quot;:&quot;#ffffff&quot;,&quot;transparency&quot;:0},&quot;type&quot;:1},&quot;glow&quot;:{&quot;colorType&quot;:0},&quot;line&quot;:{&quot;solidLine&quot;:{&quot;brightness&quot;:0.800000011920929,&quot;colorType&quot;:1,&quot;foreColorIndex&quot;:5,&quot;transparency&quot;:0},&quot;type&quot;:1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292929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LINE_FILL_TYPE" val="2"/>
  <p:tag name="KSO_WM_UNIT_PRESET_TEXT" val="单击此处添加文本具体内容，简明扼要地阐述您的观点。根据需要可酌情增减文字，以便观者准确地理解您传达的思想。单击此处添加文本具体内容，简明扼要地阐述您的观点。根据需要可增减文字，以便观者理解您传达的思想。单击此处添加文本内容。"/>
  <p:tag name="KSO_WM_UNIT_LINE_FORE_SCHEMECOLOR_INDEX" val="5"/>
  <p:tag name="KSO_WM_UNIT_TEXT_TYPE" val="1"/>
  <p:tag name="KSO_WM_DIAGRAM_USE_COLOR_VALUE" val="{&quot;color_scheme&quot;:1,&quot;color_type&quot;:1,&quot;theme_color_indexes&quot;:[5,6,5,6,5,6]}"/>
</p:tagLst>
</file>

<file path=ppt/tags/tag69.xml><?xml version="1.0" encoding="utf-8"?>
<p:tagLst xmlns:p="http://schemas.openxmlformats.org/presentationml/2006/main">
  <p:tag name="KSO_WM_UNIT_ISCONTENTSTITLE" val="0"/>
  <p:tag name="KSO_WM_UNIT_ISNUMDGMTITLE" val="0"/>
  <p:tag name="KSO_WM_UNIT_NOCLEAR" val="0"/>
  <p:tag name="KSO_WM_UNIT_HIGHLIGHT" val="0"/>
  <p:tag name="KSO_WM_UNIT_COMPATIBLE" val="0"/>
  <p:tag name="KSO_WM_UNIT_DIAGRAM_ISNUMVISUAL" val="0"/>
  <p:tag name="KSO_WM_UNIT_DIAGRAM_ISREFERUNIT" val="0"/>
  <p:tag name="KSO_WM_UNIT_TYPE" val="l_h_a"/>
  <p:tag name="KSO_WM_UNIT_INDEX" val="1_2_1"/>
  <p:tag name="KSO_WM_UNIT_ID" val="diagram20231861_1*l_h_a*1_2_1"/>
  <p:tag name="KSO_WM_TEMPLATE_CATEGORY" val="diagram"/>
  <p:tag name="KSO_WM_TEMPLATE_INDEX" val="20231861"/>
  <p:tag name="KSO_WM_UNIT_LAYERLEVEL" val="1_1_1"/>
  <p:tag name="KSO_WM_TAG_VERSION" val="3.0"/>
  <p:tag name="KSO_WM_DIAGRAM_GROUP_CODE" val="l1-1"/>
  <p:tag name="KSO_WM_DIAGRAM_MAX_ITEMCNT" val="3"/>
  <p:tag name="KSO_WM_DIAGRAM_MIN_ITEMCNT" val="2"/>
  <p:tag name="KSO_WM_DIAGRAM_VIRTUALLY_FRAME" val="{&quot;height&quot;:364.5527648925781,&quot;left&quot;:54.53059356929752,&quot;top&quot;:87.76113723875032,&quot;width&quot;:850.9888916015625}"/>
  <p:tag name="KSO_WM_DIAGRAM_COLOR_MATCH_VALUE" val="{&quot;shape&quot;:{&quot;fill&quot;:{&quot;gradient&quot;:[{&quot;brightness&quot;:0,&quot;colorType&quot;:1,&quot;foreColorIndex&quot;:5,&quot;pos&quot;:1,&quot;transparency&quot;:0},{&quot;brightness&quot;:0.30000001192092896,&quot;colorType&quot;:1,&quot;foreColorIndex&quot;:5,&quot;pos&quot;:0,&quot;transparency&quot;:0}],&quot;type&quot;:3},&quot;glow&quot;:{&quot;colorType&quot;:0},&quot;line&quot;:{&quot;type&quot;:0},&quot;shadow&quot;:{&quot;brightness&quot;:-0.25,&quot;colorType&quot;:1,&quot;foreColorIndex&quot;:5,&quot;transparency&quot;:0.800000011920929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1,&quot;foreColorIndex&quot;:2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BEAUTIFY_FLAG" val="#wm#"/>
  <p:tag name="KSO_WM_DIAGRAM_VERSION" val="3"/>
  <p:tag name="KSO_WM_DIAGRAM_COLOR_TRICK" val="1"/>
  <p:tag name="KSO_WM_DIAGRAM_COLOR_TEXT_CAN_REMOVE" val="n"/>
  <p:tag name="KSO_WM_UNIT_PRESET_TEXT" val="此处添加标题"/>
  <p:tag name="KSO_WM_UNIT_FILL_TYPE" val="3"/>
  <p:tag name="KSO_WM_UNIT_TEXT_FILL_FORE_SCHEMECOLOR_INDEX" val="1"/>
  <p:tag name="KSO_WM_UNIT_TEXT_FILL_TYPE" val="1"/>
  <p:tag name="KSO_WM_UNIT_TEXT_TYPE" val="1"/>
  <p:tag name="KSO_WM_DIAGRAM_USE_COLOR_VALUE" val="{&quot;color_scheme&quot;:1,&quot;color_type&quot;:1,&quot;theme_color_indexes&quot;:[5,6,5,6,5,6]}"/>
</p:tagLst>
</file>

<file path=ppt/tags/tag7.xml><?xml version="1.0" encoding="utf-8"?>
<p:tagLst xmlns:p="http://schemas.openxmlformats.org/presentationml/2006/main">
  <p:tag name="KSO_WM_BEAUTIFY_FLAG" val=""/>
</p:tagLst>
</file>

<file path=ppt/tags/tag70.xml><?xml version="1.0" encoding="utf-8"?>
<p:tagLst xmlns:p="http://schemas.openxmlformats.org/presentationml/2006/main">
  <p:tag name="KSO_WM_SPECIAL_SOURCE" val="bdnull"/>
  <p:tag name="resource_record_key" val="{&quot;70&quot;:[3323868]}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SPECIAL_SOURCE" val="bdnull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SPECIAL_SOURCE" val="bdnull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SPECIAL_SOURCE" val="bdnull"/>
</p:tagLst>
</file>

<file path=ppt/tags/tag8.xml><?xml version="1.0" encoding="utf-8"?>
<p:tagLst xmlns:p="http://schemas.openxmlformats.org/presentationml/2006/main">
  <p:tag name="KSO_WM_BEAUTIFY_FLAG" val="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SPECIAL_SOURCE" val="bdnull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SPECIAL_SOURCE" val="bdnull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SPECIAL_SOURCE" val="bdnull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#wm#"/>
  <p:tag name="KSO_WM_TEMPLATE_CATEGORY" val="custom"/>
  <p:tag name="KSO_WM_TEMPLATE_INDEX" val="20205176"/>
  <p:tag name="KSO_WM_SPECIAL_SOURCE" val="bdnull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SPECIAL_SOURCE" val="bdnull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i"/>
  <p:tag name="KSO_WM_UNIT_INDEX" val="1_2_1"/>
  <p:tag name="KSO_WM_UNIT_ID" val="diagram20231873_2*l_h_i*1_2_1"/>
  <p:tag name="KSO_WM_TEMPLATE_CATEGORY" val="diagram"/>
  <p:tag name="KSO_WM_TEMPLATE_INDEX" val="20231873"/>
  <p:tag name="KSO_WM_UNIT_LAYERLEVEL" val="1_1_1"/>
  <p:tag name="KSO_WM_TAG_VERSION" val="3.0"/>
  <p:tag name="KSO_WM_DIAGRAM_VERSION" val="3"/>
  <p:tag name="KSO_WM_DIAGRAM_COLOR_TRICK" val="1"/>
  <p:tag name="KSO_WM_DIAGRAM_COLOR_TEXT_CAN_REMOVE" val="n"/>
  <p:tag name="KSO_WM_DIAGRAM_MAX_ITEMCNT" val="5"/>
  <p:tag name="KSO_WM_DIAGRAM_MIN_ITEMCNT" val="2"/>
  <p:tag name="KSO_WM_DIAGRAM_VIRTUALLY_FRAME" val="{&quot;height&quot;:420.09099035548405,&quot;left&quot;:69.35,&quot;top&quot;:76.31601751853164,&quot;width&quot;:794.8077952755906}"/>
  <p:tag name="KSO_WM_DIAGRAM_COLOR_MATCH_VALUE" val="{&quot;shape&quot;:{&quot;fill&quot;:{&quot;solid&quot;:{&quot;brightness&quot;:0,&quot;colorType&quot;:2,&quot;rgb&quot;:&quot;#00993f&quot;,&quot;transparency&quot;:1},&quot;type&quot;:1},&quot;glow&quot;:{&quot;colorType&quot;:0},&quot;line&quot;:{&quot;solidLine&quot;:{&quot;brightness&quot;:0,&quot;colorType&quot;:1,&quot;foreColorIndex&quot;:13,&quot;transparency&quot;:0.699999988079071},&quot;type&quot;:1},&quot;shadow&quot;:{&quot;colorType&quot;:0},&quot;threeD&quot;:{&quot;curvedSurface&quot;:{&quot;brightness&quot;:0,&quot;colorType&quot;:2,&quot;rgb&quot;:&quot;#000000&quot;},&quot;depth&quot;:{&quot;colorType&quot;:0}}},&quot;text&quot;:{&quot;fill&quot;:{},&quot;glow&quot;:{},&quot;line&quot;:{},&quot;shadow&quot;:{},&quot;threeD&quot;:{}}}"/>
  <p:tag name="KSO_WM_BEAUTIFY_FLAG" val="#wm#"/>
  <p:tag name="KSO_WM_UNIT_LINE_FORE_SCHEMECOLOR_INDEX" val="13"/>
  <p:tag name="KSO_WM_DIAGRAM_USE_COLOR_VALUE" val="{&quot;color_scheme&quot;:1,&quot;theme_color_indexes&quot;:[9,10,9,10,9,10]}"/>
</p:tagLst>
</file>

<file path=ppt/tags/tag97.xml><?xml version="1.0" encoding="utf-8"?>
<p:tagLst xmlns:p="http://schemas.openxmlformats.org/presentationml/2006/main">
  <p:tag name="KSO_WM_UNIT_COMPATIBLE" val="0"/>
  <p:tag name="KSO_WM_UNIT_DIAGRAM_ISREFERUNIT" val="0"/>
  <p:tag name="KSO_WM_UNIT_TYPE" val="l_h_i"/>
  <p:tag name="KSO_WM_TEMPLATE_INDEX" val="20231873"/>
  <p:tag name="KSO_WM_TAG_VERSION" val="3.0"/>
  <p:tag name="KSO_WM_DIAGRAM_COLOR_TRICK" val="1"/>
  <p:tag name="KSO_WM_DIAGRAM_MAX_ITEMCNT" val="5"/>
  <p:tag name="KSO_WM_DIAGRAM_VIRTUALLY_FRAME" val="{&quot;height&quot;:420.09099035548405,&quot;left&quot;:69.35,&quot;top&quot;:76.31601751853164,&quot;width&quot;:794.8077952755906}"/>
  <p:tag name="KSO_WM_BEAUTIFY_FLAG" val="#wm#"/>
  <p:tag name="KSO_WM_UNIT_HIGHLIGHT" val="0"/>
  <p:tag name="KSO_WM_UNIT_DIAGRAM_ISNUMVISUAL" val="0"/>
  <p:tag name="KSO_WM_DIAGRAM_GROUP_CODE" val="l1-1"/>
  <p:tag name="KSO_WM_UNIT_SUBTYPE" val="d"/>
  <p:tag name="KSO_WM_UNIT_INDEX" val="1_1_2"/>
  <p:tag name="KSO_WM_UNIT_ID" val="diagram20231873_2*l_h_i*1_1_2"/>
  <p:tag name="KSO_WM_TEMPLATE_CATEGORY" val="diagram"/>
  <p:tag name="KSO_WM_UNIT_LAYERLEVEL" val="1_1_1"/>
  <p:tag name="KSO_WM_DIAGRAM_VERSION" val="3"/>
  <p:tag name="KSO_WM_DIAGRAM_COLOR_TEXT_CAN_REMOVE" val="n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9,10,9,10,9,10]}"/>
</p:tagLst>
</file>

<file path=ppt/tags/tag98.xml><?xml version="1.0" encoding="utf-8"?>
<p:tagLst xmlns:p="http://schemas.openxmlformats.org/presentationml/2006/main">
  <p:tag name="KSO_WM_UNIT_COMPATIBLE" val="0"/>
  <p:tag name="KSO_WM_UNIT_DIAGRAM_ISREFERUNIT" val="0"/>
  <p:tag name="KSO_WM_UNIT_TYPE" val="l_h_i"/>
  <p:tag name="KSO_WM_TEMPLATE_INDEX" val="20231873"/>
  <p:tag name="KSO_WM_TAG_VERSION" val="3.0"/>
  <p:tag name="KSO_WM_DIAGRAM_COLOR_TRICK" val="1"/>
  <p:tag name="KSO_WM_DIAGRAM_MAX_ITEMCNT" val="5"/>
  <p:tag name="KSO_WM_DIAGRAM_VIRTUALLY_FRAME" val="{&quot;height&quot;:420.09099035548405,&quot;left&quot;:69.35,&quot;top&quot;:76.31601751853164,&quot;width&quot;:794.8077952755906}"/>
  <p:tag name="KSO_WM_BEAUTIFY_FLAG" val="#wm#"/>
  <p:tag name="KSO_WM_UNIT_HIGHLIGHT" val="0"/>
  <p:tag name="KSO_WM_UNIT_DIAGRAM_ISNUMVISUAL" val="0"/>
  <p:tag name="KSO_WM_DIAGRAM_GROUP_CODE" val="l1-1"/>
  <p:tag name="KSO_WM_UNIT_SUBTYPE" val="d"/>
  <p:tag name="KSO_WM_UNIT_INDEX" val="1_2_2"/>
  <p:tag name="KSO_WM_UNIT_ID" val="diagram20231873_2*l_h_i*1_2_2"/>
  <p:tag name="KSO_WM_TEMPLATE_CATEGORY" val="diagram"/>
  <p:tag name="KSO_WM_UNIT_LAYERLEVEL" val="1_1_1"/>
  <p:tag name="KSO_WM_DIAGRAM_VERSION" val="3"/>
  <p:tag name="KSO_WM_DIAGRAM_COLOR_TEXT_CAN_REMOVE" val="n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9,10,9,10,9,10]}"/>
</p:tagLst>
</file>

<file path=ppt/tags/tag99.xml><?xml version="1.0" encoding="utf-8"?>
<p:tagLst xmlns:p="http://schemas.openxmlformats.org/presentationml/2006/main">
  <p:tag name="KSO_WM_UNIT_COMPATIBLE" val="0"/>
  <p:tag name="KSO_WM_UNIT_DIAGRAM_ISREFERUNIT" val="0"/>
  <p:tag name="KSO_WM_UNIT_TYPE" val="l_h_i"/>
  <p:tag name="KSO_WM_TEMPLATE_INDEX" val="20231873"/>
  <p:tag name="KSO_WM_TAG_VERSION" val="3.0"/>
  <p:tag name="KSO_WM_DIAGRAM_COLOR_TRICK" val="1"/>
  <p:tag name="KSO_WM_DIAGRAM_MAX_ITEMCNT" val="5"/>
  <p:tag name="KSO_WM_DIAGRAM_VIRTUALLY_FRAME" val="{&quot;height&quot;:420.09099035548405,&quot;left&quot;:69.35,&quot;top&quot;:76.31601751853164,&quot;width&quot;:794.8077952755906}"/>
  <p:tag name="KSO_WM_BEAUTIFY_FLAG" val="#wm#"/>
  <p:tag name="KSO_WM_UNIT_HIGHLIGHT" val="0"/>
  <p:tag name="KSO_WM_UNIT_DIAGRAM_ISNUMVISUAL" val="0"/>
  <p:tag name="KSO_WM_DIAGRAM_GROUP_CODE" val="l1-1"/>
  <p:tag name="KSO_WM_UNIT_SUBTYPE" val="d"/>
  <p:tag name="KSO_WM_UNIT_INDEX" val="1_3_1"/>
  <p:tag name="KSO_WM_UNIT_ID" val="diagram20231873_2*l_h_i*1_3_1"/>
  <p:tag name="KSO_WM_TEMPLATE_CATEGORY" val="diagram"/>
  <p:tag name="KSO_WM_UNIT_LAYERLEVEL" val="1_1_1"/>
  <p:tag name="KSO_WM_DIAGRAM_VERSION" val="3"/>
  <p:tag name="KSO_WM_DIAGRAM_COLOR_TEXT_CAN_REMOVE" val="n"/>
  <p:tag name="KSO_WM_DIAGRAM_MIN_ITEMCNT" val="2"/>
  <p:tag name="KSO_WM_DIAGRAM_COLOR_MATCH_VALUE" val="{&quot;shape&quot;:{&quot;fill&quot;:{&quot;solid&quot;:{&quot;brightness&quot;:0,&quot;colorType&quot;:1,&quot;foreColorIndex&quot;:5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,&quot;text&quot;:{&quot;fill&quot;:{&quot;solid&quot;:{&quot;brightness&quot;:0,&quot;colorType&quot;:2,&quot;rgb&quot;:&quot;#ffffff&quot;,&quot;transparency&quot;:0},&quot;type&quot;:1},&quot;glow&quot;:{&quot;colorType&quot;:0},&quot;line&quot;:{&quot;type&quot;:0},&quot;shadow&quot;:{&quot;colorType&quot;:0},&quot;threeD&quot;:{&quot;curvedSurface&quot;:{&quot;brightness&quot;:0,&quot;colorType&quot;:2,&quot;rgb&quot;:&quot;#000000&quot;},&quot;depth&quot;:{&quot;colorType&quot;:0}}}}"/>
  <p:tag name="KSO_WM_UNIT_FILL_TYPE" val="1"/>
  <p:tag name="KSO_WM_UNIT_FILL_FORE_SCHEMECOLOR_INDEX" val="5"/>
  <p:tag name="KSO_WM_UNIT_FILL_FORE_SCHEMECOLOR_INDEX_BRIGHTNESS" val="0"/>
  <p:tag name="KSO_WM_DIAGRAM_USE_COLOR_VALUE" val="{&quot;color_scheme&quot;:1,&quot;theme_color_indexes&quot;:[9,10,9,10,9,10]}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4702</Words>
  <Application>WPS 演示</Application>
  <PresentationFormat>宽屏</PresentationFormat>
  <Paragraphs>251</Paragraphs>
  <Slides>34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34</vt:i4>
      </vt:variant>
    </vt:vector>
  </HeadingPairs>
  <TitlesOfParts>
    <vt:vector size="50" baseType="lpstr">
      <vt:lpstr>Arial</vt:lpstr>
      <vt:lpstr>宋体</vt:lpstr>
      <vt:lpstr>Wingdings</vt:lpstr>
      <vt:lpstr>微软雅黑</vt:lpstr>
      <vt:lpstr>Wingdings</vt:lpstr>
      <vt:lpstr>方正宝黑体 简 Medium</vt:lpstr>
      <vt:lpstr>清雅黑体</vt:lpstr>
      <vt:lpstr>方正宝黑体 简 Light</vt:lpstr>
      <vt:lpstr>文道潮黑体</vt:lpstr>
      <vt:lpstr>黑体</vt:lpstr>
      <vt:lpstr>方正大标宋简体</vt:lpstr>
      <vt:lpstr>Arial Unicode MS</vt:lpstr>
      <vt:lpstr>Calibri</vt:lpstr>
      <vt:lpstr>思源黑体 CN Medium</vt:lpstr>
      <vt:lpstr>印品朗黑体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阿涛</cp:lastModifiedBy>
  <cp:revision>272</cp:revision>
  <dcterms:created xsi:type="dcterms:W3CDTF">2022-12-31T05:43:00Z</dcterms:created>
  <dcterms:modified xsi:type="dcterms:W3CDTF">2024-10-12T09:01:51Z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2052-12.1.0.18276</vt:lpwstr>
  </property>
  <property fmtid="{D5CDD505-2E9C-101B-9397-08002B2CF9AE}" pid="3" name="ICV">
    <vt:lpwstr>4E343FCB0BCA4D1DA4991BFFB78841B8_13</vt:lpwstr>
  </property>
</Properties>
</file>