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404" r:id="rId3"/>
    <p:sldId id="317" r:id="rId4"/>
    <p:sldId id="287" r:id="rId5"/>
    <p:sldId id="286" r:id="rId6"/>
    <p:sldId id="318" r:id="rId7"/>
    <p:sldId id="326" r:id="rId8"/>
    <p:sldId id="449" r:id="rId9"/>
    <p:sldId id="328" r:id="rId10"/>
    <p:sldId id="329" r:id="rId11"/>
    <p:sldId id="337" r:id="rId12"/>
    <p:sldId id="368" r:id="rId13"/>
    <p:sldId id="330" r:id="rId14"/>
    <p:sldId id="338" r:id="rId15"/>
    <p:sldId id="331" r:id="rId16"/>
    <p:sldId id="339" r:id="rId17"/>
    <p:sldId id="344" r:id="rId18"/>
    <p:sldId id="370" r:id="rId19"/>
    <p:sldId id="371" r:id="rId20"/>
    <p:sldId id="372" r:id="rId21"/>
    <p:sldId id="321" r:id="rId22"/>
    <p:sldId id="346" r:id="rId23"/>
    <p:sldId id="487" r:id="rId24"/>
    <p:sldId id="377" r:id="rId25"/>
    <p:sldId id="319" r:id="rId26"/>
    <p:sldId id="374" r:id="rId27"/>
    <p:sldId id="348" r:id="rId28"/>
    <p:sldId id="496" r:id="rId29"/>
    <p:sldId id="376" r:id="rId30"/>
    <p:sldId id="488" r:id="rId31"/>
    <p:sldId id="489" r:id="rId32"/>
    <p:sldId id="490" r:id="rId33"/>
    <p:sldId id="491" r:id="rId34"/>
    <p:sldId id="493" r:id="rId35"/>
    <p:sldId id="494" r:id="rId36"/>
    <p:sldId id="495" r:id="rId37"/>
    <p:sldId id="355" r:id="rId38"/>
    <p:sldId id="353" r:id="rId39"/>
    <p:sldId id="354" r:id="rId40"/>
    <p:sldId id="403" r:id="rId41"/>
    <p:sldId id="402" r:id="rId42"/>
    <p:sldId id="289" r:id="rId43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B77DFE"/>
    <a:srgbClr val="4B58ED"/>
    <a:srgbClr val="1E38B8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gs" Target="tags/tag278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tags" Target="../tags/tag9.xml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刘涛丨执业编号: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" Type="http://schemas.openxmlformats.org/officeDocument/2006/relationships/image" Target="../media/image13.png"/><Relationship Id="rId1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image" Target="../media/image14.png"/><Relationship Id="rId1" Type="http://schemas.openxmlformats.org/officeDocument/2006/relationships/tags" Target="../tags/tag9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2.xml"/><Relationship Id="rId2" Type="http://schemas.openxmlformats.org/officeDocument/2006/relationships/image" Target="../media/image15.png"/><Relationship Id="rId1" Type="http://schemas.openxmlformats.org/officeDocument/2006/relationships/tags" Target="../tags/tag10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16.png"/><Relationship Id="rId1" Type="http://schemas.openxmlformats.org/officeDocument/2006/relationships/tags" Target="../tags/tag10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44.xml"/><Relationship Id="rId21" Type="http://schemas.openxmlformats.org/officeDocument/2006/relationships/tags" Target="../tags/tag143.xml"/><Relationship Id="rId20" Type="http://schemas.openxmlformats.org/officeDocument/2006/relationships/tags" Target="../tags/tag142.xml"/><Relationship Id="rId2" Type="http://schemas.openxmlformats.org/officeDocument/2006/relationships/tags" Target="../tags/tag124.xml"/><Relationship Id="rId19" Type="http://schemas.openxmlformats.org/officeDocument/2006/relationships/tags" Target="../tags/tag141.xml"/><Relationship Id="rId18" Type="http://schemas.openxmlformats.org/officeDocument/2006/relationships/tags" Target="../tags/tag140.xml"/><Relationship Id="rId17" Type="http://schemas.openxmlformats.org/officeDocument/2006/relationships/tags" Target="../tags/tag139.xml"/><Relationship Id="rId16" Type="http://schemas.openxmlformats.org/officeDocument/2006/relationships/tags" Target="../tags/tag138.xml"/><Relationship Id="rId15" Type="http://schemas.openxmlformats.org/officeDocument/2006/relationships/tags" Target="../tags/tag137.xml"/><Relationship Id="rId14" Type="http://schemas.openxmlformats.org/officeDocument/2006/relationships/tags" Target="../tags/tag136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17.png"/><Relationship Id="rId1" Type="http://schemas.openxmlformats.org/officeDocument/2006/relationships/tags" Target="../tags/tag14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18.png"/><Relationship Id="rId1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image" Target="../media/image6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6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4.xml"/><Relationship Id="rId2" Type="http://schemas.openxmlformats.org/officeDocument/2006/relationships/image" Target="../media/image19.png"/><Relationship Id="rId1" Type="http://schemas.openxmlformats.org/officeDocument/2006/relationships/tags" Target="../tags/tag19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6.xml"/><Relationship Id="rId2" Type="http://schemas.openxmlformats.org/officeDocument/2006/relationships/image" Target="../media/image20.png"/><Relationship Id="rId1" Type="http://schemas.openxmlformats.org/officeDocument/2006/relationships/tags" Target="../tags/tag19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tags" Target="../tags/tag1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3.xml"/><Relationship Id="rId2" Type="http://schemas.openxmlformats.org/officeDocument/2006/relationships/image" Target="../media/image21.png"/><Relationship Id="rId1" Type="http://schemas.openxmlformats.org/officeDocument/2006/relationships/tags" Target="../tags/tag21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8.png"/><Relationship Id="rId3" Type="http://schemas.openxmlformats.org/officeDocument/2006/relationships/tags" Target="../tags/tag25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258.xml"/><Relationship Id="rId36" Type="http://schemas.openxmlformats.org/officeDocument/2006/relationships/tags" Target="../tags/tag257.xml"/><Relationship Id="rId35" Type="http://schemas.openxmlformats.org/officeDocument/2006/relationships/tags" Target="../tags/tag256.xml"/><Relationship Id="rId34" Type="http://schemas.openxmlformats.org/officeDocument/2006/relationships/tags" Target="../tags/tag255.xml"/><Relationship Id="rId33" Type="http://schemas.openxmlformats.org/officeDocument/2006/relationships/tags" Target="../tags/tag254.xml"/><Relationship Id="rId32" Type="http://schemas.openxmlformats.org/officeDocument/2006/relationships/tags" Target="../tags/tag253.xml"/><Relationship Id="rId31" Type="http://schemas.openxmlformats.org/officeDocument/2006/relationships/tags" Target="../tags/tag252.xml"/><Relationship Id="rId30" Type="http://schemas.openxmlformats.org/officeDocument/2006/relationships/tags" Target="../tags/tag251.xml"/><Relationship Id="rId3" Type="http://schemas.openxmlformats.org/officeDocument/2006/relationships/tags" Target="../tags/tag224.xml"/><Relationship Id="rId29" Type="http://schemas.openxmlformats.org/officeDocument/2006/relationships/tags" Target="../tags/tag250.xml"/><Relationship Id="rId28" Type="http://schemas.openxmlformats.org/officeDocument/2006/relationships/tags" Target="../tags/tag249.xml"/><Relationship Id="rId27" Type="http://schemas.openxmlformats.org/officeDocument/2006/relationships/tags" Target="../tags/tag248.xml"/><Relationship Id="rId26" Type="http://schemas.openxmlformats.org/officeDocument/2006/relationships/tags" Target="../tags/tag247.xml"/><Relationship Id="rId25" Type="http://schemas.openxmlformats.org/officeDocument/2006/relationships/tags" Target="../tags/tag246.xml"/><Relationship Id="rId24" Type="http://schemas.openxmlformats.org/officeDocument/2006/relationships/tags" Target="../tags/tag245.xml"/><Relationship Id="rId23" Type="http://schemas.openxmlformats.org/officeDocument/2006/relationships/tags" Target="../tags/tag244.xml"/><Relationship Id="rId22" Type="http://schemas.openxmlformats.org/officeDocument/2006/relationships/tags" Target="../tags/tag243.xml"/><Relationship Id="rId21" Type="http://schemas.openxmlformats.org/officeDocument/2006/relationships/tags" Target="../tags/tag242.xml"/><Relationship Id="rId20" Type="http://schemas.openxmlformats.org/officeDocument/2006/relationships/tags" Target="../tags/tag241.xml"/><Relationship Id="rId2" Type="http://schemas.openxmlformats.org/officeDocument/2006/relationships/tags" Target="../tags/tag223.xml"/><Relationship Id="rId19" Type="http://schemas.openxmlformats.org/officeDocument/2006/relationships/tags" Target="../tags/tag240.xml"/><Relationship Id="rId18" Type="http://schemas.openxmlformats.org/officeDocument/2006/relationships/tags" Target="../tags/tag239.xml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0.xml"/><Relationship Id="rId2" Type="http://schemas.openxmlformats.org/officeDocument/2006/relationships/image" Target="../media/image22.png"/><Relationship Id="rId1" Type="http://schemas.openxmlformats.org/officeDocument/2006/relationships/tags" Target="../tags/tag259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2.xml"/><Relationship Id="rId2" Type="http://schemas.openxmlformats.org/officeDocument/2006/relationships/image" Target="../media/image23.png"/><Relationship Id="rId1" Type="http://schemas.openxmlformats.org/officeDocument/2006/relationships/tags" Target="../tags/tag26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4.xml"/><Relationship Id="rId2" Type="http://schemas.openxmlformats.org/officeDocument/2006/relationships/image" Target="../media/image24.png"/><Relationship Id="rId1" Type="http://schemas.openxmlformats.org/officeDocument/2006/relationships/tags" Target="../tags/tag26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6.xml"/><Relationship Id="rId2" Type="http://schemas.openxmlformats.org/officeDocument/2006/relationships/image" Target="../media/image25.png"/><Relationship Id="rId1" Type="http://schemas.openxmlformats.org/officeDocument/2006/relationships/tags" Target="../tags/tag265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8.xml"/><Relationship Id="rId2" Type="http://schemas.openxmlformats.org/officeDocument/2006/relationships/image" Target="../media/image26.png"/><Relationship Id="rId1" Type="http://schemas.openxmlformats.org/officeDocument/2006/relationships/tags" Target="../tags/tag26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3.xml"/><Relationship Id="rId2" Type="http://schemas.openxmlformats.org/officeDocument/2006/relationships/image" Target="../media/image27.png"/><Relationship Id="rId1" Type="http://schemas.openxmlformats.org/officeDocument/2006/relationships/tags" Target="../tags/tag2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4.xml"/><Relationship Id="rId1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5.xml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6.xml"/><Relationship Id="rId1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7.xml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69.xml"/><Relationship Id="rId25" Type="http://schemas.openxmlformats.org/officeDocument/2006/relationships/tags" Target="../tags/tag68.xml"/><Relationship Id="rId24" Type="http://schemas.openxmlformats.org/officeDocument/2006/relationships/tags" Target="../tags/tag67.xml"/><Relationship Id="rId23" Type="http://schemas.openxmlformats.org/officeDocument/2006/relationships/tags" Target="../tags/tag66.xml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tags" Target="../tags/tag63.xml"/><Relationship Id="rId2" Type="http://schemas.openxmlformats.org/officeDocument/2006/relationships/tags" Target="../tags/tag45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6.xml"/><Relationship Id="rId2" Type="http://schemas.openxmlformats.org/officeDocument/2006/relationships/image" Target="../media/image12.png"/><Relationship Id="rId1" Type="http://schemas.openxmlformats.org/officeDocument/2006/relationships/tags" Target="../tags/tag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南昌-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3055" y="15240"/>
            <a:ext cx="71399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中线数值增加，夯实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底部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25" y="893445"/>
            <a:ext cx="11054080" cy="542036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8865235" y="3555365"/>
            <a:ext cx="2378710" cy="1123315"/>
          </a:xfrm>
          <a:prstGeom prst="wedgeRoundRectCallout">
            <a:avLst/>
          </a:prstGeom>
        </p:spPr>
        <p:style>
          <a:lnRef idx="0">
            <a:srgbClr val="FFFFFF"/>
          </a:lnRef>
          <a:fillRef idx="1">
            <a:prstClr val="black"/>
          </a:fillRef>
          <a:effectRef idx="1">
            <a:prstClr val="black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短线情绪</a:t>
            </a:r>
            <a:r>
              <a:rPr lang="zh-CN" altLang="en-US"/>
              <a:t>回撤</a:t>
            </a:r>
            <a:endParaRPr lang="zh-CN" altLang="en-US"/>
          </a:p>
          <a:p>
            <a:pPr algn="ctr"/>
            <a:r>
              <a:rPr lang="zh-CN" altLang="en-US"/>
              <a:t>中线启动，中线上传红色出现</a:t>
            </a:r>
            <a:r>
              <a:rPr lang="en-US" altLang="zh-CN"/>
              <a:t>B</a:t>
            </a:r>
            <a:r>
              <a:rPr lang="zh-CN" altLang="en-US"/>
              <a:t>点，黄色</a:t>
            </a:r>
            <a:r>
              <a:rPr lang="en-US" altLang="zh-CN"/>
              <a:t>B</a:t>
            </a:r>
            <a:r>
              <a:rPr lang="zh-CN" altLang="en-US"/>
              <a:t>点</a:t>
            </a:r>
            <a:r>
              <a:rPr lang="zh-CN" altLang="en-US"/>
              <a:t>形成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77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北上资金加大流入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力度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09265" y="95821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截至4月2日，2024年以来，北上资金净流入A股666.05亿元人民币，远超去年全年，去年北上资金净流入A股仅437亿元。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10" y="2054860"/>
            <a:ext cx="8216900" cy="3727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8414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波段操作，做好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执行力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1129665"/>
            <a:ext cx="11188700" cy="4883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8425" y="3064510"/>
            <a:ext cx="91059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策略改变与持仓心态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策略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概念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" y="783590"/>
            <a:ext cx="11339830" cy="5548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286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核心龙头股可以逐步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创新高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" name="椭圆 45"/>
          <p:cNvSpPr/>
          <p:nvPr>
            <p:custDataLst>
              <p:tags r:id="rId2"/>
            </p:custDataLst>
          </p:nvPr>
        </p:nvSpPr>
        <p:spPr>
          <a:xfrm rot="20825450">
            <a:off x="5425123" y="3049905"/>
            <a:ext cx="3208517" cy="9352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1" name="椭圆 33"/>
          <p:cNvSpPr/>
          <p:nvPr>
            <p:custDataLst>
              <p:tags r:id="rId3"/>
            </p:custDataLst>
          </p:nvPr>
        </p:nvSpPr>
        <p:spPr>
          <a:xfrm rot="20825450">
            <a:off x="4374198" y="2658745"/>
            <a:ext cx="5310407" cy="1717638"/>
          </a:xfrm>
          <a:prstGeom prst="ellipse">
            <a:avLst/>
          </a:prstGeom>
          <a:noFill/>
          <a:ln w="28575">
            <a:gradFill>
              <a:gsLst>
                <a:gs pos="43800">
                  <a:schemeClr val="accent1">
                    <a:alpha val="7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2" name="直接连接符 12"/>
          <p:cNvSpPr/>
          <p:nvPr>
            <p:custDataLst>
              <p:tags r:id="rId4"/>
            </p:custDataLst>
          </p:nvPr>
        </p:nvSpPr>
        <p:spPr>
          <a:xfrm rot="20825450">
            <a:off x="5005388" y="2927350"/>
            <a:ext cx="4047490" cy="1179830"/>
          </a:xfrm>
          <a:prstGeom prst="arc">
            <a:avLst>
              <a:gd name="adj1" fmla="val 20527655"/>
              <a:gd name="adj2" fmla="val 873588"/>
            </a:avLst>
          </a:prstGeom>
          <a:noFill/>
          <a:ln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5" name="椭圆 1"/>
          <p:cNvSpPr/>
          <p:nvPr>
            <p:custDataLst>
              <p:tags r:id="rId5"/>
            </p:custDataLst>
          </p:nvPr>
        </p:nvSpPr>
        <p:spPr>
          <a:xfrm rot="20825450">
            <a:off x="4743768" y="2851150"/>
            <a:ext cx="4570917" cy="1332356"/>
          </a:xfrm>
          <a:prstGeom prst="arc">
            <a:avLst>
              <a:gd name="adj1" fmla="val 8633663"/>
              <a:gd name="adj2" fmla="val 11984035"/>
            </a:avLst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46600">
                  <a:schemeClr val="accent1">
                    <a:alpha val="2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 bwMode="auto">
          <a:xfrm>
            <a:off x="7486333" y="401574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 dirty="0">
              <a:cs typeface="+mn-ea"/>
            </a:endParaRPr>
          </a:p>
        </p:txBody>
      </p:sp>
      <p:sp>
        <p:nvSpPr>
          <p:cNvPr id="7" name="Oval 41"/>
          <p:cNvSpPr/>
          <p:nvPr>
            <p:custDataLst>
              <p:tags r:id="rId7"/>
            </p:custDataLst>
          </p:nvPr>
        </p:nvSpPr>
        <p:spPr>
          <a:xfrm>
            <a:off x="7606983" y="4136390"/>
            <a:ext cx="195299" cy="195005"/>
          </a:xfrm>
          <a:custGeom>
            <a:avLst/>
            <a:gdLst>
              <a:gd name="connsiteX0" fmla="*/ 241805 w 609191"/>
              <a:gd name="connsiteY0" fmla="*/ 126251 h 608274"/>
              <a:gd name="connsiteX1" fmla="*/ 37679 w 609191"/>
              <a:gd name="connsiteY1" fmla="*/ 348029 h 608274"/>
              <a:gd name="connsiteX2" fmla="*/ 260645 w 609191"/>
              <a:gd name="connsiteY2" fmla="*/ 570653 h 608274"/>
              <a:gd name="connsiteX3" fmla="*/ 482764 w 609191"/>
              <a:gd name="connsiteY3" fmla="*/ 366839 h 608274"/>
              <a:gd name="connsiteX4" fmla="*/ 373117 w 609191"/>
              <a:gd name="connsiteY4" fmla="*/ 366839 h 608274"/>
              <a:gd name="connsiteX5" fmla="*/ 260645 w 609191"/>
              <a:gd name="connsiteY5" fmla="*/ 461927 h 608274"/>
              <a:gd name="connsiteX6" fmla="*/ 146571 w 609191"/>
              <a:gd name="connsiteY6" fmla="*/ 348029 h 608274"/>
              <a:gd name="connsiteX7" fmla="*/ 241805 w 609191"/>
              <a:gd name="connsiteY7" fmla="*/ 235635 h 608274"/>
              <a:gd name="connsiteX8" fmla="*/ 260645 w 609191"/>
              <a:gd name="connsiteY8" fmla="*/ 87783 h 608274"/>
              <a:gd name="connsiteX9" fmla="*/ 279484 w 609191"/>
              <a:gd name="connsiteY9" fmla="*/ 87783 h 608274"/>
              <a:gd name="connsiteX10" fmla="*/ 279484 w 609191"/>
              <a:gd name="connsiteY10" fmla="*/ 271752 h 608274"/>
              <a:gd name="connsiteX11" fmla="*/ 260645 w 609191"/>
              <a:gd name="connsiteY11" fmla="*/ 271752 h 608274"/>
              <a:gd name="connsiteX12" fmla="*/ 184251 w 609191"/>
              <a:gd name="connsiteY12" fmla="*/ 348029 h 608274"/>
              <a:gd name="connsiteX13" fmla="*/ 260645 w 609191"/>
              <a:gd name="connsiteY13" fmla="*/ 424306 h 608274"/>
              <a:gd name="connsiteX14" fmla="*/ 337040 w 609191"/>
              <a:gd name="connsiteY14" fmla="*/ 348029 h 608274"/>
              <a:gd name="connsiteX15" fmla="*/ 337040 w 609191"/>
              <a:gd name="connsiteY15" fmla="*/ 329218 h 608274"/>
              <a:gd name="connsiteX16" fmla="*/ 521196 w 609191"/>
              <a:gd name="connsiteY16" fmla="*/ 329218 h 608274"/>
              <a:gd name="connsiteX17" fmla="*/ 521196 w 609191"/>
              <a:gd name="connsiteY17" fmla="*/ 348029 h 608274"/>
              <a:gd name="connsiteX18" fmla="*/ 260645 w 609191"/>
              <a:gd name="connsiteY18" fmla="*/ 608274 h 608274"/>
              <a:gd name="connsiteX19" fmla="*/ 0 w 609191"/>
              <a:gd name="connsiteY19" fmla="*/ 348029 h 608274"/>
              <a:gd name="connsiteX20" fmla="*/ 260645 w 609191"/>
              <a:gd name="connsiteY20" fmla="*/ 87783 h 608274"/>
              <a:gd name="connsiteX21" fmla="*/ 367364 w 609191"/>
              <a:gd name="connsiteY21" fmla="*/ 38378 h 608274"/>
              <a:gd name="connsiteX22" fmla="*/ 367364 w 609191"/>
              <a:gd name="connsiteY22" fmla="*/ 147868 h 608274"/>
              <a:gd name="connsiteX23" fmla="*/ 461099 w 609191"/>
              <a:gd name="connsiteY23" fmla="*/ 241461 h 608274"/>
              <a:gd name="connsiteX24" fmla="*/ 570661 w 609191"/>
              <a:gd name="connsiteY24" fmla="*/ 241461 h 608274"/>
              <a:gd name="connsiteX25" fmla="*/ 367364 w 609191"/>
              <a:gd name="connsiteY25" fmla="*/ 38378 h 608274"/>
              <a:gd name="connsiteX26" fmla="*/ 329681 w 609191"/>
              <a:gd name="connsiteY26" fmla="*/ 0 h 608274"/>
              <a:gd name="connsiteX27" fmla="*/ 348523 w 609191"/>
              <a:gd name="connsiteY27" fmla="*/ 0 h 608274"/>
              <a:gd name="connsiteX28" fmla="*/ 609191 w 609191"/>
              <a:gd name="connsiteY28" fmla="*/ 260274 h 608274"/>
              <a:gd name="connsiteX29" fmla="*/ 609191 w 609191"/>
              <a:gd name="connsiteY29" fmla="*/ 279086 h 608274"/>
              <a:gd name="connsiteX30" fmla="*/ 424924 w 609191"/>
              <a:gd name="connsiteY30" fmla="*/ 279086 h 608274"/>
              <a:gd name="connsiteX31" fmla="*/ 424924 w 609191"/>
              <a:gd name="connsiteY31" fmla="*/ 260274 h 608274"/>
              <a:gd name="connsiteX32" fmla="*/ 348523 w 609191"/>
              <a:gd name="connsiteY32" fmla="*/ 183988 h 608274"/>
              <a:gd name="connsiteX33" fmla="*/ 329681 w 609191"/>
              <a:gd name="connsiteY33" fmla="*/ 183988 h 60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191" h="608274">
                <a:moveTo>
                  <a:pt x="241805" y="126251"/>
                </a:moveTo>
                <a:cubicBezTo>
                  <a:pt x="127638" y="135844"/>
                  <a:pt x="37679" y="231591"/>
                  <a:pt x="37679" y="348029"/>
                </a:cubicBezTo>
                <a:cubicBezTo>
                  <a:pt x="37679" y="470768"/>
                  <a:pt x="137717" y="570653"/>
                  <a:pt x="260645" y="570653"/>
                </a:cubicBezTo>
                <a:cubicBezTo>
                  <a:pt x="377168" y="570653"/>
                  <a:pt x="473155" y="480832"/>
                  <a:pt x="482764" y="366839"/>
                </a:cubicBezTo>
                <a:lnTo>
                  <a:pt x="373117" y="366839"/>
                </a:lnTo>
                <a:cubicBezTo>
                  <a:pt x="364169" y="420732"/>
                  <a:pt x="317069" y="461927"/>
                  <a:pt x="260645" y="461927"/>
                </a:cubicBezTo>
                <a:cubicBezTo>
                  <a:pt x="197721" y="461927"/>
                  <a:pt x="146571" y="410856"/>
                  <a:pt x="146571" y="348029"/>
                </a:cubicBezTo>
                <a:cubicBezTo>
                  <a:pt x="146571" y="291597"/>
                  <a:pt x="187830" y="244664"/>
                  <a:pt x="241805" y="235635"/>
                </a:cubicBezTo>
                <a:close/>
                <a:moveTo>
                  <a:pt x="260645" y="87783"/>
                </a:moveTo>
                <a:lnTo>
                  <a:pt x="279484" y="87783"/>
                </a:lnTo>
                <a:lnTo>
                  <a:pt x="279484" y="271752"/>
                </a:lnTo>
                <a:lnTo>
                  <a:pt x="260645" y="271752"/>
                </a:lnTo>
                <a:cubicBezTo>
                  <a:pt x="218444" y="271752"/>
                  <a:pt x="184251" y="305987"/>
                  <a:pt x="184251" y="348029"/>
                </a:cubicBezTo>
                <a:cubicBezTo>
                  <a:pt x="184251" y="390071"/>
                  <a:pt x="218444" y="424306"/>
                  <a:pt x="260645" y="424306"/>
                </a:cubicBezTo>
                <a:cubicBezTo>
                  <a:pt x="302751" y="424306"/>
                  <a:pt x="337040" y="390071"/>
                  <a:pt x="337040" y="348029"/>
                </a:cubicBezTo>
                <a:lnTo>
                  <a:pt x="337040" y="329218"/>
                </a:lnTo>
                <a:lnTo>
                  <a:pt x="521196" y="329218"/>
                </a:lnTo>
                <a:lnTo>
                  <a:pt x="521196" y="348029"/>
                </a:lnTo>
                <a:cubicBezTo>
                  <a:pt x="521196" y="491554"/>
                  <a:pt x="404297" y="608274"/>
                  <a:pt x="260645" y="608274"/>
                </a:cubicBezTo>
                <a:cubicBezTo>
                  <a:pt x="116899" y="608274"/>
                  <a:pt x="0" y="491554"/>
                  <a:pt x="0" y="348029"/>
                </a:cubicBezTo>
                <a:cubicBezTo>
                  <a:pt x="0" y="204503"/>
                  <a:pt x="116899" y="87783"/>
                  <a:pt x="260645" y="87783"/>
                </a:cubicBezTo>
                <a:close/>
                <a:moveTo>
                  <a:pt x="367364" y="38378"/>
                </a:moveTo>
                <a:lnTo>
                  <a:pt x="367364" y="147868"/>
                </a:lnTo>
                <a:cubicBezTo>
                  <a:pt x="415221" y="155863"/>
                  <a:pt x="453091" y="193677"/>
                  <a:pt x="461099" y="241461"/>
                </a:cubicBezTo>
                <a:lnTo>
                  <a:pt x="570661" y="241461"/>
                </a:lnTo>
                <a:cubicBezTo>
                  <a:pt x="561617" y="133664"/>
                  <a:pt x="475324" y="47502"/>
                  <a:pt x="367364" y="38378"/>
                </a:cubicBezTo>
                <a:close/>
                <a:moveTo>
                  <a:pt x="329681" y="0"/>
                </a:moveTo>
                <a:lnTo>
                  <a:pt x="348523" y="0"/>
                </a:lnTo>
                <a:cubicBezTo>
                  <a:pt x="492281" y="0"/>
                  <a:pt x="609191" y="116733"/>
                  <a:pt x="609191" y="260274"/>
                </a:cubicBezTo>
                <a:lnTo>
                  <a:pt x="609191" y="279086"/>
                </a:lnTo>
                <a:lnTo>
                  <a:pt x="424924" y="279086"/>
                </a:lnTo>
                <a:lnTo>
                  <a:pt x="424924" y="260274"/>
                </a:lnTo>
                <a:cubicBezTo>
                  <a:pt x="424924" y="218133"/>
                  <a:pt x="390633" y="183988"/>
                  <a:pt x="348523" y="183988"/>
                </a:cubicBezTo>
                <a:lnTo>
                  <a:pt x="329681" y="183988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 bwMode="auto">
          <a:xfrm>
            <a:off x="4268788" y="3960495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Oval 42"/>
          <p:cNvSpPr/>
          <p:nvPr>
            <p:custDataLst>
              <p:tags r:id="rId9"/>
            </p:custDataLst>
          </p:nvPr>
        </p:nvSpPr>
        <p:spPr>
          <a:xfrm>
            <a:off x="4389438" y="4084320"/>
            <a:ext cx="195299" cy="188773"/>
          </a:xfrm>
          <a:custGeom>
            <a:avLst/>
            <a:gdLst>
              <a:gd name="T0" fmla="*/ 8000 w 9600"/>
              <a:gd name="T1" fmla="*/ 960 h 9280"/>
              <a:gd name="T2" fmla="*/ 7360 w 9600"/>
              <a:gd name="T3" fmla="*/ 960 h 9280"/>
              <a:gd name="T4" fmla="*/ 7360 w 9600"/>
              <a:gd name="T5" fmla="*/ 320 h 9280"/>
              <a:gd name="T6" fmla="*/ 7040 w 9600"/>
              <a:gd name="T7" fmla="*/ 0 h 9280"/>
              <a:gd name="T8" fmla="*/ 6720 w 9600"/>
              <a:gd name="T9" fmla="*/ 320 h 9280"/>
              <a:gd name="T10" fmla="*/ 6720 w 9600"/>
              <a:gd name="T11" fmla="*/ 960 h 9280"/>
              <a:gd name="T12" fmla="*/ 2880 w 9600"/>
              <a:gd name="T13" fmla="*/ 960 h 9280"/>
              <a:gd name="T14" fmla="*/ 2880 w 9600"/>
              <a:gd name="T15" fmla="*/ 320 h 9280"/>
              <a:gd name="T16" fmla="*/ 2560 w 9600"/>
              <a:gd name="T17" fmla="*/ 0 h 9280"/>
              <a:gd name="T18" fmla="*/ 2240 w 9600"/>
              <a:gd name="T19" fmla="*/ 320 h 9280"/>
              <a:gd name="T20" fmla="*/ 2240 w 9600"/>
              <a:gd name="T21" fmla="*/ 960 h 9280"/>
              <a:gd name="T22" fmla="*/ 1600 w 9600"/>
              <a:gd name="T23" fmla="*/ 960 h 9280"/>
              <a:gd name="T24" fmla="*/ 0 w 9600"/>
              <a:gd name="T25" fmla="*/ 2560 h 9280"/>
              <a:gd name="T26" fmla="*/ 0 w 9600"/>
              <a:gd name="T27" fmla="*/ 7680 h 9280"/>
              <a:gd name="T28" fmla="*/ 1600 w 9600"/>
              <a:gd name="T29" fmla="*/ 9280 h 9280"/>
              <a:gd name="T30" fmla="*/ 8000 w 9600"/>
              <a:gd name="T31" fmla="*/ 9280 h 9280"/>
              <a:gd name="T32" fmla="*/ 9600 w 9600"/>
              <a:gd name="T33" fmla="*/ 7680 h 9280"/>
              <a:gd name="T34" fmla="*/ 9600 w 9600"/>
              <a:gd name="T35" fmla="*/ 2560 h 9280"/>
              <a:gd name="T36" fmla="*/ 8000 w 9600"/>
              <a:gd name="T37" fmla="*/ 960 h 9280"/>
              <a:gd name="T38" fmla="*/ 640 w 9600"/>
              <a:gd name="T39" fmla="*/ 2560 h 9280"/>
              <a:gd name="T40" fmla="*/ 1600 w 9600"/>
              <a:gd name="T41" fmla="*/ 1600 h 9280"/>
              <a:gd name="T42" fmla="*/ 2240 w 9600"/>
              <a:gd name="T43" fmla="*/ 1600 h 9280"/>
              <a:gd name="T44" fmla="*/ 2240 w 9600"/>
              <a:gd name="T45" fmla="*/ 3520 h 9280"/>
              <a:gd name="T46" fmla="*/ 2560 w 9600"/>
              <a:gd name="T47" fmla="*/ 3840 h 9280"/>
              <a:gd name="T48" fmla="*/ 2880 w 9600"/>
              <a:gd name="T49" fmla="*/ 3520 h 9280"/>
              <a:gd name="T50" fmla="*/ 2880 w 9600"/>
              <a:gd name="T51" fmla="*/ 1600 h 9280"/>
              <a:gd name="T52" fmla="*/ 6720 w 9600"/>
              <a:gd name="T53" fmla="*/ 1600 h 9280"/>
              <a:gd name="T54" fmla="*/ 6720 w 9600"/>
              <a:gd name="T55" fmla="*/ 3520 h 9280"/>
              <a:gd name="T56" fmla="*/ 7040 w 9600"/>
              <a:gd name="T57" fmla="*/ 3840 h 9280"/>
              <a:gd name="T58" fmla="*/ 7360 w 9600"/>
              <a:gd name="T59" fmla="*/ 3520 h 9280"/>
              <a:gd name="T60" fmla="*/ 7360 w 9600"/>
              <a:gd name="T61" fmla="*/ 1600 h 9280"/>
              <a:gd name="T62" fmla="*/ 8000 w 9600"/>
              <a:gd name="T63" fmla="*/ 1600 h 9280"/>
              <a:gd name="T64" fmla="*/ 8960 w 9600"/>
              <a:gd name="T65" fmla="*/ 2560 h 9280"/>
              <a:gd name="T66" fmla="*/ 8960 w 9600"/>
              <a:gd name="T67" fmla="*/ 4480 h 9280"/>
              <a:gd name="T68" fmla="*/ 640 w 9600"/>
              <a:gd name="T69" fmla="*/ 4480 h 9280"/>
              <a:gd name="T70" fmla="*/ 640 w 9600"/>
              <a:gd name="T71" fmla="*/ 2560 h 9280"/>
              <a:gd name="T72" fmla="*/ 8960 w 9600"/>
              <a:gd name="T73" fmla="*/ 7680 h 9280"/>
              <a:gd name="T74" fmla="*/ 8000 w 9600"/>
              <a:gd name="T75" fmla="*/ 8640 h 9280"/>
              <a:gd name="T76" fmla="*/ 1600 w 9600"/>
              <a:gd name="T77" fmla="*/ 8640 h 9280"/>
              <a:gd name="T78" fmla="*/ 640 w 9600"/>
              <a:gd name="T79" fmla="*/ 7680 h 9280"/>
              <a:gd name="T80" fmla="*/ 640 w 9600"/>
              <a:gd name="T81" fmla="*/ 5120 h 9280"/>
              <a:gd name="T82" fmla="*/ 8960 w 9600"/>
              <a:gd name="T83" fmla="*/ 5120 h 9280"/>
              <a:gd name="T84" fmla="*/ 8960 w 9600"/>
              <a:gd name="T85" fmla="*/ 7680 h 9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00" h="9280">
                <a:moveTo>
                  <a:pt x="8000" y="960"/>
                </a:moveTo>
                <a:lnTo>
                  <a:pt x="7360" y="960"/>
                </a:lnTo>
                <a:lnTo>
                  <a:pt x="7360" y="320"/>
                </a:lnTo>
                <a:cubicBezTo>
                  <a:pt x="7360" y="144"/>
                  <a:pt x="7217" y="0"/>
                  <a:pt x="7040" y="0"/>
                </a:cubicBezTo>
                <a:cubicBezTo>
                  <a:pt x="6863" y="0"/>
                  <a:pt x="6720" y="144"/>
                  <a:pt x="6720" y="320"/>
                </a:cubicBezTo>
                <a:lnTo>
                  <a:pt x="6720" y="960"/>
                </a:lnTo>
                <a:lnTo>
                  <a:pt x="2880" y="960"/>
                </a:lnTo>
                <a:lnTo>
                  <a:pt x="2880" y="320"/>
                </a:lnTo>
                <a:cubicBezTo>
                  <a:pt x="2880" y="144"/>
                  <a:pt x="2737" y="0"/>
                  <a:pt x="2560" y="0"/>
                </a:cubicBezTo>
                <a:cubicBezTo>
                  <a:pt x="2383" y="0"/>
                  <a:pt x="2240" y="144"/>
                  <a:pt x="2240" y="320"/>
                </a:cubicBezTo>
                <a:lnTo>
                  <a:pt x="2240" y="960"/>
                </a:lnTo>
                <a:lnTo>
                  <a:pt x="1600" y="960"/>
                </a:lnTo>
                <a:cubicBezTo>
                  <a:pt x="716" y="960"/>
                  <a:pt x="0" y="1677"/>
                  <a:pt x="0" y="2560"/>
                </a:cubicBezTo>
                <a:lnTo>
                  <a:pt x="0" y="7680"/>
                </a:lnTo>
                <a:cubicBezTo>
                  <a:pt x="0" y="8564"/>
                  <a:pt x="716" y="9280"/>
                  <a:pt x="1600" y="9280"/>
                </a:cubicBezTo>
                <a:lnTo>
                  <a:pt x="8000" y="9280"/>
                </a:lnTo>
                <a:cubicBezTo>
                  <a:pt x="8884" y="9280"/>
                  <a:pt x="9600" y="8564"/>
                  <a:pt x="9600" y="7680"/>
                </a:cubicBezTo>
                <a:lnTo>
                  <a:pt x="9600" y="2560"/>
                </a:lnTo>
                <a:cubicBezTo>
                  <a:pt x="9600" y="1677"/>
                  <a:pt x="8884" y="960"/>
                  <a:pt x="8000" y="960"/>
                </a:cubicBezTo>
                <a:close/>
                <a:moveTo>
                  <a:pt x="640" y="2560"/>
                </a:moveTo>
                <a:cubicBezTo>
                  <a:pt x="640" y="2030"/>
                  <a:pt x="1070" y="1600"/>
                  <a:pt x="1600" y="1600"/>
                </a:cubicBezTo>
                <a:lnTo>
                  <a:pt x="2240" y="1600"/>
                </a:lnTo>
                <a:lnTo>
                  <a:pt x="2240" y="3520"/>
                </a:lnTo>
                <a:cubicBezTo>
                  <a:pt x="2240" y="3697"/>
                  <a:pt x="2383" y="3840"/>
                  <a:pt x="2560" y="3840"/>
                </a:cubicBezTo>
                <a:cubicBezTo>
                  <a:pt x="2737" y="3840"/>
                  <a:pt x="2880" y="3697"/>
                  <a:pt x="2880" y="3520"/>
                </a:cubicBezTo>
                <a:lnTo>
                  <a:pt x="2880" y="1600"/>
                </a:lnTo>
                <a:lnTo>
                  <a:pt x="6720" y="1600"/>
                </a:lnTo>
                <a:lnTo>
                  <a:pt x="6720" y="3520"/>
                </a:lnTo>
                <a:cubicBezTo>
                  <a:pt x="6720" y="3697"/>
                  <a:pt x="6863" y="3840"/>
                  <a:pt x="7040" y="3840"/>
                </a:cubicBezTo>
                <a:cubicBezTo>
                  <a:pt x="7217" y="3840"/>
                  <a:pt x="7360" y="3697"/>
                  <a:pt x="7360" y="3520"/>
                </a:cubicBezTo>
                <a:lnTo>
                  <a:pt x="7360" y="1600"/>
                </a:lnTo>
                <a:lnTo>
                  <a:pt x="8000" y="1600"/>
                </a:lnTo>
                <a:cubicBezTo>
                  <a:pt x="8530" y="1600"/>
                  <a:pt x="8960" y="2030"/>
                  <a:pt x="8960" y="2560"/>
                </a:cubicBezTo>
                <a:lnTo>
                  <a:pt x="8960" y="4480"/>
                </a:lnTo>
                <a:lnTo>
                  <a:pt x="640" y="4480"/>
                </a:lnTo>
                <a:lnTo>
                  <a:pt x="640" y="2560"/>
                </a:lnTo>
                <a:close/>
                <a:moveTo>
                  <a:pt x="8960" y="7680"/>
                </a:moveTo>
                <a:cubicBezTo>
                  <a:pt x="8960" y="8211"/>
                  <a:pt x="8530" y="8640"/>
                  <a:pt x="8000" y="8640"/>
                </a:cubicBezTo>
                <a:lnTo>
                  <a:pt x="1600" y="8640"/>
                </a:lnTo>
                <a:cubicBezTo>
                  <a:pt x="1070" y="8640"/>
                  <a:pt x="640" y="8211"/>
                  <a:pt x="640" y="7680"/>
                </a:cubicBezTo>
                <a:lnTo>
                  <a:pt x="640" y="5120"/>
                </a:lnTo>
                <a:lnTo>
                  <a:pt x="8960" y="5120"/>
                </a:lnTo>
                <a:lnTo>
                  <a:pt x="8960" y="7680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7923530" y="4485005"/>
            <a:ext cx="2894965" cy="45783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4"/>
          </a:fillRef>
          <a:effectRef idx="2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核心公司具有资源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优势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1044575" y="4331970"/>
            <a:ext cx="3224530" cy="623570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核心公司强大的股东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背景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 bwMode="auto">
          <a:xfrm>
            <a:off x="6809423" y="243332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1" name="Oval 47"/>
          <p:cNvSpPr/>
          <p:nvPr>
            <p:custDataLst>
              <p:tags r:id="rId13"/>
            </p:custDataLst>
          </p:nvPr>
        </p:nvSpPr>
        <p:spPr>
          <a:xfrm>
            <a:off x="6938328" y="2553970"/>
            <a:ext cx="179550" cy="195299"/>
          </a:xfrm>
          <a:custGeom>
            <a:avLst/>
            <a:gdLst>
              <a:gd name="T0" fmla="*/ 8640 w 10592"/>
              <a:gd name="T1" fmla="*/ 10880 h 11520"/>
              <a:gd name="T2" fmla="*/ 5600 w 10592"/>
              <a:gd name="T3" fmla="*/ 10880 h 11520"/>
              <a:gd name="T4" fmla="*/ 2560 w 10592"/>
              <a:gd name="T5" fmla="*/ 7840 h 11520"/>
              <a:gd name="T6" fmla="*/ 3520 w 10592"/>
              <a:gd name="T7" fmla="*/ 5632 h 11520"/>
              <a:gd name="T8" fmla="*/ 4000 w 10592"/>
              <a:gd name="T9" fmla="*/ 5760 h 11520"/>
              <a:gd name="T10" fmla="*/ 4384 w 10592"/>
              <a:gd name="T11" fmla="*/ 5696 h 11520"/>
              <a:gd name="T12" fmla="*/ 6176 w 10592"/>
              <a:gd name="T13" fmla="*/ 7488 h 11520"/>
              <a:gd name="T14" fmla="*/ 6624 w 10592"/>
              <a:gd name="T15" fmla="*/ 7680 h 11520"/>
              <a:gd name="T16" fmla="*/ 7072 w 10592"/>
              <a:gd name="T17" fmla="*/ 7488 h 11520"/>
              <a:gd name="T18" fmla="*/ 8768 w 10592"/>
              <a:gd name="T19" fmla="*/ 5792 h 11520"/>
              <a:gd name="T20" fmla="*/ 8960 w 10592"/>
              <a:gd name="T21" fmla="*/ 5344 h 11520"/>
              <a:gd name="T22" fmla="*/ 8768 w 10592"/>
              <a:gd name="T23" fmla="*/ 4896 h 11520"/>
              <a:gd name="T24" fmla="*/ 4384 w 10592"/>
              <a:gd name="T25" fmla="*/ 512 h 11520"/>
              <a:gd name="T26" fmla="*/ 3936 w 10592"/>
              <a:gd name="T27" fmla="*/ 320 h 11520"/>
              <a:gd name="T28" fmla="*/ 3488 w 10592"/>
              <a:gd name="T29" fmla="*/ 512 h 11520"/>
              <a:gd name="T30" fmla="*/ 1792 w 10592"/>
              <a:gd name="T31" fmla="*/ 2208 h 11520"/>
              <a:gd name="T32" fmla="*/ 1600 w 10592"/>
              <a:gd name="T33" fmla="*/ 2656 h 11520"/>
              <a:gd name="T34" fmla="*/ 1792 w 10592"/>
              <a:gd name="T35" fmla="*/ 3104 h 11520"/>
              <a:gd name="T36" fmla="*/ 2944 w 10592"/>
              <a:gd name="T37" fmla="*/ 4256 h 11520"/>
              <a:gd name="T38" fmla="*/ 2880 w 10592"/>
              <a:gd name="T39" fmla="*/ 4640 h 11520"/>
              <a:gd name="T40" fmla="*/ 3040 w 10592"/>
              <a:gd name="T41" fmla="*/ 5216 h 11520"/>
              <a:gd name="T42" fmla="*/ 1920 w 10592"/>
              <a:gd name="T43" fmla="*/ 7840 h 11520"/>
              <a:gd name="T44" fmla="*/ 3520 w 10592"/>
              <a:gd name="T45" fmla="*/ 10880 h 11520"/>
              <a:gd name="T46" fmla="*/ 320 w 10592"/>
              <a:gd name="T47" fmla="*/ 10880 h 11520"/>
              <a:gd name="T48" fmla="*/ 0 w 10592"/>
              <a:gd name="T49" fmla="*/ 11200 h 11520"/>
              <a:gd name="T50" fmla="*/ 320 w 10592"/>
              <a:gd name="T51" fmla="*/ 11520 h 11520"/>
              <a:gd name="T52" fmla="*/ 8640 w 10592"/>
              <a:gd name="T53" fmla="*/ 11520 h 11520"/>
              <a:gd name="T54" fmla="*/ 8960 w 10592"/>
              <a:gd name="T55" fmla="*/ 11200 h 11520"/>
              <a:gd name="T56" fmla="*/ 8640 w 10592"/>
              <a:gd name="T57" fmla="*/ 10880 h 11520"/>
              <a:gd name="T58" fmla="*/ 3520 w 10592"/>
              <a:gd name="T59" fmla="*/ 4640 h 11520"/>
              <a:gd name="T60" fmla="*/ 4000 w 10592"/>
              <a:gd name="T61" fmla="*/ 4160 h 11520"/>
              <a:gd name="T62" fmla="*/ 4480 w 10592"/>
              <a:gd name="T63" fmla="*/ 4640 h 11520"/>
              <a:gd name="T64" fmla="*/ 4000 w 10592"/>
              <a:gd name="T65" fmla="*/ 5120 h 11520"/>
              <a:gd name="T66" fmla="*/ 3520 w 10592"/>
              <a:gd name="T67" fmla="*/ 4640 h 11520"/>
              <a:gd name="T68" fmla="*/ 3936 w 10592"/>
              <a:gd name="T69" fmla="*/ 960 h 11520"/>
              <a:gd name="T70" fmla="*/ 8320 w 10592"/>
              <a:gd name="T71" fmla="*/ 5344 h 11520"/>
              <a:gd name="T72" fmla="*/ 6624 w 10592"/>
              <a:gd name="T73" fmla="*/ 7040 h 11520"/>
              <a:gd name="T74" fmla="*/ 4896 w 10592"/>
              <a:gd name="T75" fmla="*/ 5312 h 11520"/>
              <a:gd name="T76" fmla="*/ 5120 w 10592"/>
              <a:gd name="T77" fmla="*/ 4640 h 11520"/>
              <a:gd name="T78" fmla="*/ 4000 w 10592"/>
              <a:gd name="T79" fmla="*/ 3520 h 11520"/>
              <a:gd name="T80" fmla="*/ 3328 w 10592"/>
              <a:gd name="T81" fmla="*/ 3744 h 11520"/>
              <a:gd name="T82" fmla="*/ 2240 w 10592"/>
              <a:gd name="T83" fmla="*/ 2656 h 11520"/>
              <a:gd name="T84" fmla="*/ 3936 w 10592"/>
              <a:gd name="T85" fmla="*/ 960 h 11520"/>
              <a:gd name="T86" fmla="*/ 10464 w 10592"/>
              <a:gd name="T87" fmla="*/ 5216 h 11520"/>
              <a:gd name="T88" fmla="*/ 10240 w 10592"/>
              <a:gd name="T89" fmla="*/ 5120 h 11520"/>
              <a:gd name="T90" fmla="*/ 10016 w 10592"/>
              <a:gd name="T91" fmla="*/ 5216 h 11520"/>
              <a:gd name="T92" fmla="*/ 6496 w 10592"/>
              <a:gd name="T93" fmla="*/ 8736 h 11520"/>
              <a:gd name="T94" fmla="*/ 6496 w 10592"/>
              <a:gd name="T95" fmla="*/ 9184 h 11520"/>
              <a:gd name="T96" fmla="*/ 6720 w 10592"/>
              <a:gd name="T97" fmla="*/ 9280 h 11520"/>
              <a:gd name="T98" fmla="*/ 6944 w 10592"/>
              <a:gd name="T99" fmla="*/ 9184 h 11520"/>
              <a:gd name="T100" fmla="*/ 10464 w 10592"/>
              <a:gd name="T101" fmla="*/ 5664 h 11520"/>
              <a:gd name="T102" fmla="*/ 10464 w 10592"/>
              <a:gd name="T103" fmla="*/ 5216 h 11520"/>
              <a:gd name="T104" fmla="*/ 1600 w 10592"/>
              <a:gd name="T105" fmla="*/ 1600 h 11520"/>
              <a:gd name="T106" fmla="*/ 1824 w 10592"/>
              <a:gd name="T107" fmla="*/ 1504 h 11520"/>
              <a:gd name="T108" fmla="*/ 2784 w 10592"/>
              <a:gd name="T109" fmla="*/ 544 h 11520"/>
              <a:gd name="T110" fmla="*/ 2784 w 10592"/>
              <a:gd name="T111" fmla="*/ 96 h 11520"/>
              <a:gd name="T112" fmla="*/ 2560 w 10592"/>
              <a:gd name="T113" fmla="*/ 0 h 11520"/>
              <a:gd name="T114" fmla="*/ 2336 w 10592"/>
              <a:gd name="T115" fmla="*/ 96 h 11520"/>
              <a:gd name="T116" fmla="*/ 1376 w 10592"/>
              <a:gd name="T117" fmla="*/ 1056 h 11520"/>
              <a:gd name="T118" fmla="*/ 1376 w 10592"/>
              <a:gd name="T119" fmla="*/ 1504 h 11520"/>
              <a:gd name="T120" fmla="*/ 1600 w 10592"/>
              <a:gd name="T121" fmla="*/ 1600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592" h="11520">
                <a:moveTo>
                  <a:pt x="8640" y="10880"/>
                </a:moveTo>
                <a:lnTo>
                  <a:pt x="5600" y="10880"/>
                </a:lnTo>
                <a:cubicBezTo>
                  <a:pt x="3936" y="10880"/>
                  <a:pt x="2560" y="9504"/>
                  <a:pt x="2560" y="7840"/>
                </a:cubicBezTo>
                <a:cubicBezTo>
                  <a:pt x="2560" y="7008"/>
                  <a:pt x="2912" y="6208"/>
                  <a:pt x="3520" y="5632"/>
                </a:cubicBezTo>
                <a:cubicBezTo>
                  <a:pt x="3680" y="5696"/>
                  <a:pt x="3840" y="5760"/>
                  <a:pt x="4000" y="5760"/>
                </a:cubicBezTo>
                <a:cubicBezTo>
                  <a:pt x="4128" y="5760"/>
                  <a:pt x="4256" y="5728"/>
                  <a:pt x="4384" y="5696"/>
                </a:cubicBezTo>
                <a:lnTo>
                  <a:pt x="6176" y="7488"/>
                </a:lnTo>
                <a:cubicBezTo>
                  <a:pt x="6304" y="7616"/>
                  <a:pt x="6464" y="7680"/>
                  <a:pt x="6624" y="7680"/>
                </a:cubicBezTo>
                <a:cubicBezTo>
                  <a:pt x="6784" y="7680"/>
                  <a:pt x="6944" y="7616"/>
                  <a:pt x="7072" y="7488"/>
                </a:cubicBezTo>
                <a:lnTo>
                  <a:pt x="8768" y="5792"/>
                </a:lnTo>
                <a:cubicBezTo>
                  <a:pt x="8896" y="5664"/>
                  <a:pt x="8960" y="5504"/>
                  <a:pt x="8960" y="5344"/>
                </a:cubicBezTo>
                <a:cubicBezTo>
                  <a:pt x="8960" y="5184"/>
                  <a:pt x="8896" y="5024"/>
                  <a:pt x="8768" y="4896"/>
                </a:cubicBezTo>
                <a:lnTo>
                  <a:pt x="4384" y="512"/>
                </a:lnTo>
                <a:cubicBezTo>
                  <a:pt x="4256" y="384"/>
                  <a:pt x="4096" y="320"/>
                  <a:pt x="3936" y="320"/>
                </a:cubicBezTo>
                <a:cubicBezTo>
                  <a:pt x="3776" y="320"/>
                  <a:pt x="3616" y="384"/>
                  <a:pt x="3488" y="512"/>
                </a:cubicBezTo>
                <a:lnTo>
                  <a:pt x="1792" y="2208"/>
                </a:lnTo>
                <a:cubicBezTo>
                  <a:pt x="1664" y="2336"/>
                  <a:pt x="1600" y="2496"/>
                  <a:pt x="1600" y="2656"/>
                </a:cubicBezTo>
                <a:cubicBezTo>
                  <a:pt x="1600" y="2816"/>
                  <a:pt x="1664" y="2976"/>
                  <a:pt x="1792" y="3104"/>
                </a:cubicBezTo>
                <a:lnTo>
                  <a:pt x="2944" y="4256"/>
                </a:lnTo>
                <a:cubicBezTo>
                  <a:pt x="2912" y="4384"/>
                  <a:pt x="2880" y="4512"/>
                  <a:pt x="2880" y="4640"/>
                </a:cubicBezTo>
                <a:cubicBezTo>
                  <a:pt x="2880" y="4832"/>
                  <a:pt x="2944" y="5024"/>
                  <a:pt x="3040" y="5216"/>
                </a:cubicBezTo>
                <a:cubicBezTo>
                  <a:pt x="2336" y="5920"/>
                  <a:pt x="1920" y="6848"/>
                  <a:pt x="1920" y="7840"/>
                </a:cubicBezTo>
                <a:cubicBezTo>
                  <a:pt x="1920" y="9088"/>
                  <a:pt x="2560" y="10208"/>
                  <a:pt x="3520" y="10880"/>
                </a:cubicBezTo>
                <a:lnTo>
                  <a:pt x="320" y="10880"/>
                </a:lnTo>
                <a:cubicBezTo>
                  <a:pt x="160" y="10880"/>
                  <a:pt x="0" y="11040"/>
                  <a:pt x="0" y="11200"/>
                </a:cubicBezTo>
                <a:cubicBezTo>
                  <a:pt x="0" y="11360"/>
                  <a:pt x="160" y="11520"/>
                  <a:pt x="320" y="11520"/>
                </a:cubicBezTo>
                <a:lnTo>
                  <a:pt x="8640" y="11520"/>
                </a:lnTo>
                <a:cubicBezTo>
                  <a:pt x="8800" y="11520"/>
                  <a:pt x="8960" y="11360"/>
                  <a:pt x="8960" y="11200"/>
                </a:cubicBezTo>
                <a:cubicBezTo>
                  <a:pt x="8960" y="11040"/>
                  <a:pt x="8800" y="10880"/>
                  <a:pt x="8640" y="10880"/>
                </a:cubicBezTo>
                <a:close/>
                <a:moveTo>
                  <a:pt x="3520" y="4640"/>
                </a:moveTo>
                <a:cubicBezTo>
                  <a:pt x="3520" y="4384"/>
                  <a:pt x="3744" y="4160"/>
                  <a:pt x="4000" y="4160"/>
                </a:cubicBezTo>
                <a:cubicBezTo>
                  <a:pt x="4256" y="4160"/>
                  <a:pt x="4480" y="4384"/>
                  <a:pt x="4480" y="4640"/>
                </a:cubicBezTo>
                <a:cubicBezTo>
                  <a:pt x="4480" y="4896"/>
                  <a:pt x="4256" y="5120"/>
                  <a:pt x="4000" y="5120"/>
                </a:cubicBezTo>
                <a:cubicBezTo>
                  <a:pt x="3744" y="5120"/>
                  <a:pt x="3520" y="4896"/>
                  <a:pt x="3520" y="4640"/>
                </a:cubicBezTo>
                <a:close/>
                <a:moveTo>
                  <a:pt x="3936" y="960"/>
                </a:moveTo>
                <a:lnTo>
                  <a:pt x="8320" y="5344"/>
                </a:lnTo>
                <a:lnTo>
                  <a:pt x="6624" y="7040"/>
                </a:lnTo>
                <a:lnTo>
                  <a:pt x="4896" y="5312"/>
                </a:lnTo>
                <a:cubicBezTo>
                  <a:pt x="5024" y="5120"/>
                  <a:pt x="5120" y="4896"/>
                  <a:pt x="5120" y="4640"/>
                </a:cubicBezTo>
                <a:cubicBezTo>
                  <a:pt x="5120" y="4032"/>
                  <a:pt x="4608" y="3520"/>
                  <a:pt x="4000" y="3520"/>
                </a:cubicBezTo>
                <a:cubicBezTo>
                  <a:pt x="3744" y="3520"/>
                  <a:pt x="3520" y="3616"/>
                  <a:pt x="3328" y="3744"/>
                </a:cubicBezTo>
                <a:lnTo>
                  <a:pt x="2240" y="2656"/>
                </a:lnTo>
                <a:lnTo>
                  <a:pt x="3936" y="960"/>
                </a:lnTo>
                <a:close/>
                <a:moveTo>
                  <a:pt x="10464" y="5216"/>
                </a:moveTo>
                <a:cubicBezTo>
                  <a:pt x="10400" y="5152"/>
                  <a:pt x="10304" y="5120"/>
                  <a:pt x="10240" y="5120"/>
                </a:cubicBezTo>
                <a:cubicBezTo>
                  <a:pt x="10176" y="5120"/>
                  <a:pt x="10080" y="5152"/>
                  <a:pt x="10016" y="5216"/>
                </a:cubicBezTo>
                <a:lnTo>
                  <a:pt x="6496" y="8736"/>
                </a:lnTo>
                <a:cubicBezTo>
                  <a:pt x="6368" y="8864"/>
                  <a:pt x="6368" y="9056"/>
                  <a:pt x="6496" y="9184"/>
                </a:cubicBezTo>
                <a:cubicBezTo>
                  <a:pt x="6560" y="9248"/>
                  <a:pt x="6656" y="9280"/>
                  <a:pt x="6720" y="9280"/>
                </a:cubicBezTo>
                <a:cubicBezTo>
                  <a:pt x="6816" y="9280"/>
                  <a:pt x="6880" y="9248"/>
                  <a:pt x="6944" y="9184"/>
                </a:cubicBezTo>
                <a:lnTo>
                  <a:pt x="10464" y="5664"/>
                </a:lnTo>
                <a:cubicBezTo>
                  <a:pt x="10592" y="5536"/>
                  <a:pt x="10592" y="5344"/>
                  <a:pt x="10464" y="5216"/>
                </a:cubicBezTo>
                <a:close/>
                <a:moveTo>
                  <a:pt x="1600" y="1600"/>
                </a:moveTo>
                <a:cubicBezTo>
                  <a:pt x="1696" y="1600"/>
                  <a:pt x="1760" y="1568"/>
                  <a:pt x="1824" y="1504"/>
                </a:cubicBezTo>
                <a:lnTo>
                  <a:pt x="2784" y="544"/>
                </a:lnTo>
                <a:cubicBezTo>
                  <a:pt x="2912" y="416"/>
                  <a:pt x="2912" y="224"/>
                  <a:pt x="2784" y="96"/>
                </a:cubicBezTo>
                <a:cubicBezTo>
                  <a:pt x="2720" y="32"/>
                  <a:pt x="2624" y="0"/>
                  <a:pt x="2560" y="0"/>
                </a:cubicBezTo>
                <a:cubicBezTo>
                  <a:pt x="2496" y="0"/>
                  <a:pt x="2400" y="32"/>
                  <a:pt x="2336" y="96"/>
                </a:cubicBezTo>
                <a:lnTo>
                  <a:pt x="1376" y="1056"/>
                </a:lnTo>
                <a:cubicBezTo>
                  <a:pt x="1248" y="1184"/>
                  <a:pt x="1248" y="1376"/>
                  <a:pt x="1376" y="1504"/>
                </a:cubicBezTo>
                <a:cubicBezTo>
                  <a:pt x="1440" y="1568"/>
                  <a:pt x="1504" y="1600"/>
                  <a:pt x="1600" y="1600"/>
                </a:cubicBez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3670300" y="1139825"/>
            <a:ext cx="3192780" cy="452755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核心公司具有高业绩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增长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龙头股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特征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3" name="矩形 22"/>
          <p:cNvSpPr/>
          <p:nvPr>
            <p:custDataLst>
              <p:tags r:id="rId2"/>
            </p:custDataLst>
          </p:nvPr>
        </p:nvSpPr>
        <p:spPr>
          <a:xfrm>
            <a:off x="6960870" y="4881880"/>
            <a:ext cx="407797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每一个大涨的股票都是从底部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涨停爆量开始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任意多边形: 形状 37"/>
          <p:cNvSpPr/>
          <p:nvPr>
            <p:custDataLst>
              <p:tags r:id="rId3"/>
            </p:custDataLst>
          </p:nvPr>
        </p:nvSpPr>
        <p:spPr>
          <a:xfrm rot="10800000">
            <a:off x="5521643" y="2155190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9" name="任意多边形: 形状 38"/>
          <p:cNvSpPr/>
          <p:nvPr>
            <p:custDataLst>
              <p:tags r:id="rId4"/>
            </p:custDataLst>
          </p:nvPr>
        </p:nvSpPr>
        <p:spPr>
          <a:xfrm rot="16200000">
            <a:off x="6220143" y="28543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45" tIns="45720" rIns="71755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任意多边形: 形状 39"/>
          <p:cNvSpPr/>
          <p:nvPr>
            <p:custDataLst>
              <p:tags r:id="rId5"/>
            </p:custDataLst>
          </p:nvPr>
        </p:nvSpPr>
        <p:spPr>
          <a:xfrm>
            <a:off x="5521643" y="35528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23850" tIns="360045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1" name="任意多边形: 形状 40"/>
          <p:cNvSpPr/>
          <p:nvPr>
            <p:custDataLst>
              <p:tags r:id="rId6"/>
            </p:custDataLst>
          </p:nvPr>
        </p:nvSpPr>
        <p:spPr>
          <a:xfrm rot="5400000">
            <a:off x="4823143" y="2854325"/>
            <a:ext cx="1365885" cy="1365885"/>
          </a:xfrm>
          <a:custGeom>
            <a:avLst/>
            <a:gdLst>
              <a:gd name="connsiteX0" fmla="*/ 958850 w 958850"/>
              <a:gd name="connsiteY0" fmla="*/ 479425 h 958850"/>
              <a:gd name="connsiteX1" fmla="*/ 479425 w 958850"/>
              <a:gd name="connsiteY1" fmla="*/ 958850 h 958850"/>
              <a:gd name="connsiteX2" fmla="*/ 0 w 958850"/>
              <a:gd name="connsiteY2" fmla="*/ 479425 h 958850"/>
              <a:gd name="connsiteX3" fmla="*/ 356 w 958850"/>
              <a:gd name="connsiteY3" fmla="*/ 475894 h 958850"/>
              <a:gd name="connsiteX4" fmla="*/ 93446 w 958850"/>
              <a:gd name="connsiteY4" fmla="*/ 466510 h 958850"/>
              <a:gd name="connsiteX5" fmla="*/ 466510 w 958850"/>
              <a:gd name="connsiteY5" fmla="*/ 93446 h 958850"/>
              <a:gd name="connsiteX6" fmla="*/ 475894 w 958850"/>
              <a:gd name="connsiteY6" fmla="*/ 356 h 958850"/>
              <a:gd name="connsiteX7" fmla="*/ 479425 w 958850"/>
              <a:gd name="connsiteY7" fmla="*/ 0 h 958850"/>
              <a:gd name="connsiteX8" fmla="*/ 958850 w 958850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958850">
                <a:moveTo>
                  <a:pt x="958850" y="479425"/>
                </a:moveTo>
                <a:cubicBezTo>
                  <a:pt x="958850" y="744204"/>
                  <a:pt x="744204" y="958850"/>
                  <a:pt x="479425" y="958850"/>
                </a:cubicBezTo>
                <a:cubicBezTo>
                  <a:pt x="214646" y="958850"/>
                  <a:pt x="0" y="744204"/>
                  <a:pt x="0" y="479425"/>
                </a:cubicBezTo>
                <a:lnTo>
                  <a:pt x="356" y="475894"/>
                </a:lnTo>
                <a:lnTo>
                  <a:pt x="93446" y="466510"/>
                </a:lnTo>
                <a:cubicBezTo>
                  <a:pt x="280702" y="428192"/>
                  <a:pt x="428191" y="280702"/>
                  <a:pt x="466510" y="93446"/>
                </a:cubicBezTo>
                <a:lnTo>
                  <a:pt x="475894" y="356"/>
                </a:lnTo>
                <a:lnTo>
                  <a:pt x="479425" y="0"/>
                </a:lnTo>
                <a:cubicBezTo>
                  <a:pt x="744204" y="0"/>
                  <a:pt x="958850" y="214646"/>
                  <a:pt x="958850" y="479425"/>
                </a:cubicBezTo>
                <a:close/>
              </a:path>
            </a:pathLst>
          </a:custGeom>
          <a:gradFill>
            <a:gsLst>
              <a:gs pos="25000">
                <a:schemeClr val="accent4">
                  <a:lumMod val="60000"/>
                  <a:lumOff val="40000"/>
                </a:schemeClr>
              </a:gs>
              <a:gs pos="9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360045" rIns="32385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7776528" y="2645410"/>
            <a:ext cx="3342723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最强股东</a:t>
            </a: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背景</a:t>
            </a:r>
            <a:endParaRPr lang="zh-CN" altLang="en-US" sz="2000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7776528" y="3049905"/>
            <a:ext cx="3348755" cy="9453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国家队以及央企控股公司为主，背景强大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1068388" y="3197860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最好业绩</a:t>
            </a: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支撑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1074738" y="3601720"/>
            <a:ext cx="3348755" cy="9453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业绩成为今年中长线大牛股考验的重点，业绩滚动增长以及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扭亏为盈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6960553" y="4485005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最强资金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参与</a:t>
            </a:r>
            <a:endParaRPr lang="zh-CN" altLang="en-US" sz="2000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2304733" y="1031240"/>
            <a:ext cx="3348755" cy="39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最强主题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2311083" y="1435100"/>
            <a:ext cx="3348755" cy="7818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只有风口对，资金才能持续流入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4"/>
            </p:custDataLst>
          </p:nvPr>
        </p:nvSpPr>
        <p:spPr>
          <a:xfrm rot="8396489">
            <a:off x="5404168" y="20618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弧形 4"/>
          <p:cNvSpPr/>
          <p:nvPr>
            <p:custDataLst>
              <p:tags r:id="rId15"/>
            </p:custDataLst>
          </p:nvPr>
        </p:nvSpPr>
        <p:spPr>
          <a:xfrm rot="19800000">
            <a:off x="5404168" y="3432810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弧形 9"/>
          <p:cNvSpPr/>
          <p:nvPr>
            <p:custDataLst>
              <p:tags r:id="rId16"/>
            </p:custDataLst>
          </p:nvPr>
        </p:nvSpPr>
        <p:spPr>
          <a:xfrm rot="3000000">
            <a:off x="4719638" y="27476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4">
                    <a:alpha val="0"/>
                  </a:schemeClr>
                </a:gs>
                <a:gs pos="0">
                  <a:schemeClr val="accent4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弧形 13"/>
          <p:cNvSpPr/>
          <p:nvPr>
            <p:custDataLst>
              <p:tags r:id="rId17"/>
            </p:custDataLst>
          </p:nvPr>
        </p:nvSpPr>
        <p:spPr>
          <a:xfrm rot="13800000">
            <a:off x="6062663" y="274764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>
            <p:custDataLst>
              <p:tags r:id="rId18"/>
            </p:custDataLst>
          </p:nvPr>
        </p:nvSpPr>
        <p:spPr>
          <a:xfrm>
            <a:off x="6761798" y="3395980"/>
            <a:ext cx="283269" cy="282735"/>
          </a:xfrm>
          <a:custGeom>
            <a:avLst/>
            <a:gdLst>
              <a:gd name="connsiteX0" fmla="*/ 163507 w 283269"/>
              <a:gd name="connsiteY0" fmla="*/ 160395 h 282735"/>
              <a:gd name="connsiteX1" fmla="*/ 247406 w 283269"/>
              <a:gd name="connsiteY1" fmla="*/ 160395 h 282735"/>
              <a:gd name="connsiteX2" fmla="*/ 267091 w 283269"/>
              <a:gd name="connsiteY2" fmla="*/ 179932 h 282735"/>
              <a:gd name="connsiteX3" fmla="*/ 267091 w 283269"/>
              <a:gd name="connsiteY3" fmla="*/ 263198 h 282735"/>
              <a:gd name="connsiteX4" fmla="*/ 247406 w 283269"/>
              <a:gd name="connsiteY4" fmla="*/ 282735 h 282735"/>
              <a:gd name="connsiteX5" fmla="*/ 163507 w 283269"/>
              <a:gd name="connsiteY5" fmla="*/ 282735 h 282735"/>
              <a:gd name="connsiteX6" fmla="*/ 143822 w 283269"/>
              <a:gd name="connsiteY6" fmla="*/ 263198 h 282735"/>
              <a:gd name="connsiteX7" fmla="*/ 143822 w 283269"/>
              <a:gd name="connsiteY7" fmla="*/ 179932 h 282735"/>
              <a:gd name="connsiteX8" fmla="*/ 163507 w 283269"/>
              <a:gd name="connsiteY8" fmla="*/ 160395 h 282735"/>
              <a:gd name="connsiteX9" fmla="*/ 19685 w 283269"/>
              <a:gd name="connsiteY9" fmla="*/ 160395 h 282735"/>
              <a:gd name="connsiteX10" fmla="*/ 103584 w 283269"/>
              <a:gd name="connsiteY10" fmla="*/ 160395 h 282735"/>
              <a:gd name="connsiteX11" fmla="*/ 123269 w 283269"/>
              <a:gd name="connsiteY11" fmla="*/ 179932 h 282735"/>
              <a:gd name="connsiteX12" fmla="*/ 123269 w 283269"/>
              <a:gd name="connsiteY12" fmla="*/ 263198 h 282735"/>
              <a:gd name="connsiteX13" fmla="*/ 103584 w 283269"/>
              <a:gd name="connsiteY13" fmla="*/ 282735 h 282735"/>
              <a:gd name="connsiteX14" fmla="*/ 19685 w 283269"/>
              <a:gd name="connsiteY14" fmla="*/ 282735 h 282735"/>
              <a:gd name="connsiteX15" fmla="*/ 0 w 283269"/>
              <a:gd name="connsiteY15" fmla="*/ 263198 h 282735"/>
              <a:gd name="connsiteX16" fmla="*/ 0 w 283269"/>
              <a:gd name="connsiteY16" fmla="*/ 179932 h 282735"/>
              <a:gd name="connsiteX17" fmla="*/ 19685 w 283269"/>
              <a:gd name="connsiteY17" fmla="*/ 160395 h 282735"/>
              <a:gd name="connsiteX18" fmla="*/ 207898 w 283269"/>
              <a:gd name="connsiteY18" fmla="*/ 47157 h 282735"/>
              <a:gd name="connsiteX19" fmla="*/ 180063 w 283269"/>
              <a:gd name="connsiteY19" fmla="*/ 74783 h 282735"/>
              <a:gd name="connsiteX20" fmla="*/ 207898 w 283269"/>
              <a:gd name="connsiteY20" fmla="*/ 102408 h 282735"/>
              <a:gd name="connsiteX21" fmla="*/ 235733 w 283269"/>
              <a:gd name="connsiteY21" fmla="*/ 74783 h 282735"/>
              <a:gd name="connsiteX22" fmla="*/ 19685 w 283269"/>
              <a:gd name="connsiteY22" fmla="*/ 17658 h 282735"/>
              <a:gd name="connsiteX23" fmla="*/ 103584 w 283269"/>
              <a:gd name="connsiteY23" fmla="*/ 17658 h 282735"/>
              <a:gd name="connsiteX24" fmla="*/ 123269 w 283269"/>
              <a:gd name="connsiteY24" fmla="*/ 37195 h 282735"/>
              <a:gd name="connsiteX25" fmla="*/ 123269 w 283269"/>
              <a:gd name="connsiteY25" fmla="*/ 120462 h 282735"/>
              <a:gd name="connsiteX26" fmla="*/ 103584 w 283269"/>
              <a:gd name="connsiteY26" fmla="*/ 139999 h 282735"/>
              <a:gd name="connsiteX27" fmla="*/ 19685 w 283269"/>
              <a:gd name="connsiteY27" fmla="*/ 139999 h 282735"/>
              <a:gd name="connsiteX28" fmla="*/ 0 w 283269"/>
              <a:gd name="connsiteY28" fmla="*/ 120462 h 282735"/>
              <a:gd name="connsiteX29" fmla="*/ 0 w 283269"/>
              <a:gd name="connsiteY29" fmla="*/ 37195 h 282735"/>
              <a:gd name="connsiteX30" fmla="*/ 19685 w 283269"/>
              <a:gd name="connsiteY30" fmla="*/ 17658 h 282735"/>
              <a:gd name="connsiteX31" fmla="*/ 207879 w 283269"/>
              <a:gd name="connsiteY31" fmla="*/ 0 h 282735"/>
              <a:gd name="connsiteX32" fmla="*/ 221796 w 283269"/>
              <a:gd name="connsiteY32" fmla="*/ 5720 h 282735"/>
              <a:gd name="connsiteX33" fmla="*/ 221815 w 283269"/>
              <a:gd name="connsiteY33" fmla="*/ 5720 h 282735"/>
              <a:gd name="connsiteX34" fmla="*/ 277506 w 283269"/>
              <a:gd name="connsiteY34" fmla="*/ 60970 h 282735"/>
              <a:gd name="connsiteX35" fmla="*/ 277506 w 283269"/>
              <a:gd name="connsiteY35" fmla="*/ 88595 h 282735"/>
              <a:gd name="connsiteX36" fmla="*/ 221815 w 283269"/>
              <a:gd name="connsiteY36" fmla="*/ 143865 h 282735"/>
              <a:gd name="connsiteX37" fmla="*/ 193980 w 283269"/>
              <a:gd name="connsiteY37" fmla="*/ 143865 h 282735"/>
              <a:gd name="connsiteX38" fmla="*/ 138309 w 283269"/>
              <a:gd name="connsiteY38" fmla="*/ 88595 h 282735"/>
              <a:gd name="connsiteX39" fmla="*/ 138309 w 283269"/>
              <a:gd name="connsiteY39" fmla="*/ 60970 h 282735"/>
              <a:gd name="connsiteX40" fmla="*/ 193961 w 283269"/>
              <a:gd name="connsiteY40" fmla="*/ 5720 h 282735"/>
              <a:gd name="connsiteX41" fmla="*/ 207879 w 283269"/>
              <a:gd name="connsiteY41" fmla="*/ 0 h 28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3269" h="282735">
                <a:moveTo>
                  <a:pt x="163507" y="160395"/>
                </a:moveTo>
                <a:lnTo>
                  <a:pt x="247406" y="160395"/>
                </a:lnTo>
                <a:cubicBezTo>
                  <a:pt x="258278" y="160395"/>
                  <a:pt x="267091" y="169142"/>
                  <a:pt x="267091" y="179932"/>
                </a:cubicBezTo>
                <a:lnTo>
                  <a:pt x="267091" y="263198"/>
                </a:lnTo>
                <a:cubicBezTo>
                  <a:pt x="267091" y="273989"/>
                  <a:pt x="258278" y="282735"/>
                  <a:pt x="247406" y="282735"/>
                </a:cubicBezTo>
                <a:lnTo>
                  <a:pt x="163507" y="282735"/>
                </a:lnTo>
                <a:cubicBezTo>
                  <a:pt x="152635" y="282735"/>
                  <a:pt x="143822" y="273989"/>
                  <a:pt x="143822" y="263198"/>
                </a:cubicBezTo>
                <a:lnTo>
                  <a:pt x="143822" y="179932"/>
                </a:lnTo>
                <a:cubicBezTo>
                  <a:pt x="143822" y="169142"/>
                  <a:pt x="152635" y="160395"/>
                  <a:pt x="163507" y="160395"/>
                </a:cubicBezTo>
                <a:close/>
                <a:moveTo>
                  <a:pt x="19685" y="160395"/>
                </a:moveTo>
                <a:lnTo>
                  <a:pt x="103584" y="160395"/>
                </a:lnTo>
                <a:cubicBezTo>
                  <a:pt x="114456" y="160395"/>
                  <a:pt x="123269" y="169142"/>
                  <a:pt x="123269" y="179932"/>
                </a:cubicBezTo>
                <a:lnTo>
                  <a:pt x="123269" y="263198"/>
                </a:lnTo>
                <a:cubicBezTo>
                  <a:pt x="123269" y="273989"/>
                  <a:pt x="114456" y="282735"/>
                  <a:pt x="103584" y="282735"/>
                </a:cubicBezTo>
                <a:lnTo>
                  <a:pt x="19685" y="282735"/>
                </a:lnTo>
                <a:cubicBezTo>
                  <a:pt x="8813" y="282735"/>
                  <a:pt x="0" y="273989"/>
                  <a:pt x="0" y="263198"/>
                </a:cubicBezTo>
                <a:lnTo>
                  <a:pt x="0" y="179932"/>
                </a:lnTo>
                <a:cubicBezTo>
                  <a:pt x="0" y="169142"/>
                  <a:pt x="8813" y="160395"/>
                  <a:pt x="19685" y="160395"/>
                </a:cubicBezTo>
                <a:close/>
                <a:moveTo>
                  <a:pt x="207898" y="47157"/>
                </a:moveTo>
                <a:lnTo>
                  <a:pt x="180063" y="74783"/>
                </a:lnTo>
                <a:lnTo>
                  <a:pt x="207898" y="102408"/>
                </a:lnTo>
                <a:lnTo>
                  <a:pt x="235733" y="74783"/>
                </a:lnTo>
                <a:close/>
                <a:moveTo>
                  <a:pt x="19685" y="17658"/>
                </a:moveTo>
                <a:lnTo>
                  <a:pt x="103584" y="17658"/>
                </a:lnTo>
                <a:cubicBezTo>
                  <a:pt x="114456" y="17658"/>
                  <a:pt x="123269" y="26405"/>
                  <a:pt x="123269" y="37195"/>
                </a:cubicBezTo>
                <a:lnTo>
                  <a:pt x="123269" y="120462"/>
                </a:lnTo>
                <a:cubicBezTo>
                  <a:pt x="123269" y="131251"/>
                  <a:pt x="114456" y="139999"/>
                  <a:pt x="103584" y="139999"/>
                </a:cubicBezTo>
                <a:lnTo>
                  <a:pt x="19685" y="139999"/>
                </a:lnTo>
                <a:cubicBezTo>
                  <a:pt x="8813" y="139999"/>
                  <a:pt x="0" y="131251"/>
                  <a:pt x="0" y="120462"/>
                </a:cubicBezTo>
                <a:lnTo>
                  <a:pt x="0" y="37195"/>
                </a:lnTo>
                <a:cubicBezTo>
                  <a:pt x="0" y="26405"/>
                  <a:pt x="8813" y="17658"/>
                  <a:pt x="19685" y="17658"/>
                </a:cubicBezTo>
                <a:close/>
                <a:moveTo>
                  <a:pt x="207879" y="0"/>
                </a:moveTo>
                <a:cubicBezTo>
                  <a:pt x="212916" y="0"/>
                  <a:pt x="217953" y="1907"/>
                  <a:pt x="221796" y="5720"/>
                </a:cubicBezTo>
                <a:lnTo>
                  <a:pt x="221815" y="5720"/>
                </a:lnTo>
                <a:lnTo>
                  <a:pt x="277506" y="60970"/>
                </a:lnTo>
                <a:cubicBezTo>
                  <a:pt x="285190" y="68599"/>
                  <a:pt x="285190" y="80966"/>
                  <a:pt x="277506" y="88595"/>
                </a:cubicBezTo>
                <a:lnTo>
                  <a:pt x="221815" y="143865"/>
                </a:lnTo>
                <a:cubicBezTo>
                  <a:pt x="214128" y="151492"/>
                  <a:pt x="201667" y="151492"/>
                  <a:pt x="193980" y="143865"/>
                </a:cubicBezTo>
                <a:lnTo>
                  <a:pt x="138309" y="88595"/>
                </a:lnTo>
                <a:cubicBezTo>
                  <a:pt x="130625" y="80966"/>
                  <a:pt x="130625" y="68599"/>
                  <a:pt x="138309" y="60970"/>
                </a:cubicBezTo>
                <a:lnTo>
                  <a:pt x="193961" y="5720"/>
                </a:lnTo>
                <a:cubicBezTo>
                  <a:pt x="197805" y="1907"/>
                  <a:pt x="202842" y="0"/>
                  <a:pt x="207879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6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片 41" descr="343439383331313b343532303034303bcffacadbb9dcc0ed"/>
          <p:cNvSpPr/>
          <p:nvPr>
            <p:custDataLst>
              <p:tags r:id="rId19"/>
            </p:custDataLst>
          </p:nvPr>
        </p:nvSpPr>
        <p:spPr>
          <a:xfrm>
            <a:off x="6062663" y="2696210"/>
            <a:ext cx="283209" cy="283209"/>
          </a:xfrm>
          <a:custGeom>
            <a:avLst/>
            <a:gdLst>
              <a:gd name="connsiteX0" fmla="*/ 31592 w 283209"/>
              <a:gd name="connsiteY0" fmla="*/ 115 h 283209"/>
              <a:gd name="connsiteX1" fmla="*/ 251848 w 283209"/>
              <a:gd name="connsiteY1" fmla="*/ 115 h 283209"/>
              <a:gd name="connsiteX2" fmla="*/ 283325 w 283209"/>
              <a:gd name="connsiteY2" fmla="*/ 31592 h 283209"/>
              <a:gd name="connsiteX3" fmla="*/ 283325 w 283209"/>
              <a:gd name="connsiteY3" fmla="*/ 188915 h 283209"/>
              <a:gd name="connsiteX4" fmla="*/ 251848 w 283209"/>
              <a:gd name="connsiteY4" fmla="*/ 220391 h 283209"/>
              <a:gd name="connsiteX5" fmla="*/ 31592 w 283209"/>
              <a:gd name="connsiteY5" fmla="*/ 220391 h 283209"/>
              <a:gd name="connsiteX6" fmla="*/ 115 w 283209"/>
              <a:gd name="connsiteY6" fmla="*/ 188915 h 283209"/>
              <a:gd name="connsiteX7" fmla="*/ 115 w 283209"/>
              <a:gd name="connsiteY7" fmla="*/ 31592 h 283209"/>
              <a:gd name="connsiteX8" fmla="*/ 31592 w 283209"/>
              <a:gd name="connsiteY8" fmla="*/ 115 h 283209"/>
              <a:gd name="connsiteX9" fmla="*/ 15853 w 283209"/>
              <a:gd name="connsiteY9" fmla="*/ 251848 h 283209"/>
              <a:gd name="connsiteX10" fmla="*/ 267586 w 283209"/>
              <a:gd name="connsiteY10" fmla="*/ 251848 h 283209"/>
              <a:gd name="connsiteX11" fmla="*/ 283325 w 283209"/>
              <a:gd name="connsiteY11" fmla="*/ 267586 h 283209"/>
              <a:gd name="connsiteX12" fmla="*/ 267586 w 283209"/>
              <a:gd name="connsiteY12" fmla="*/ 283325 h 283209"/>
              <a:gd name="connsiteX13" fmla="*/ 15853 w 283209"/>
              <a:gd name="connsiteY13" fmla="*/ 283325 h 283209"/>
              <a:gd name="connsiteX14" fmla="*/ 115 w 283209"/>
              <a:gd name="connsiteY14" fmla="*/ 267586 h 283209"/>
              <a:gd name="connsiteX15" fmla="*/ 15853 w 283209"/>
              <a:gd name="connsiteY15" fmla="*/ 251848 h 283209"/>
              <a:gd name="connsiteX16" fmla="*/ 141720 w 283209"/>
              <a:gd name="connsiteY16" fmla="*/ 110243 h 283209"/>
              <a:gd name="connsiteX17" fmla="*/ 125981 w 283209"/>
              <a:gd name="connsiteY17" fmla="*/ 125981 h 283209"/>
              <a:gd name="connsiteX18" fmla="*/ 125981 w 283209"/>
              <a:gd name="connsiteY18" fmla="*/ 141720 h 283209"/>
              <a:gd name="connsiteX19" fmla="*/ 141720 w 283209"/>
              <a:gd name="connsiteY19" fmla="*/ 157459 h 283209"/>
              <a:gd name="connsiteX20" fmla="*/ 157459 w 283209"/>
              <a:gd name="connsiteY20" fmla="*/ 141720 h 283209"/>
              <a:gd name="connsiteX21" fmla="*/ 157459 w 283209"/>
              <a:gd name="connsiteY21" fmla="*/ 125981 h 283209"/>
              <a:gd name="connsiteX22" fmla="*/ 141720 w 283209"/>
              <a:gd name="connsiteY22" fmla="*/ 110243 h 283209"/>
              <a:gd name="connsiteX23" fmla="*/ 204654 w 283209"/>
              <a:gd name="connsiteY23" fmla="*/ 94525 h 283209"/>
              <a:gd name="connsiteX24" fmla="*/ 188915 w 283209"/>
              <a:gd name="connsiteY24" fmla="*/ 110243 h 283209"/>
              <a:gd name="connsiteX25" fmla="*/ 188915 w 283209"/>
              <a:gd name="connsiteY25" fmla="*/ 141720 h 283209"/>
              <a:gd name="connsiteX26" fmla="*/ 204654 w 283209"/>
              <a:gd name="connsiteY26" fmla="*/ 157457 h 283209"/>
              <a:gd name="connsiteX27" fmla="*/ 220391 w 283209"/>
              <a:gd name="connsiteY27" fmla="*/ 141720 h 283209"/>
              <a:gd name="connsiteX28" fmla="*/ 220391 w 283209"/>
              <a:gd name="connsiteY28" fmla="*/ 110243 h 283209"/>
              <a:gd name="connsiteX29" fmla="*/ 204654 w 283209"/>
              <a:gd name="connsiteY29" fmla="*/ 94525 h 283209"/>
              <a:gd name="connsiteX30" fmla="*/ 78807 w 283209"/>
              <a:gd name="connsiteY30" fmla="*/ 63028 h 283209"/>
              <a:gd name="connsiteX31" fmla="*/ 78766 w 283209"/>
              <a:gd name="connsiteY31" fmla="*/ 63048 h 283209"/>
              <a:gd name="connsiteX32" fmla="*/ 63028 w 283209"/>
              <a:gd name="connsiteY32" fmla="*/ 78787 h 283209"/>
              <a:gd name="connsiteX33" fmla="*/ 63028 w 283209"/>
              <a:gd name="connsiteY33" fmla="*/ 141720 h 283209"/>
              <a:gd name="connsiteX34" fmla="*/ 78787 w 283209"/>
              <a:gd name="connsiteY34" fmla="*/ 157478 h 283209"/>
              <a:gd name="connsiteX35" fmla="*/ 94545 w 283209"/>
              <a:gd name="connsiteY35" fmla="*/ 141720 h 283209"/>
              <a:gd name="connsiteX36" fmla="*/ 94545 w 283209"/>
              <a:gd name="connsiteY36" fmla="*/ 78766 h 283209"/>
              <a:gd name="connsiteX37" fmla="*/ 78807 w 283209"/>
              <a:gd name="connsiteY37" fmla="*/ 63028 h 28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3209" h="283209">
                <a:moveTo>
                  <a:pt x="31592" y="115"/>
                </a:moveTo>
                <a:lnTo>
                  <a:pt x="251848" y="115"/>
                </a:lnTo>
                <a:cubicBezTo>
                  <a:pt x="269245" y="115"/>
                  <a:pt x="283325" y="14195"/>
                  <a:pt x="283325" y="31592"/>
                </a:cubicBezTo>
                <a:lnTo>
                  <a:pt x="283325" y="188915"/>
                </a:lnTo>
                <a:cubicBezTo>
                  <a:pt x="283325" y="206312"/>
                  <a:pt x="269245" y="220391"/>
                  <a:pt x="251848" y="220391"/>
                </a:cubicBezTo>
                <a:lnTo>
                  <a:pt x="31592" y="220391"/>
                </a:lnTo>
                <a:cubicBezTo>
                  <a:pt x="14195" y="220391"/>
                  <a:pt x="115" y="206292"/>
                  <a:pt x="115" y="188915"/>
                </a:cubicBezTo>
                <a:lnTo>
                  <a:pt x="115" y="31592"/>
                </a:lnTo>
                <a:cubicBezTo>
                  <a:pt x="115" y="14195"/>
                  <a:pt x="14195" y="115"/>
                  <a:pt x="31592" y="115"/>
                </a:cubicBezTo>
                <a:moveTo>
                  <a:pt x="15853" y="251848"/>
                </a:moveTo>
                <a:lnTo>
                  <a:pt x="267586" y="251848"/>
                </a:lnTo>
                <a:cubicBezTo>
                  <a:pt x="276278" y="251848"/>
                  <a:pt x="283325" y="258895"/>
                  <a:pt x="283325" y="267586"/>
                </a:cubicBezTo>
                <a:cubicBezTo>
                  <a:pt x="283325" y="276278"/>
                  <a:pt x="276278" y="283325"/>
                  <a:pt x="267586" y="283325"/>
                </a:cubicBezTo>
                <a:lnTo>
                  <a:pt x="15853" y="283325"/>
                </a:lnTo>
                <a:cubicBezTo>
                  <a:pt x="7161" y="283325"/>
                  <a:pt x="115" y="276278"/>
                  <a:pt x="115" y="267586"/>
                </a:cubicBezTo>
                <a:cubicBezTo>
                  <a:pt x="115" y="258895"/>
                  <a:pt x="7161" y="251848"/>
                  <a:pt x="15853" y="251848"/>
                </a:cubicBezTo>
                <a:moveTo>
                  <a:pt x="141720" y="110243"/>
                </a:moveTo>
                <a:cubicBezTo>
                  <a:pt x="133021" y="110243"/>
                  <a:pt x="125981" y="117283"/>
                  <a:pt x="125981" y="125981"/>
                </a:cubicBezTo>
                <a:lnTo>
                  <a:pt x="125981" y="141720"/>
                </a:lnTo>
                <a:cubicBezTo>
                  <a:pt x="125981" y="150412"/>
                  <a:pt x="133028" y="157459"/>
                  <a:pt x="141720" y="157459"/>
                </a:cubicBezTo>
                <a:cubicBezTo>
                  <a:pt x="150412" y="157459"/>
                  <a:pt x="157459" y="150412"/>
                  <a:pt x="157459" y="141720"/>
                </a:cubicBezTo>
                <a:lnTo>
                  <a:pt x="157459" y="125981"/>
                </a:lnTo>
                <a:cubicBezTo>
                  <a:pt x="157459" y="117303"/>
                  <a:pt x="150419" y="110243"/>
                  <a:pt x="141720" y="110243"/>
                </a:cubicBezTo>
                <a:moveTo>
                  <a:pt x="204654" y="94525"/>
                </a:moveTo>
                <a:cubicBezTo>
                  <a:pt x="195975" y="94525"/>
                  <a:pt x="188915" y="101545"/>
                  <a:pt x="188915" y="110243"/>
                </a:cubicBezTo>
                <a:lnTo>
                  <a:pt x="188915" y="141720"/>
                </a:lnTo>
                <a:cubicBezTo>
                  <a:pt x="188916" y="150411"/>
                  <a:pt x="195962" y="157457"/>
                  <a:pt x="204654" y="157457"/>
                </a:cubicBezTo>
                <a:cubicBezTo>
                  <a:pt x="213345" y="157457"/>
                  <a:pt x="220390" y="150411"/>
                  <a:pt x="220391" y="141720"/>
                </a:cubicBezTo>
                <a:lnTo>
                  <a:pt x="220391" y="110243"/>
                </a:lnTo>
                <a:cubicBezTo>
                  <a:pt x="220391" y="101565"/>
                  <a:pt x="213351" y="94525"/>
                  <a:pt x="204654" y="94525"/>
                </a:cubicBezTo>
                <a:moveTo>
                  <a:pt x="78807" y="63028"/>
                </a:moveTo>
                <a:lnTo>
                  <a:pt x="78766" y="63048"/>
                </a:lnTo>
                <a:cubicBezTo>
                  <a:pt x="70068" y="63048"/>
                  <a:pt x="63028" y="70088"/>
                  <a:pt x="63028" y="78787"/>
                </a:cubicBezTo>
                <a:lnTo>
                  <a:pt x="63028" y="141720"/>
                </a:lnTo>
                <a:cubicBezTo>
                  <a:pt x="63028" y="150423"/>
                  <a:pt x="70083" y="157478"/>
                  <a:pt x="78787" y="157478"/>
                </a:cubicBezTo>
                <a:cubicBezTo>
                  <a:pt x="87490" y="157478"/>
                  <a:pt x="94545" y="150423"/>
                  <a:pt x="94545" y="141720"/>
                </a:cubicBezTo>
                <a:lnTo>
                  <a:pt x="94545" y="78766"/>
                </a:lnTo>
                <a:cubicBezTo>
                  <a:pt x="94545" y="70068"/>
                  <a:pt x="87506" y="63028"/>
                  <a:pt x="78807" y="63028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1062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图片 76" descr="343439383331313b343532303032383bbfcdbba7b9dcc0ed"/>
          <p:cNvSpPr/>
          <p:nvPr>
            <p:custDataLst>
              <p:tags r:id="rId20"/>
            </p:custDataLst>
          </p:nvPr>
        </p:nvSpPr>
        <p:spPr>
          <a:xfrm>
            <a:off x="5364163" y="3400425"/>
            <a:ext cx="283209" cy="273179"/>
          </a:xfrm>
          <a:custGeom>
            <a:avLst/>
            <a:gdLst>
              <a:gd name="connsiteX0" fmla="*/ 214257 w 283209"/>
              <a:gd name="connsiteY0" fmla="*/ 213860 h 273179"/>
              <a:gd name="connsiteX1" fmla="*/ 154211 w 283209"/>
              <a:gd name="connsiteY1" fmla="*/ 168720 h 273179"/>
              <a:gd name="connsiteX2" fmla="*/ 150655 w 283209"/>
              <a:gd name="connsiteY2" fmla="*/ 159239 h 273179"/>
              <a:gd name="connsiteX3" fmla="*/ 150655 w 283209"/>
              <a:gd name="connsiteY3" fmla="*/ 159097 h 273179"/>
              <a:gd name="connsiteX4" fmla="*/ 151081 w 283209"/>
              <a:gd name="connsiteY4" fmla="*/ 158249 h 273179"/>
              <a:gd name="connsiteX5" fmla="*/ 173563 w 283209"/>
              <a:gd name="connsiteY5" fmla="*/ 97825 h 273179"/>
              <a:gd name="connsiteX6" fmla="*/ 150085 w 283209"/>
              <a:gd name="connsiteY6" fmla="*/ 33298 h 273179"/>
              <a:gd name="connsiteX7" fmla="*/ 148804 w 283209"/>
              <a:gd name="connsiteY7" fmla="*/ 25232 h 273179"/>
              <a:gd name="connsiteX8" fmla="*/ 187791 w 283209"/>
              <a:gd name="connsiteY8" fmla="*/ 186 h 273179"/>
              <a:gd name="connsiteX9" fmla="*/ 239015 w 283209"/>
              <a:gd name="connsiteY9" fmla="*/ 44053 h 273179"/>
              <a:gd name="connsiteX10" fmla="*/ 221941 w 283209"/>
              <a:gd name="connsiteY10" fmla="*/ 109146 h 273179"/>
              <a:gd name="connsiteX11" fmla="*/ 216249 w 283209"/>
              <a:gd name="connsiteY11" fmla="*/ 116221 h 273179"/>
              <a:gd name="connsiteX12" fmla="*/ 215679 w 283209"/>
              <a:gd name="connsiteY12" fmla="*/ 127117 h 273179"/>
              <a:gd name="connsiteX13" fmla="*/ 217814 w 283209"/>
              <a:gd name="connsiteY13" fmla="*/ 130655 h 273179"/>
              <a:gd name="connsiteX14" fmla="*/ 234889 w 283209"/>
              <a:gd name="connsiteY14" fmla="*/ 139004 h 273179"/>
              <a:gd name="connsiteX15" fmla="*/ 253386 w 283209"/>
              <a:gd name="connsiteY15" fmla="*/ 147494 h 273179"/>
              <a:gd name="connsiteX16" fmla="*/ 281844 w 283209"/>
              <a:gd name="connsiteY16" fmla="*/ 172966 h 273179"/>
              <a:gd name="connsiteX17" fmla="*/ 278998 w 283209"/>
              <a:gd name="connsiteY17" fmla="*/ 199851 h 273179"/>
              <a:gd name="connsiteX18" fmla="*/ 221229 w 283209"/>
              <a:gd name="connsiteY18" fmla="*/ 217681 h 273179"/>
              <a:gd name="connsiteX19" fmla="*/ 214257 w 283209"/>
              <a:gd name="connsiteY19" fmla="*/ 213860 h 273179"/>
              <a:gd name="connsiteX20" fmla="*/ 114 w 283209"/>
              <a:gd name="connsiteY20" fmla="*/ 242162 h 273179"/>
              <a:gd name="connsiteX21" fmla="*/ 114 w 283209"/>
              <a:gd name="connsiteY21" fmla="*/ 232256 h 273179"/>
              <a:gd name="connsiteX22" fmla="*/ 2960 w 283209"/>
              <a:gd name="connsiteY22" fmla="*/ 223766 h 273179"/>
              <a:gd name="connsiteX23" fmla="*/ 29568 w 283209"/>
              <a:gd name="connsiteY23" fmla="*/ 198578 h 273179"/>
              <a:gd name="connsiteX24" fmla="*/ 30421 w 283209"/>
              <a:gd name="connsiteY24" fmla="*/ 198012 h 273179"/>
              <a:gd name="connsiteX25" fmla="*/ 57029 w 283209"/>
              <a:gd name="connsiteY25" fmla="*/ 185560 h 273179"/>
              <a:gd name="connsiteX26" fmla="*/ 65566 w 283209"/>
              <a:gd name="connsiteY26" fmla="*/ 182021 h 273179"/>
              <a:gd name="connsiteX27" fmla="*/ 67985 w 283209"/>
              <a:gd name="connsiteY27" fmla="*/ 180182 h 273179"/>
              <a:gd name="connsiteX28" fmla="*/ 72538 w 283209"/>
              <a:gd name="connsiteY28" fmla="*/ 157258 h 273179"/>
              <a:gd name="connsiteX29" fmla="*/ 66989 w 283209"/>
              <a:gd name="connsiteY29" fmla="*/ 150324 h 273179"/>
              <a:gd name="connsiteX30" fmla="*/ 66705 w 283209"/>
              <a:gd name="connsiteY30" fmla="*/ 150042 h 273179"/>
              <a:gd name="connsiteX31" fmla="*/ 45504 w 283209"/>
              <a:gd name="connsiteY31" fmla="*/ 83675 h 273179"/>
              <a:gd name="connsiteX32" fmla="*/ 98150 w 283209"/>
              <a:gd name="connsiteY32" fmla="*/ 35563 h 273179"/>
              <a:gd name="connsiteX33" fmla="*/ 152220 w 283209"/>
              <a:gd name="connsiteY33" fmla="*/ 83392 h 273179"/>
              <a:gd name="connsiteX34" fmla="*/ 152362 w 283209"/>
              <a:gd name="connsiteY34" fmla="*/ 84099 h 273179"/>
              <a:gd name="connsiteX35" fmla="*/ 145248 w 283209"/>
              <a:gd name="connsiteY35" fmla="*/ 126268 h 273179"/>
              <a:gd name="connsiteX36" fmla="*/ 131303 w 283209"/>
              <a:gd name="connsiteY36" fmla="*/ 149900 h 273179"/>
              <a:gd name="connsiteX37" fmla="*/ 130734 w 283209"/>
              <a:gd name="connsiteY37" fmla="*/ 150749 h 273179"/>
              <a:gd name="connsiteX38" fmla="*/ 125612 w 283209"/>
              <a:gd name="connsiteY38" fmla="*/ 156692 h 273179"/>
              <a:gd name="connsiteX39" fmla="*/ 125043 w 283209"/>
              <a:gd name="connsiteY39" fmla="*/ 158107 h 273179"/>
              <a:gd name="connsiteX40" fmla="*/ 128173 w 283209"/>
              <a:gd name="connsiteY40" fmla="*/ 181455 h 273179"/>
              <a:gd name="connsiteX41" fmla="*/ 139272 w 283209"/>
              <a:gd name="connsiteY41" fmla="*/ 185560 h 273179"/>
              <a:gd name="connsiteX42" fmla="*/ 139982 w 283209"/>
              <a:gd name="connsiteY42" fmla="*/ 185842 h 273179"/>
              <a:gd name="connsiteX43" fmla="*/ 186368 w 283209"/>
              <a:gd name="connsiteY43" fmla="*/ 212446 h 273179"/>
              <a:gd name="connsiteX44" fmla="*/ 186795 w 283209"/>
              <a:gd name="connsiteY44" fmla="*/ 212729 h 273179"/>
              <a:gd name="connsiteX45" fmla="*/ 197325 w 283209"/>
              <a:gd name="connsiteY45" fmla="*/ 228153 h 273179"/>
              <a:gd name="connsiteX46" fmla="*/ 197894 w 283209"/>
              <a:gd name="connsiteY46" fmla="*/ 232964 h 273179"/>
              <a:gd name="connsiteX47" fmla="*/ 197894 w 283209"/>
              <a:gd name="connsiteY47" fmla="*/ 244002 h 273179"/>
              <a:gd name="connsiteX48" fmla="*/ 197609 w 283209"/>
              <a:gd name="connsiteY48" fmla="*/ 245983 h 273179"/>
              <a:gd name="connsiteX49" fmla="*/ 155207 w 283209"/>
              <a:gd name="connsiteY49" fmla="*/ 269049 h 273179"/>
              <a:gd name="connsiteX50" fmla="*/ 47069 w 283209"/>
              <a:gd name="connsiteY50" fmla="*/ 269049 h 273179"/>
              <a:gd name="connsiteX51" fmla="*/ 5806 w 283209"/>
              <a:gd name="connsiteY51" fmla="*/ 252067 h 273179"/>
              <a:gd name="connsiteX52" fmla="*/ 114 w 283209"/>
              <a:gd name="connsiteY52" fmla="*/ 242162 h 27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3209" h="273179">
                <a:moveTo>
                  <a:pt x="214257" y="213860"/>
                </a:moveTo>
                <a:cubicBezTo>
                  <a:pt x="202020" y="190796"/>
                  <a:pt x="179539" y="178768"/>
                  <a:pt x="154211" y="168720"/>
                </a:cubicBezTo>
                <a:cubicBezTo>
                  <a:pt x="150369" y="167164"/>
                  <a:pt x="148804" y="162777"/>
                  <a:pt x="150655" y="159239"/>
                </a:cubicBezTo>
                <a:lnTo>
                  <a:pt x="150655" y="159097"/>
                </a:lnTo>
                <a:lnTo>
                  <a:pt x="151081" y="158249"/>
                </a:lnTo>
                <a:cubicBezTo>
                  <a:pt x="162322" y="142683"/>
                  <a:pt x="172139" y="123013"/>
                  <a:pt x="173563" y="97825"/>
                </a:cubicBezTo>
                <a:cubicBezTo>
                  <a:pt x="176266" y="68958"/>
                  <a:pt x="165310" y="48581"/>
                  <a:pt x="150085" y="33298"/>
                </a:cubicBezTo>
                <a:cubicBezTo>
                  <a:pt x="147951" y="31176"/>
                  <a:pt x="147382" y="27921"/>
                  <a:pt x="148804" y="25232"/>
                </a:cubicBezTo>
                <a:cubicBezTo>
                  <a:pt x="156061" y="11931"/>
                  <a:pt x="167302" y="1459"/>
                  <a:pt x="187791" y="186"/>
                </a:cubicBezTo>
                <a:cubicBezTo>
                  <a:pt x="219095" y="-1229"/>
                  <a:pt x="236170" y="18582"/>
                  <a:pt x="239015" y="44053"/>
                </a:cubicBezTo>
                <a:cubicBezTo>
                  <a:pt x="243283" y="72354"/>
                  <a:pt x="233324" y="94995"/>
                  <a:pt x="221941" y="109146"/>
                </a:cubicBezTo>
                <a:cubicBezTo>
                  <a:pt x="220517" y="111976"/>
                  <a:pt x="217671" y="113391"/>
                  <a:pt x="216249" y="116221"/>
                </a:cubicBezTo>
                <a:cubicBezTo>
                  <a:pt x="215110" y="118485"/>
                  <a:pt x="214826" y="123721"/>
                  <a:pt x="215679" y="127117"/>
                </a:cubicBezTo>
                <a:cubicBezTo>
                  <a:pt x="215965" y="128533"/>
                  <a:pt x="216675" y="129665"/>
                  <a:pt x="217814" y="130655"/>
                </a:cubicBezTo>
                <a:cubicBezTo>
                  <a:pt x="221798" y="134051"/>
                  <a:pt x="229908" y="136457"/>
                  <a:pt x="234889" y="139004"/>
                </a:cubicBezTo>
                <a:cubicBezTo>
                  <a:pt x="242003" y="141834"/>
                  <a:pt x="247694" y="144664"/>
                  <a:pt x="253386" y="147494"/>
                </a:cubicBezTo>
                <a:cubicBezTo>
                  <a:pt x="264769" y="153155"/>
                  <a:pt x="277574" y="161644"/>
                  <a:pt x="281844" y="172966"/>
                </a:cubicBezTo>
                <a:cubicBezTo>
                  <a:pt x="284689" y="180041"/>
                  <a:pt x="283266" y="194191"/>
                  <a:pt x="278998" y="199851"/>
                </a:cubicBezTo>
                <a:cubicBezTo>
                  <a:pt x="269749" y="213012"/>
                  <a:pt x="243141" y="215134"/>
                  <a:pt x="221229" y="217681"/>
                </a:cubicBezTo>
                <a:cubicBezTo>
                  <a:pt x="218383" y="217823"/>
                  <a:pt x="215679" y="216407"/>
                  <a:pt x="214257" y="213860"/>
                </a:cubicBezTo>
                <a:moveTo>
                  <a:pt x="114" y="242162"/>
                </a:moveTo>
                <a:lnTo>
                  <a:pt x="114" y="232256"/>
                </a:lnTo>
                <a:cubicBezTo>
                  <a:pt x="114" y="229427"/>
                  <a:pt x="1537" y="226596"/>
                  <a:pt x="2960" y="223766"/>
                </a:cubicBezTo>
                <a:cubicBezTo>
                  <a:pt x="8509" y="212587"/>
                  <a:pt x="19750" y="205512"/>
                  <a:pt x="29568" y="198578"/>
                </a:cubicBezTo>
                <a:cubicBezTo>
                  <a:pt x="29852" y="198437"/>
                  <a:pt x="30137" y="198153"/>
                  <a:pt x="30421" y="198012"/>
                </a:cubicBezTo>
                <a:cubicBezTo>
                  <a:pt x="38816" y="193909"/>
                  <a:pt x="47211" y="189663"/>
                  <a:pt x="57029" y="185560"/>
                </a:cubicBezTo>
                <a:cubicBezTo>
                  <a:pt x="59448" y="184428"/>
                  <a:pt x="62863" y="183154"/>
                  <a:pt x="65566" y="182021"/>
                </a:cubicBezTo>
                <a:cubicBezTo>
                  <a:pt x="66562" y="181597"/>
                  <a:pt x="67416" y="181031"/>
                  <a:pt x="67985" y="180182"/>
                </a:cubicBezTo>
                <a:cubicBezTo>
                  <a:pt x="72111" y="175229"/>
                  <a:pt x="76522" y="165041"/>
                  <a:pt x="72538" y="157258"/>
                </a:cubicBezTo>
                <a:cubicBezTo>
                  <a:pt x="71116" y="154428"/>
                  <a:pt x="69693" y="153013"/>
                  <a:pt x="66989" y="150324"/>
                </a:cubicBezTo>
                <a:lnTo>
                  <a:pt x="66705" y="150042"/>
                </a:lnTo>
                <a:cubicBezTo>
                  <a:pt x="53899" y="135891"/>
                  <a:pt x="42658" y="111835"/>
                  <a:pt x="45504" y="83675"/>
                </a:cubicBezTo>
                <a:cubicBezTo>
                  <a:pt x="48349" y="55373"/>
                  <a:pt x="66847" y="35563"/>
                  <a:pt x="98150" y="35563"/>
                </a:cubicBezTo>
                <a:cubicBezTo>
                  <a:pt x="129311" y="35563"/>
                  <a:pt x="147809" y="55232"/>
                  <a:pt x="152220" y="83392"/>
                </a:cubicBezTo>
                <a:cubicBezTo>
                  <a:pt x="152220" y="83675"/>
                  <a:pt x="152220" y="83816"/>
                  <a:pt x="152362" y="84099"/>
                </a:cubicBezTo>
                <a:cubicBezTo>
                  <a:pt x="153642" y="100939"/>
                  <a:pt x="149516" y="116363"/>
                  <a:pt x="145248" y="126268"/>
                </a:cubicBezTo>
                <a:cubicBezTo>
                  <a:pt x="141121" y="136032"/>
                  <a:pt x="136852" y="142966"/>
                  <a:pt x="131303" y="149900"/>
                </a:cubicBezTo>
                <a:cubicBezTo>
                  <a:pt x="131019" y="150182"/>
                  <a:pt x="130876" y="150466"/>
                  <a:pt x="130734" y="150749"/>
                </a:cubicBezTo>
                <a:cubicBezTo>
                  <a:pt x="129311" y="153013"/>
                  <a:pt x="127034" y="154428"/>
                  <a:pt x="125612" y="156692"/>
                </a:cubicBezTo>
                <a:cubicBezTo>
                  <a:pt x="125327" y="157117"/>
                  <a:pt x="125184" y="157541"/>
                  <a:pt x="125043" y="158107"/>
                </a:cubicBezTo>
                <a:cubicBezTo>
                  <a:pt x="122623" y="166456"/>
                  <a:pt x="125327" y="177352"/>
                  <a:pt x="128173" y="181455"/>
                </a:cubicBezTo>
                <a:cubicBezTo>
                  <a:pt x="129595" y="184144"/>
                  <a:pt x="135002" y="184286"/>
                  <a:pt x="139272" y="185560"/>
                </a:cubicBezTo>
                <a:cubicBezTo>
                  <a:pt x="139556" y="185701"/>
                  <a:pt x="139698" y="185701"/>
                  <a:pt x="139982" y="185842"/>
                </a:cubicBezTo>
                <a:cubicBezTo>
                  <a:pt x="156915" y="192917"/>
                  <a:pt x="173705" y="201266"/>
                  <a:pt x="186368" y="212446"/>
                </a:cubicBezTo>
                <a:cubicBezTo>
                  <a:pt x="186511" y="212587"/>
                  <a:pt x="186652" y="212729"/>
                  <a:pt x="186795" y="212729"/>
                </a:cubicBezTo>
                <a:cubicBezTo>
                  <a:pt x="190494" y="216407"/>
                  <a:pt x="195333" y="221361"/>
                  <a:pt x="197325" y="228153"/>
                </a:cubicBezTo>
                <a:cubicBezTo>
                  <a:pt x="197751" y="229709"/>
                  <a:pt x="197894" y="231408"/>
                  <a:pt x="197894" y="232964"/>
                </a:cubicBezTo>
                <a:lnTo>
                  <a:pt x="197894" y="244002"/>
                </a:lnTo>
                <a:cubicBezTo>
                  <a:pt x="197894" y="244709"/>
                  <a:pt x="197751" y="245417"/>
                  <a:pt x="197609" y="245983"/>
                </a:cubicBezTo>
                <a:cubicBezTo>
                  <a:pt x="192771" y="260700"/>
                  <a:pt x="173278" y="264945"/>
                  <a:pt x="155207" y="269049"/>
                </a:cubicBezTo>
                <a:cubicBezTo>
                  <a:pt x="123904" y="274709"/>
                  <a:pt x="79795" y="274709"/>
                  <a:pt x="47069" y="269049"/>
                </a:cubicBezTo>
                <a:cubicBezTo>
                  <a:pt x="31417" y="266218"/>
                  <a:pt x="14343" y="261973"/>
                  <a:pt x="5806" y="252067"/>
                </a:cubicBezTo>
                <a:cubicBezTo>
                  <a:pt x="2960" y="250653"/>
                  <a:pt x="1537" y="247822"/>
                  <a:pt x="114" y="242162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7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50" descr="343439383331313b343532303033313bd3a6d3c3c9ccb3c7"/>
          <p:cNvSpPr/>
          <p:nvPr>
            <p:custDataLst>
              <p:tags r:id="rId21"/>
            </p:custDataLst>
          </p:nvPr>
        </p:nvSpPr>
        <p:spPr>
          <a:xfrm>
            <a:off x="6074093" y="4094480"/>
            <a:ext cx="261291" cy="283210"/>
          </a:xfrm>
          <a:custGeom>
            <a:avLst/>
            <a:gdLst>
              <a:gd name="connsiteX0" fmla="*/ 212414 w 261291"/>
              <a:gd name="connsiteY0" fmla="*/ 283324 h 283210"/>
              <a:gd name="connsiteX1" fmla="*/ 49107 w 261291"/>
              <a:gd name="connsiteY1" fmla="*/ 283324 h 283210"/>
              <a:gd name="connsiteX2" fmla="*/ 115 w 261291"/>
              <a:gd name="connsiteY2" fmla="*/ 236122 h 283210"/>
              <a:gd name="connsiteX3" fmla="*/ 115 w 261291"/>
              <a:gd name="connsiteY3" fmla="*/ 47316 h 283210"/>
              <a:gd name="connsiteX4" fmla="*/ 49107 w 261291"/>
              <a:gd name="connsiteY4" fmla="*/ 114 h 283210"/>
              <a:gd name="connsiteX5" fmla="*/ 212414 w 261291"/>
              <a:gd name="connsiteY5" fmla="*/ 114 h 283210"/>
              <a:gd name="connsiteX6" fmla="*/ 261407 w 261291"/>
              <a:gd name="connsiteY6" fmla="*/ 47316 h 283210"/>
              <a:gd name="connsiteX7" fmla="*/ 261407 w 261291"/>
              <a:gd name="connsiteY7" fmla="*/ 236122 h 283210"/>
              <a:gd name="connsiteX8" fmla="*/ 212414 w 261291"/>
              <a:gd name="connsiteY8" fmla="*/ 283324 h 283210"/>
              <a:gd name="connsiteX9" fmla="*/ 130761 w 261291"/>
              <a:gd name="connsiteY9" fmla="*/ 130481 h 283210"/>
              <a:gd name="connsiteX10" fmla="*/ 196083 w 261291"/>
              <a:gd name="connsiteY10" fmla="*/ 65297 h 283210"/>
              <a:gd name="connsiteX11" fmla="*/ 179753 w 261291"/>
              <a:gd name="connsiteY11" fmla="*/ 49001 h 283210"/>
              <a:gd name="connsiteX12" fmla="*/ 163422 w 261291"/>
              <a:gd name="connsiteY12" fmla="*/ 65297 h 283210"/>
              <a:gd name="connsiteX13" fmla="*/ 130761 w 261291"/>
              <a:gd name="connsiteY13" fmla="*/ 97889 h 283210"/>
              <a:gd name="connsiteX14" fmla="*/ 98099 w 261291"/>
              <a:gd name="connsiteY14" fmla="*/ 65297 h 283210"/>
              <a:gd name="connsiteX15" fmla="*/ 81768 w 261291"/>
              <a:gd name="connsiteY15" fmla="*/ 49001 h 283210"/>
              <a:gd name="connsiteX16" fmla="*/ 65438 w 261291"/>
              <a:gd name="connsiteY16" fmla="*/ 65297 h 283210"/>
              <a:gd name="connsiteX17" fmla="*/ 130761 w 261291"/>
              <a:gd name="connsiteY17" fmla="*/ 130481 h 283210"/>
              <a:gd name="connsiteX18" fmla="*/ 163422 w 261291"/>
              <a:gd name="connsiteY18" fmla="*/ 228256 h 283210"/>
              <a:gd name="connsiteX19" fmla="*/ 179753 w 261291"/>
              <a:gd name="connsiteY19" fmla="*/ 211959 h 283210"/>
              <a:gd name="connsiteX20" fmla="*/ 163422 w 261291"/>
              <a:gd name="connsiteY20" fmla="*/ 195663 h 283210"/>
              <a:gd name="connsiteX21" fmla="*/ 98099 w 261291"/>
              <a:gd name="connsiteY21" fmla="*/ 195663 h 283210"/>
              <a:gd name="connsiteX22" fmla="*/ 81768 w 261291"/>
              <a:gd name="connsiteY22" fmla="*/ 211959 h 283210"/>
              <a:gd name="connsiteX23" fmla="*/ 98099 w 261291"/>
              <a:gd name="connsiteY23" fmla="*/ 228256 h 283210"/>
              <a:gd name="connsiteX24" fmla="*/ 163422 w 261291"/>
              <a:gd name="connsiteY24" fmla="*/ 228256 h 28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1291" h="283210">
                <a:moveTo>
                  <a:pt x="212414" y="283324"/>
                </a:moveTo>
                <a:lnTo>
                  <a:pt x="49107" y="283324"/>
                </a:lnTo>
                <a:cubicBezTo>
                  <a:pt x="21345" y="283324"/>
                  <a:pt x="115" y="262870"/>
                  <a:pt x="115" y="236122"/>
                </a:cubicBezTo>
                <a:lnTo>
                  <a:pt x="115" y="47316"/>
                </a:lnTo>
                <a:cubicBezTo>
                  <a:pt x="115" y="20568"/>
                  <a:pt x="21345" y="114"/>
                  <a:pt x="49107" y="114"/>
                </a:cubicBezTo>
                <a:lnTo>
                  <a:pt x="212414" y="114"/>
                </a:lnTo>
                <a:cubicBezTo>
                  <a:pt x="240177" y="114"/>
                  <a:pt x="261407" y="20568"/>
                  <a:pt x="261407" y="47316"/>
                </a:cubicBezTo>
                <a:lnTo>
                  <a:pt x="261407" y="236122"/>
                </a:lnTo>
                <a:cubicBezTo>
                  <a:pt x="261407" y="262870"/>
                  <a:pt x="240177" y="283324"/>
                  <a:pt x="212414" y="283324"/>
                </a:cubicBezTo>
                <a:moveTo>
                  <a:pt x="130761" y="130481"/>
                </a:moveTo>
                <a:cubicBezTo>
                  <a:pt x="166688" y="130481"/>
                  <a:pt x="196083" y="101148"/>
                  <a:pt x="196083" y="65297"/>
                </a:cubicBezTo>
                <a:cubicBezTo>
                  <a:pt x="196083" y="55520"/>
                  <a:pt x="189551" y="49001"/>
                  <a:pt x="179753" y="49001"/>
                </a:cubicBezTo>
                <a:cubicBezTo>
                  <a:pt x="169954" y="49001"/>
                  <a:pt x="163422" y="55520"/>
                  <a:pt x="163422" y="65297"/>
                </a:cubicBezTo>
                <a:cubicBezTo>
                  <a:pt x="163422" y="83223"/>
                  <a:pt x="148724" y="97889"/>
                  <a:pt x="130761" y="97889"/>
                </a:cubicBezTo>
                <a:cubicBezTo>
                  <a:pt x="112797" y="97889"/>
                  <a:pt x="98099" y="83223"/>
                  <a:pt x="98099" y="65297"/>
                </a:cubicBezTo>
                <a:cubicBezTo>
                  <a:pt x="98099" y="55520"/>
                  <a:pt x="91567" y="49001"/>
                  <a:pt x="81768" y="49001"/>
                </a:cubicBezTo>
                <a:cubicBezTo>
                  <a:pt x="71970" y="49001"/>
                  <a:pt x="65438" y="55520"/>
                  <a:pt x="65438" y="65297"/>
                </a:cubicBezTo>
                <a:cubicBezTo>
                  <a:pt x="65438" y="101148"/>
                  <a:pt x="94833" y="130481"/>
                  <a:pt x="130761" y="130481"/>
                </a:cubicBezTo>
                <a:moveTo>
                  <a:pt x="163422" y="228256"/>
                </a:moveTo>
                <a:cubicBezTo>
                  <a:pt x="173221" y="228256"/>
                  <a:pt x="179753" y="221737"/>
                  <a:pt x="179753" y="211959"/>
                </a:cubicBezTo>
                <a:cubicBezTo>
                  <a:pt x="179753" y="202182"/>
                  <a:pt x="173221" y="195663"/>
                  <a:pt x="163422" y="195663"/>
                </a:cubicBezTo>
                <a:lnTo>
                  <a:pt x="98099" y="195663"/>
                </a:lnTo>
                <a:cubicBezTo>
                  <a:pt x="88301" y="195663"/>
                  <a:pt x="81768" y="202182"/>
                  <a:pt x="81768" y="211959"/>
                </a:cubicBezTo>
                <a:cubicBezTo>
                  <a:pt x="81768" y="221737"/>
                  <a:pt x="88301" y="228256"/>
                  <a:pt x="98099" y="228256"/>
                </a:cubicBezTo>
                <a:lnTo>
                  <a:pt x="163422" y="228256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8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锁定龙头股，来回做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波段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49145" y="2060575"/>
            <a:ext cx="820928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，龙头股的空间巨大，有轮动操作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机会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，运用大资金参与，一波未必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结束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altLang="zh-CN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，看清龙回首，抓起爆回踩</a:t>
            </a:r>
            <a:r>
              <a:rPr lang="zh-CN" altLang="en-US" sz="36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机会</a:t>
            </a:r>
            <a:endParaRPr lang="zh-CN" altLang="en-US" sz="36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9405" y="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周线做波段，看好低点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启动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5" y="1011555"/>
            <a:ext cx="10393680" cy="5192395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6829425" y="4014470"/>
            <a:ext cx="3373755" cy="1763395"/>
          </a:xfrm>
          <a:prstGeom prst="wedgeEllipse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周线金叉形成，中线反弹开始，确定日线涨停，把握阴线买入</a:t>
            </a:r>
            <a:r>
              <a:rPr lang="zh-CN" altLang="en-US"/>
              <a:t>时机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9405" y="0"/>
            <a:ext cx="707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周线做波段，看好低点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启动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910590"/>
            <a:ext cx="10798175" cy="5467350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7824470" y="3826510"/>
            <a:ext cx="3115945" cy="1304925"/>
          </a:xfrm>
          <a:prstGeom prst="wedgeEllipse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日线出现爆量涨停，出现阴线他调整，控盘增加</a:t>
            </a:r>
            <a:r>
              <a:rPr lang="zh-CN" altLang="en-US"/>
              <a:t>低吸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4599305" y="1067435"/>
            <a:ext cx="756729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业绩牛与主题牛并存</a:t>
            </a:r>
            <a:endParaRPr lang="zh-CN" altLang="en-US" sz="60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实现账户稳步正增长</a:t>
            </a:r>
            <a:endParaRPr lang="zh-CN" altLang="en-US" sz="60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:A1120619060024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刘涛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专注实战操作研究，独创《人气战法》《黄金战法》《绝对龙头战法》,熟知散户操作心理，建立完整盈利模式，精湛的短线技术，准确把握市场热点，帮助散户们在操作中确定方向，深受全国用户喜爱。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2075" y="3064510"/>
            <a:ext cx="923544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资金为王与业绩为王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模式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建立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梯形 26"/>
          <p:cNvSpPr/>
          <p:nvPr>
            <p:custDataLst>
              <p:tags r:id="rId2"/>
            </p:custDataLst>
          </p:nvPr>
        </p:nvSpPr>
        <p:spPr>
          <a:xfrm>
            <a:off x="3927158" y="1337310"/>
            <a:ext cx="4816005" cy="4183405"/>
          </a:xfrm>
          <a:custGeom>
            <a:avLst/>
            <a:gdLst/>
            <a:ahLst/>
            <a:cxnLst/>
            <a:rect l="l" t="t" r="r" b="b"/>
            <a:pathLst>
              <a:path w="187905" h="163223" extrusionOk="0">
                <a:moveTo>
                  <a:pt x="93952" y="1"/>
                </a:moveTo>
                <a:cubicBezTo>
                  <a:pt x="92976" y="1"/>
                  <a:pt x="92083" y="512"/>
                  <a:pt x="91595" y="1358"/>
                </a:cubicBezTo>
                <a:lnTo>
                  <a:pt x="488" y="159163"/>
                </a:lnTo>
                <a:cubicBezTo>
                  <a:pt x="0" y="160008"/>
                  <a:pt x="0" y="161032"/>
                  <a:pt x="488" y="161878"/>
                </a:cubicBezTo>
                <a:cubicBezTo>
                  <a:pt x="976" y="162723"/>
                  <a:pt x="1869" y="163223"/>
                  <a:pt x="2846" y="163223"/>
                </a:cubicBezTo>
                <a:lnTo>
                  <a:pt x="185059" y="163223"/>
                </a:lnTo>
                <a:cubicBezTo>
                  <a:pt x="186035" y="163223"/>
                  <a:pt x="186928" y="162723"/>
                  <a:pt x="187416" y="161878"/>
                </a:cubicBezTo>
                <a:cubicBezTo>
                  <a:pt x="187904" y="161032"/>
                  <a:pt x="187904" y="160008"/>
                  <a:pt x="187416" y="159163"/>
                </a:cubicBezTo>
                <a:lnTo>
                  <a:pt x="96310" y="1358"/>
                </a:lnTo>
                <a:cubicBezTo>
                  <a:pt x="95822" y="512"/>
                  <a:pt x="94929" y="1"/>
                  <a:pt x="93952" y="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algn="ctr" defTabSz="1219200">
              <a:buClr>
                <a:srgbClr val="000000"/>
              </a:buClr>
            </a:pPr>
            <a:endParaRPr sz="2265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梯形 25"/>
          <p:cNvSpPr/>
          <p:nvPr>
            <p:custDataLst>
              <p:tags r:id="rId3"/>
            </p:custDataLst>
          </p:nvPr>
        </p:nvSpPr>
        <p:spPr>
          <a:xfrm>
            <a:off x="3963988" y="4531360"/>
            <a:ext cx="4742165" cy="606355"/>
          </a:xfrm>
          <a:custGeom>
            <a:avLst/>
            <a:gdLst/>
            <a:ahLst/>
            <a:cxnLst/>
            <a:rect l="l" t="t" r="r" b="b"/>
            <a:pathLst>
              <a:path w="185024" h="23658" extrusionOk="0">
                <a:moveTo>
                  <a:pt x="12848" y="0"/>
                </a:moveTo>
                <a:cubicBezTo>
                  <a:pt x="12347" y="0"/>
                  <a:pt x="11883" y="274"/>
                  <a:pt x="11645" y="715"/>
                </a:cubicBezTo>
                <a:lnTo>
                  <a:pt x="227" y="21646"/>
                </a:lnTo>
                <a:cubicBezTo>
                  <a:pt x="1" y="22063"/>
                  <a:pt x="13" y="22575"/>
                  <a:pt x="251" y="22991"/>
                </a:cubicBezTo>
                <a:cubicBezTo>
                  <a:pt x="501" y="23408"/>
                  <a:pt x="953" y="23658"/>
                  <a:pt x="1429" y="23658"/>
                </a:cubicBezTo>
                <a:lnTo>
                  <a:pt x="183595" y="23658"/>
                </a:lnTo>
                <a:cubicBezTo>
                  <a:pt x="184071" y="23658"/>
                  <a:pt x="184524" y="23408"/>
                  <a:pt x="184774" y="22991"/>
                </a:cubicBezTo>
                <a:cubicBezTo>
                  <a:pt x="185012" y="22575"/>
                  <a:pt x="185024" y="22063"/>
                  <a:pt x="184798" y="21646"/>
                </a:cubicBezTo>
                <a:lnTo>
                  <a:pt x="173379" y="715"/>
                </a:lnTo>
                <a:cubicBezTo>
                  <a:pt x="173141" y="274"/>
                  <a:pt x="172677" y="0"/>
                  <a:pt x="1721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7910" tIns="91519" rIns="1377911" bIns="9152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蓝线附近底仓，上移加仓买入</a:t>
            </a:r>
            <a:endParaRPr lang="zh-CN" altLang="zh-CN" sz="2000" b="1" kern="120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5" name="梯形 24"/>
          <p:cNvSpPr/>
          <p:nvPr>
            <p:custDataLst>
              <p:tags r:id="rId4"/>
            </p:custDataLst>
          </p:nvPr>
        </p:nvSpPr>
        <p:spPr>
          <a:xfrm>
            <a:off x="4354513" y="3671570"/>
            <a:ext cx="3961577" cy="606355"/>
          </a:xfrm>
          <a:custGeom>
            <a:avLst/>
            <a:gdLst/>
            <a:ahLst/>
            <a:cxnLst/>
            <a:rect l="l" t="t" r="r" b="b"/>
            <a:pathLst>
              <a:path w="154568" h="23658" extrusionOk="0">
                <a:moveTo>
                  <a:pt x="12836" y="0"/>
                </a:moveTo>
                <a:cubicBezTo>
                  <a:pt x="12336" y="0"/>
                  <a:pt x="11883" y="274"/>
                  <a:pt x="11645" y="715"/>
                </a:cubicBezTo>
                <a:lnTo>
                  <a:pt x="227" y="21634"/>
                </a:lnTo>
                <a:cubicBezTo>
                  <a:pt x="1" y="22063"/>
                  <a:pt x="1" y="22575"/>
                  <a:pt x="251" y="22991"/>
                </a:cubicBezTo>
                <a:cubicBezTo>
                  <a:pt x="501" y="23396"/>
                  <a:pt x="941" y="23658"/>
                  <a:pt x="1418" y="23658"/>
                </a:cubicBezTo>
                <a:lnTo>
                  <a:pt x="153151" y="23658"/>
                </a:lnTo>
                <a:cubicBezTo>
                  <a:pt x="153627" y="23658"/>
                  <a:pt x="154068" y="23396"/>
                  <a:pt x="154318" y="22991"/>
                </a:cubicBezTo>
                <a:cubicBezTo>
                  <a:pt x="154568" y="22575"/>
                  <a:pt x="154568" y="22063"/>
                  <a:pt x="154341" y="21634"/>
                </a:cubicBezTo>
                <a:lnTo>
                  <a:pt x="142923" y="715"/>
                </a:lnTo>
                <a:cubicBezTo>
                  <a:pt x="142685" y="274"/>
                  <a:pt x="142233" y="0"/>
                  <a:pt x="141733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87616" tIns="91519" rIns="987617" bIns="91520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逐步把出现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控盘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1" name="梯形 22"/>
          <p:cNvSpPr/>
          <p:nvPr>
            <p:custDataLst>
              <p:tags r:id="rId5"/>
            </p:custDataLst>
          </p:nvPr>
        </p:nvSpPr>
        <p:spPr>
          <a:xfrm>
            <a:off x="4744403" y="2806065"/>
            <a:ext cx="3181605" cy="606047"/>
          </a:xfrm>
          <a:custGeom>
            <a:avLst/>
            <a:gdLst/>
            <a:ahLst/>
            <a:cxnLst/>
            <a:rect l="l" t="t" r="r" b="b"/>
            <a:pathLst>
              <a:path w="124136" h="23646" extrusionOk="0">
                <a:moveTo>
                  <a:pt x="12836" y="0"/>
                </a:moveTo>
                <a:cubicBezTo>
                  <a:pt x="12336" y="0"/>
                  <a:pt x="11883" y="274"/>
                  <a:pt x="11645" y="703"/>
                </a:cubicBezTo>
                <a:lnTo>
                  <a:pt x="227" y="21634"/>
                </a:lnTo>
                <a:cubicBezTo>
                  <a:pt x="1" y="22063"/>
                  <a:pt x="13" y="22574"/>
                  <a:pt x="251" y="22979"/>
                </a:cubicBezTo>
                <a:cubicBezTo>
                  <a:pt x="501" y="23396"/>
                  <a:pt x="942" y="23646"/>
                  <a:pt x="1430" y="23646"/>
                </a:cubicBezTo>
                <a:lnTo>
                  <a:pt x="122707" y="23646"/>
                </a:lnTo>
                <a:cubicBezTo>
                  <a:pt x="123195" y="23646"/>
                  <a:pt x="123635" y="23396"/>
                  <a:pt x="123885" y="22979"/>
                </a:cubicBezTo>
                <a:cubicBezTo>
                  <a:pt x="124124" y="22574"/>
                  <a:pt x="124136" y="22063"/>
                  <a:pt x="123909" y="21634"/>
                </a:cubicBezTo>
                <a:lnTo>
                  <a:pt x="112491" y="703"/>
                </a:lnTo>
                <a:cubicBezTo>
                  <a:pt x="112253" y="274"/>
                  <a:pt x="111801" y="0"/>
                  <a:pt x="111301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97630" tIns="91365" rIns="597631" bIns="91366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资金形成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爆量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>
            <p:custDataLst>
              <p:tags r:id="rId6"/>
            </p:custDataLst>
          </p:nvPr>
        </p:nvSpPr>
        <p:spPr>
          <a:xfrm>
            <a:off x="4476433" y="207645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>
            <p:custDataLst>
              <p:tags r:id="rId7"/>
            </p:custDataLst>
          </p:nvPr>
        </p:nvSpPr>
        <p:spPr>
          <a:xfrm>
            <a:off x="3683318" y="374650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lang="en-US" altLang="zh-CN" sz="2400" b="1" kern="120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>
            <p:custDataLst>
              <p:tags r:id="rId8"/>
            </p:custDataLst>
          </p:nvPr>
        </p:nvSpPr>
        <p:spPr>
          <a:xfrm>
            <a:off x="8125143" y="288099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>
            <p:custDataLst>
              <p:tags r:id="rId9"/>
            </p:custDataLst>
          </p:nvPr>
        </p:nvSpPr>
        <p:spPr>
          <a:xfrm>
            <a:off x="8899208" y="461200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梯形 21"/>
          <p:cNvSpPr/>
          <p:nvPr>
            <p:custDataLst>
              <p:tags r:id="rId10"/>
            </p:custDataLst>
          </p:nvPr>
        </p:nvSpPr>
        <p:spPr>
          <a:xfrm>
            <a:off x="5134293" y="2001520"/>
            <a:ext cx="2401608" cy="606380"/>
          </a:xfrm>
          <a:custGeom>
            <a:avLst/>
            <a:gdLst/>
            <a:ahLst/>
            <a:cxnLst/>
            <a:rect l="l" t="t" r="r" b="b"/>
            <a:pathLst>
              <a:path w="93703" h="23659" extrusionOk="0">
                <a:moveTo>
                  <a:pt x="12847" y="1"/>
                </a:moveTo>
                <a:cubicBezTo>
                  <a:pt x="12347" y="1"/>
                  <a:pt x="11883" y="274"/>
                  <a:pt x="11644" y="715"/>
                </a:cubicBezTo>
                <a:lnTo>
                  <a:pt x="238" y="21646"/>
                </a:lnTo>
                <a:cubicBezTo>
                  <a:pt x="0" y="22063"/>
                  <a:pt x="12" y="22575"/>
                  <a:pt x="262" y="22991"/>
                </a:cubicBezTo>
                <a:cubicBezTo>
                  <a:pt x="500" y="23396"/>
                  <a:pt x="953" y="23658"/>
                  <a:pt x="1429" y="23658"/>
                </a:cubicBezTo>
                <a:lnTo>
                  <a:pt x="92274" y="23658"/>
                </a:lnTo>
                <a:cubicBezTo>
                  <a:pt x="92750" y="23658"/>
                  <a:pt x="93202" y="23396"/>
                  <a:pt x="93440" y="22991"/>
                </a:cubicBezTo>
                <a:cubicBezTo>
                  <a:pt x="93690" y="22575"/>
                  <a:pt x="93702" y="22063"/>
                  <a:pt x="93464" y="21646"/>
                </a:cubicBezTo>
                <a:lnTo>
                  <a:pt x="82058" y="715"/>
                </a:lnTo>
                <a:cubicBezTo>
                  <a:pt x="81820" y="274"/>
                  <a:pt x="81356" y="1"/>
                  <a:pt x="80855" y="1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7632" tIns="91532" rIns="207632" bIns="91532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主题热点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符合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21330" y="4953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主题爆量操作逻辑</a:t>
            </a:r>
            <a:endParaRPr lang="zh-CN" altLang="en-US" sz="4400" noProof="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椭圆"/>
          <p:cNvSpPr/>
          <p:nvPr>
            <p:custDataLst>
              <p:tags r:id="rId2"/>
            </p:custDataLst>
          </p:nvPr>
        </p:nvSpPr>
        <p:spPr>
          <a:xfrm>
            <a:off x="1905953" y="2925128"/>
            <a:ext cx="1228993" cy="1229597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2019618" y="3039428"/>
            <a:ext cx="1001538" cy="100214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弧形 85"/>
          <p:cNvSpPr/>
          <p:nvPr>
            <p:custDataLst>
              <p:tags r:id="rId4"/>
            </p:custDataLst>
          </p:nvPr>
        </p:nvSpPr>
        <p:spPr>
          <a:xfrm rot="16200000">
            <a:off x="1815148" y="2877503"/>
            <a:ext cx="1320090" cy="132009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2400" dirty="0">
              <a:solidFill>
                <a:prstClr val="white"/>
              </a:solidFill>
              <a:latin typeface="+mn-ea"/>
              <a:sym typeface="OPPOSans M" panose="00020600040101010101" pitchFamily="18" charset="-122"/>
            </a:endParaRPr>
          </a:p>
        </p:txBody>
      </p:sp>
      <p:sp>
        <p:nvSpPr>
          <p:cNvPr id="43" name="椭圆"/>
          <p:cNvSpPr/>
          <p:nvPr>
            <p:custDataLst>
              <p:tags r:id="rId5"/>
            </p:custDataLst>
          </p:nvPr>
        </p:nvSpPr>
        <p:spPr>
          <a:xfrm>
            <a:off x="4266883" y="2925128"/>
            <a:ext cx="1228993" cy="1229597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4380548" y="3039428"/>
            <a:ext cx="1001538" cy="100214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弧形 85"/>
          <p:cNvSpPr/>
          <p:nvPr>
            <p:custDataLst>
              <p:tags r:id="rId7"/>
            </p:custDataLst>
          </p:nvPr>
        </p:nvSpPr>
        <p:spPr>
          <a:xfrm rot="16200000">
            <a:off x="4176078" y="2877503"/>
            <a:ext cx="1320090" cy="132009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48" name="椭圆"/>
          <p:cNvSpPr/>
          <p:nvPr>
            <p:custDataLst>
              <p:tags r:id="rId8"/>
            </p:custDataLst>
          </p:nvPr>
        </p:nvSpPr>
        <p:spPr>
          <a:xfrm>
            <a:off x="6627813" y="2925128"/>
            <a:ext cx="1228993" cy="1229597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bg-BG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9" name="椭圆 8"/>
          <p:cNvSpPr/>
          <p:nvPr>
            <p:custDataLst>
              <p:tags r:id="rId9"/>
            </p:custDataLst>
          </p:nvPr>
        </p:nvSpPr>
        <p:spPr>
          <a:xfrm>
            <a:off x="6742113" y="3039428"/>
            <a:ext cx="1001538" cy="100214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弧形 85"/>
          <p:cNvSpPr/>
          <p:nvPr>
            <p:custDataLst>
              <p:tags r:id="rId10"/>
            </p:custDataLst>
          </p:nvPr>
        </p:nvSpPr>
        <p:spPr>
          <a:xfrm rot="16200000">
            <a:off x="6537008" y="2877503"/>
            <a:ext cx="1320090" cy="132009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53" name="椭圆"/>
          <p:cNvSpPr/>
          <p:nvPr>
            <p:custDataLst>
              <p:tags r:id="rId11"/>
            </p:custDataLst>
          </p:nvPr>
        </p:nvSpPr>
        <p:spPr>
          <a:xfrm>
            <a:off x="8988108" y="2925128"/>
            <a:ext cx="1228993" cy="1229597"/>
          </a:xfrm>
          <a:prstGeom prst="ellipse">
            <a:avLst/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88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>
            <a:noAutofit/>
          </a:bodyPr>
          <a:p>
            <a:pPr algn="ctr"/>
            <a:endParaRPr lang="bg-BG" sz="2400" dirty="0">
              <a:solidFill>
                <a:prstClr val="white"/>
              </a:solidFill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sp>
        <p:nvSpPr>
          <p:cNvPr id="10" name="椭圆 9"/>
          <p:cNvSpPr/>
          <p:nvPr>
            <p:custDataLst>
              <p:tags r:id="rId12"/>
            </p:custDataLst>
          </p:nvPr>
        </p:nvSpPr>
        <p:spPr>
          <a:xfrm>
            <a:off x="9102408" y="3039428"/>
            <a:ext cx="1001538" cy="1002143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弧形 85"/>
          <p:cNvSpPr/>
          <p:nvPr>
            <p:custDataLst>
              <p:tags r:id="rId13"/>
            </p:custDataLst>
          </p:nvPr>
        </p:nvSpPr>
        <p:spPr>
          <a:xfrm rot="16200000">
            <a:off x="8897938" y="2877503"/>
            <a:ext cx="1320090" cy="1320097"/>
          </a:xfrm>
          <a:prstGeom prst="arc">
            <a:avLst>
              <a:gd name="adj1" fmla="val 2657162"/>
              <a:gd name="adj2" fmla="val 8176062"/>
            </a:avLst>
          </a:pr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OPPOSans M" panose="00020600040101010101" pitchFamily="18" charset="-122"/>
              <a:sym typeface="OPPOSans M" panose="00020600040101010101" pitchFamily="18" charset="-122"/>
            </a:endParaRPr>
          </a:p>
        </p:txBody>
      </p:sp>
      <p:cxnSp>
        <p:nvCxnSpPr>
          <p:cNvPr id="66" name="直接连接符 65"/>
          <p:cNvCxnSpPr/>
          <p:nvPr>
            <p:custDataLst>
              <p:tags r:id="rId14"/>
            </p:custDataLst>
          </p:nvPr>
        </p:nvCxnSpPr>
        <p:spPr>
          <a:xfrm>
            <a:off x="3157538" y="3537268"/>
            <a:ext cx="1109257" cy="3057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>
            <p:custDataLst>
              <p:tags r:id="rId15"/>
            </p:custDataLst>
          </p:nvPr>
        </p:nvCxnSpPr>
        <p:spPr>
          <a:xfrm>
            <a:off x="5518468" y="3536633"/>
            <a:ext cx="1109257" cy="3057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6"/>
            </p:custDataLst>
          </p:nvPr>
        </p:nvCxnSpPr>
        <p:spPr>
          <a:xfrm>
            <a:off x="7879398" y="3536633"/>
            <a:ext cx="1109257" cy="3057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17"/>
            </p:custDataLst>
          </p:nvPr>
        </p:nvSpPr>
        <p:spPr>
          <a:xfrm>
            <a:off x="710248" y="1105853"/>
            <a:ext cx="3621230" cy="10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热点主题内，或者双红主题范围有持续炒作与赚钱的效应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8"/>
            </p:custDataLst>
          </p:nvPr>
        </p:nvSpPr>
        <p:spPr>
          <a:xfrm>
            <a:off x="940118" y="2269808"/>
            <a:ext cx="316441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在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主题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9"/>
            </p:custDataLst>
          </p:nvPr>
        </p:nvSpPr>
        <p:spPr>
          <a:xfrm>
            <a:off x="5637848" y="2269808"/>
            <a:ext cx="316441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开始形成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0"/>
            </p:custDataLst>
          </p:nvPr>
        </p:nvSpPr>
        <p:spPr>
          <a:xfrm>
            <a:off x="3284538" y="4399598"/>
            <a:ext cx="316441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出现过爆量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的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1"/>
            </p:custDataLst>
          </p:nvPr>
        </p:nvSpPr>
        <p:spPr>
          <a:xfrm>
            <a:off x="7727633" y="4991418"/>
            <a:ext cx="3767744" cy="10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蓝线作为买卖指标，可以做起爆后蓝线附近挂单操作，蓝线与乖离率形成配合做卖点操作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22"/>
            </p:custDataLst>
          </p:nvPr>
        </p:nvSpPr>
        <p:spPr>
          <a:xfrm>
            <a:off x="8029258" y="4399598"/>
            <a:ext cx="316441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蓝线把握买卖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3"/>
            </p:custDataLst>
          </p:nvPr>
        </p:nvSpPr>
        <p:spPr>
          <a:xfrm>
            <a:off x="2952433" y="4990148"/>
            <a:ext cx="3767744" cy="10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爆量出现强资金进场，不管是涨停还是非涨停，出现爆量就有机会上涨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4"/>
            </p:custDataLst>
          </p:nvPr>
        </p:nvSpPr>
        <p:spPr>
          <a:xfrm>
            <a:off x="5431790" y="1106170"/>
            <a:ext cx="4046855" cy="8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短线的反弹是不确定性的，中线的趋势是确定性的，如果个股从短线反弹到反转就是真正意义形成趋势的，控盘也很重要</a:t>
            </a:r>
            <a:endParaRPr lang="zh-CN" altLang="en-US" sz="16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操作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细节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799330" y="1421765"/>
            <a:ext cx="6597650" cy="4631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b="1">
                <a:solidFill>
                  <a:srgbClr val="FFC000"/>
                </a:solidFill>
              </a:rPr>
              <a:t>1、</a:t>
            </a:r>
            <a:r>
              <a:rPr lang="zh-CN" b="1">
                <a:solidFill>
                  <a:srgbClr val="FFC000"/>
                </a:solidFill>
              </a:rPr>
              <a:t>确定中短操作</a:t>
            </a:r>
            <a:endParaRPr lang="zh-CN" b="1">
              <a:solidFill>
                <a:srgbClr val="FFC000"/>
              </a:solidFill>
            </a:endParaRPr>
          </a:p>
          <a:p>
            <a:endParaRPr lang="zh-CN" altLang="zh-CN" b="1">
              <a:solidFill>
                <a:srgbClr val="FFC000"/>
              </a:solidFill>
            </a:endParaRPr>
          </a:p>
          <a:p>
            <a:r>
              <a:rPr lang="en-US" altLang="zh-CN" b="1">
                <a:solidFill>
                  <a:srgbClr val="FFC000"/>
                </a:solidFill>
              </a:rPr>
              <a:t>2</a:t>
            </a:r>
            <a:r>
              <a:rPr lang="zh-CN" altLang="en-US" b="1">
                <a:solidFill>
                  <a:srgbClr val="FFC000"/>
                </a:solidFill>
              </a:rPr>
              <a:t>，关注核心的指标显示</a:t>
            </a:r>
            <a:r>
              <a:rPr lang="en-US" altLang="zh-CN" b="1">
                <a:solidFill>
                  <a:srgbClr val="FFC000"/>
                </a:solidFill>
              </a:rPr>
              <a:t>  </a:t>
            </a:r>
            <a:r>
              <a:rPr lang="zh-CN" altLang="en-US" b="1">
                <a:solidFill>
                  <a:srgbClr val="FFC000"/>
                </a:solidFill>
              </a:rPr>
              <a:t>比如中线：控盘</a:t>
            </a:r>
            <a:r>
              <a:rPr lang="en-US" altLang="zh-CN" b="1">
                <a:solidFill>
                  <a:srgbClr val="FFC000"/>
                </a:solidFill>
              </a:rPr>
              <a:t> </a:t>
            </a:r>
            <a:r>
              <a:rPr lang="zh-CN" altLang="en-US" b="1">
                <a:solidFill>
                  <a:srgbClr val="FFC000"/>
                </a:solidFill>
              </a:rPr>
              <a:t>，</a:t>
            </a:r>
            <a:r>
              <a:rPr lang="en-US" altLang="zh-CN" b="1">
                <a:solidFill>
                  <a:srgbClr val="FFC000"/>
                </a:solidFill>
              </a:rPr>
              <a:t>  </a:t>
            </a:r>
            <a:r>
              <a:rPr lang="zh-CN" altLang="en-US" b="1">
                <a:solidFill>
                  <a:srgbClr val="FFC000"/>
                </a:solidFill>
              </a:rPr>
              <a:t>短线：流动资金，主力动向</a:t>
            </a:r>
            <a:endParaRPr lang="zh-CN" altLang="en-US" b="1">
              <a:solidFill>
                <a:srgbClr val="FFC000"/>
              </a:solidFill>
            </a:endParaRPr>
          </a:p>
          <a:p>
            <a:endParaRPr lang="zh-CN" altLang="en-US" b="1">
              <a:solidFill>
                <a:srgbClr val="FFC000"/>
              </a:solidFill>
            </a:endParaRPr>
          </a:p>
          <a:p>
            <a:r>
              <a:rPr lang="en-US" altLang="zh-CN" b="1">
                <a:solidFill>
                  <a:srgbClr val="FFC000"/>
                </a:solidFill>
              </a:rPr>
              <a:t>3</a:t>
            </a:r>
            <a:r>
              <a:rPr lang="zh-CN" altLang="en-US" b="1">
                <a:solidFill>
                  <a:srgbClr val="FFC000"/>
                </a:solidFill>
              </a:rPr>
              <a:t>，</a:t>
            </a:r>
            <a:r>
              <a:rPr lang="en-US" altLang="zh-CN" b="1">
                <a:solidFill>
                  <a:srgbClr val="FFC000"/>
                </a:solidFill>
              </a:rPr>
              <a:t> </a:t>
            </a:r>
            <a:r>
              <a:rPr lang="zh-CN" altLang="en-US" b="1">
                <a:solidFill>
                  <a:srgbClr val="FFC000"/>
                </a:solidFill>
              </a:rPr>
              <a:t>确定止盈位置</a:t>
            </a:r>
            <a:r>
              <a:rPr lang="en-US" altLang="zh-CN" b="1">
                <a:solidFill>
                  <a:srgbClr val="FFC000"/>
                </a:solidFill>
              </a:rPr>
              <a:t>  </a:t>
            </a:r>
            <a:endParaRPr lang="en-US" altLang="zh-CN" b="1">
              <a:solidFill>
                <a:srgbClr val="FFC000"/>
              </a:solidFill>
            </a:endParaRPr>
          </a:p>
          <a:p>
            <a:endParaRPr lang="en-US" altLang="zh-CN" b="1">
              <a:solidFill>
                <a:srgbClr val="FFC000"/>
              </a:solidFill>
            </a:endParaRPr>
          </a:p>
          <a:p>
            <a:r>
              <a:rPr lang="zh-CN" altLang="en-US" b="1">
                <a:solidFill>
                  <a:srgbClr val="FFC000"/>
                </a:solidFill>
              </a:rPr>
              <a:t>乖离率达到某种阶段，以及心理价位</a:t>
            </a:r>
            <a:r>
              <a:rPr lang="en-US" altLang="zh-CN" b="1">
                <a:solidFill>
                  <a:srgbClr val="FFC000"/>
                </a:solidFill>
              </a:rPr>
              <a:t>  </a:t>
            </a:r>
            <a:r>
              <a:rPr lang="zh-CN" altLang="en-US" b="1">
                <a:solidFill>
                  <a:srgbClr val="FFC000"/>
                </a:solidFill>
              </a:rPr>
              <a:t>做好止盈【半仓，全部】</a:t>
            </a:r>
            <a:endParaRPr lang="zh-CN" altLang="en-US" b="1">
              <a:solidFill>
                <a:srgbClr val="FFC000"/>
              </a:solidFill>
            </a:endParaRPr>
          </a:p>
          <a:p>
            <a:endParaRPr lang="zh-CN" altLang="en-US" b="1">
              <a:solidFill>
                <a:srgbClr val="FFC000"/>
              </a:solidFill>
            </a:endParaRPr>
          </a:p>
          <a:p>
            <a:r>
              <a:rPr lang="en-US" altLang="zh-CN" b="1">
                <a:solidFill>
                  <a:srgbClr val="FFC000"/>
                </a:solidFill>
              </a:rPr>
              <a:t>4</a:t>
            </a:r>
            <a:r>
              <a:rPr lang="zh-CN" altLang="en-US" b="1">
                <a:solidFill>
                  <a:srgbClr val="FFC000"/>
                </a:solidFill>
              </a:rPr>
              <a:t>，确定止损位置</a:t>
            </a:r>
            <a:endParaRPr lang="zh-CN" altLang="en-US" b="1">
              <a:solidFill>
                <a:srgbClr val="FFC000"/>
              </a:solidFill>
            </a:endParaRPr>
          </a:p>
          <a:p>
            <a:endParaRPr lang="zh-CN" altLang="en-US" b="1">
              <a:solidFill>
                <a:srgbClr val="FFC000"/>
              </a:solidFill>
            </a:endParaRPr>
          </a:p>
          <a:p>
            <a:r>
              <a:rPr lang="zh-CN" altLang="en-US" b="1">
                <a:solidFill>
                  <a:srgbClr val="FFC000"/>
                </a:solidFill>
              </a:rPr>
              <a:t>跌破五日线，或者智能辅助线，提前挂单，对于既定成交位置做好提前准备</a:t>
            </a:r>
            <a:r>
              <a:rPr lang="en-US" altLang="zh-CN" b="1">
                <a:solidFill>
                  <a:srgbClr val="FFC000"/>
                </a:solidFill>
              </a:rPr>
              <a:t> 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6" name="圆角矩形标注 5"/>
          <p:cNvSpPr/>
          <p:nvPr/>
        </p:nvSpPr>
        <p:spPr>
          <a:xfrm>
            <a:off x="901700" y="1285240"/>
            <a:ext cx="3283585" cy="1558290"/>
          </a:xfrm>
          <a:prstGeom prst="wedgeRoundRect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买入位置在蓝线爆量启动之后蓝线走平介入，仓位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成</a:t>
            </a:r>
            <a:r>
              <a:rPr lang="zh-CN" altLang="en-US"/>
              <a:t>左右，蓝线上移如果大盘金叉可以选择加仓</a:t>
            </a:r>
            <a:endParaRPr lang="zh-CN" altLang="en-US"/>
          </a:p>
        </p:txBody>
      </p:sp>
      <p:sp>
        <p:nvSpPr>
          <p:cNvPr id="7" name="椭圆形标注 6"/>
          <p:cNvSpPr/>
          <p:nvPr/>
        </p:nvSpPr>
        <p:spPr>
          <a:xfrm>
            <a:off x="591185" y="3728720"/>
            <a:ext cx="3975100" cy="2010410"/>
          </a:xfrm>
          <a:prstGeom prst="wedgeEllipse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如果出现股价没有站到蓝线以上的，观察为主，因为上蓝线基本上短线走强是强者恒强的</a:t>
            </a:r>
            <a:r>
              <a:rPr lang="zh-CN" altLang="en-US"/>
              <a:t>表现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98090" y="15240"/>
            <a:ext cx="7196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判断强势主题【双红或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热点】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9958070" y="853440"/>
            <a:ext cx="2151380" cy="1053465"/>
          </a:xfrm>
          <a:prstGeom prst="wedgeEllipseCallou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短线上传长期趋势形成中线</a:t>
            </a:r>
            <a:r>
              <a:rPr lang="zh-CN" altLang="en-US"/>
              <a:t>启动</a:t>
            </a:r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2125345" y="4220845"/>
            <a:ext cx="1873250" cy="833120"/>
          </a:xfrm>
          <a:prstGeom prst="wedgeRoundRectCallout">
            <a:avLst>
              <a:gd name="adj1" fmla="val 65841"/>
              <a:gd name="adj2" fmla="val 53086"/>
              <a:gd name="adj3" fmla="val 16667"/>
            </a:avLst>
          </a:prstGeom>
        </p:spPr>
        <p:style>
          <a:lnRef idx="0">
            <a:srgbClr val="FFFFFF"/>
          </a:lnRef>
          <a:fillRef idx="1">
            <a:schemeClr val="accent4"/>
          </a:fillRef>
          <a:effectRef idx="2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出现红色上传，短线启动，紫色强势</a:t>
            </a:r>
            <a:r>
              <a:rPr lang="zh-CN" altLang="en-US"/>
              <a:t>区域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899795"/>
            <a:ext cx="11937365" cy="55664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77695" y="15240"/>
            <a:ext cx="8740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多空博弈出现持续下降注意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834390"/>
            <a:ext cx="11689080" cy="57283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24175" y="15240"/>
            <a:ext cx="7158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精选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细节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9" name="图形 20"/>
          <p:cNvSpPr/>
          <p:nvPr>
            <p:custDataLst>
              <p:tags r:id="rId2"/>
            </p:custDataLst>
          </p:nvPr>
        </p:nvSpPr>
        <p:spPr>
          <a:xfrm>
            <a:off x="4416108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3"/>
            </p:custDataLst>
          </p:nvPr>
        </p:nvSpPr>
        <p:spPr>
          <a:xfrm>
            <a:off x="7104063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4"/>
            </p:custDataLst>
          </p:nvPr>
        </p:nvSpPr>
        <p:spPr>
          <a:xfrm>
            <a:off x="4597083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8151178" y="400812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，找历史未大涨有空间的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1733233" y="400812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，找流动资金持续翻红，蓝线上移的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016568" y="1597660"/>
            <a:ext cx="230822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</a:rPr>
              <a:t>，找涨停板次数多的活跃股票操作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2" name="图形 20"/>
          <p:cNvSpPr/>
          <p:nvPr>
            <p:custDataLst>
              <p:tags r:id="rId8"/>
            </p:custDataLst>
          </p:nvPr>
        </p:nvSpPr>
        <p:spPr>
          <a:xfrm>
            <a:off x="5211128" y="2800350"/>
            <a:ext cx="1774190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lt1"/>
                </a:solidFill>
                <a:uFillTx/>
                <a:latin typeface="+mn-ea"/>
                <a:cs typeface="+mn-ea"/>
                <a:sym typeface="+mn-ea"/>
              </a:rPr>
              <a:t>细节</a:t>
            </a:r>
            <a:endParaRPr lang="zh-CN" altLang="en-US" b="1">
              <a:solidFill>
                <a:schemeClr val="l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9"/>
            </p:custDataLst>
          </p:nvPr>
        </p:nvSpPr>
        <p:spPr>
          <a:xfrm>
            <a:off x="5854383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3" name="图片 15" descr="343439383331313b343532303032383bbfcdbba7b9dcc0ed"/>
          <p:cNvSpPr/>
          <p:nvPr>
            <p:custDataLst>
              <p:tags r:id="rId10"/>
            </p:custDataLst>
          </p:nvPr>
        </p:nvSpPr>
        <p:spPr>
          <a:xfrm>
            <a:off x="5998528" y="2248535"/>
            <a:ext cx="196849" cy="197840"/>
          </a:xfrm>
          <a:custGeom>
            <a:avLst/>
            <a:gdLst>
              <a:gd name="connsiteX0" fmla="*/ 148958 w 196849"/>
              <a:gd name="connsiteY0" fmla="*/ 154912 h 197840"/>
              <a:gd name="connsiteX1" fmla="*/ 107222 w 196849"/>
              <a:gd name="connsiteY1" fmla="*/ 122221 h 197840"/>
              <a:gd name="connsiteX2" fmla="*/ 104750 w 196849"/>
              <a:gd name="connsiteY2" fmla="*/ 115355 h 197840"/>
              <a:gd name="connsiteX3" fmla="*/ 104750 w 196849"/>
              <a:gd name="connsiteY3" fmla="*/ 115252 h 197840"/>
              <a:gd name="connsiteX4" fmla="*/ 105046 w 196849"/>
              <a:gd name="connsiteY4" fmla="*/ 114638 h 197840"/>
              <a:gd name="connsiteX5" fmla="*/ 120672 w 196849"/>
              <a:gd name="connsiteY5" fmla="*/ 70878 h 197840"/>
              <a:gd name="connsiteX6" fmla="*/ 104354 w 196849"/>
              <a:gd name="connsiteY6" fmla="*/ 24147 h 197840"/>
              <a:gd name="connsiteX7" fmla="*/ 103464 w 196849"/>
              <a:gd name="connsiteY7" fmla="*/ 18305 h 197840"/>
              <a:gd name="connsiteX8" fmla="*/ 130562 w 196849"/>
              <a:gd name="connsiteY8" fmla="*/ 166 h 197840"/>
              <a:gd name="connsiteX9" fmla="*/ 166166 w 196849"/>
              <a:gd name="connsiteY9" fmla="*/ 31935 h 197840"/>
              <a:gd name="connsiteX10" fmla="*/ 154298 w 196849"/>
              <a:gd name="connsiteY10" fmla="*/ 79077 h 197840"/>
              <a:gd name="connsiteX11" fmla="*/ 150342 w 196849"/>
              <a:gd name="connsiteY11" fmla="*/ 84201 h 197840"/>
              <a:gd name="connsiteX12" fmla="*/ 149946 w 196849"/>
              <a:gd name="connsiteY12" fmla="*/ 92092 h 197840"/>
              <a:gd name="connsiteX13" fmla="*/ 151430 w 196849"/>
              <a:gd name="connsiteY13" fmla="*/ 94654 h 197840"/>
              <a:gd name="connsiteX14" fmla="*/ 163298 w 196849"/>
              <a:gd name="connsiteY14" fmla="*/ 100700 h 197840"/>
              <a:gd name="connsiteX15" fmla="*/ 176155 w 196849"/>
              <a:gd name="connsiteY15" fmla="*/ 106849 h 197840"/>
              <a:gd name="connsiteX16" fmla="*/ 195935 w 196849"/>
              <a:gd name="connsiteY16" fmla="*/ 125296 h 197840"/>
              <a:gd name="connsiteX17" fmla="*/ 193957 w 196849"/>
              <a:gd name="connsiteY17" fmla="*/ 144767 h 197840"/>
              <a:gd name="connsiteX18" fmla="*/ 153804 w 196849"/>
              <a:gd name="connsiteY18" fmla="*/ 157679 h 197840"/>
              <a:gd name="connsiteX19" fmla="*/ 148958 w 196849"/>
              <a:gd name="connsiteY19" fmla="*/ 154912 h 197840"/>
              <a:gd name="connsiteX20" fmla="*/ 114 w 196849"/>
              <a:gd name="connsiteY20" fmla="*/ 175409 h 197840"/>
              <a:gd name="connsiteX21" fmla="*/ 114 w 196849"/>
              <a:gd name="connsiteY21" fmla="*/ 168235 h 197840"/>
              <a:gd name="connsiteX22" fmla="*/ 2092 w 196849"/>
              <a:gd name="connsiteY22" fmla="*/ 162087 h 197840"/>
              <a:gd name="connsiteX23" fmla="*/ 20586 w 196849"/>
              <a:gd name="connsiteY23" fmla="*/ 143845 h 197840"/>
              <a:gd name="connsiteX24" fmla="*/ 21180 w 196849"/>
              <a:gd name="connsiteY24" fmla="*/ 143435 h 197840"/>
              <a:gd name="connsiteX25" fmla="*/ 39674 w 196849"/>
              <a:gd name="connsiteY25" fmla="*/ 134417 h 197840"/>
              <a:gd name="connsiteX26" fmla="*/ 45608 w 196849"/>
              <a:gd name="connsiteY26" fmla="*/ 131854 h 197840"/>
              <a:gd name="connsiteX27" fmla="*/ 47289 w 196849"/>
              <a:gd name="connsiteY27" fmla="*/ 130522 h 197840"/>
              <a:gd name="connsiteX28" fmla="*/ 50454 w 196849"/>
              <a:gd name="connsiteY28" fmla="*/ 113920 h 197840"/>
              <a:gd name="connsiteX29" fmla="*/ 46597 w 196849"/>
              <a:gd name="connsiteY29" fmla="*/ 108899 h 197840"/>
              <a:gd name="connsiteX30" fmla="*/ 46399 w 196849"/>
              <a:gd name="connsiteY30" fmla="*/ 108694 h 197840"/>
              <a:gd name="connsiteX31" fmla="*/ 31663 w 196849"/>
              <a:gd name="connsiteY31" fmla="*/ 60630 h 197840"/>
              <a:gd name="connsiteX32" fmla="*/ 68256 w 196849"/>
              <a:gd name="connsiteY32" fmla="*/ 25786 h 197840"/>
              <a:gd name="connsiteX33" fmla="*/ 105838 w 196849"/>
              <a:gd name="connsiteY33" fmla="*/ 60425 h 197840"/>
              <a:gd name="connsiteX34" fmla="*/ 105936 w 196849"/>
              <a:gd name="connsiteY34" fmla="*/ 60938 h 197840"/>
              <a:gd name="connsiteX35" fmla="*/ 100992 w 196849"/>
              <a:gd name="connsiteY35" fmla="*/ 91477 h 197840"/>
              <a:gd name="connsiteX36" fmla="*/ 91299 w 196849"/>
              <a:gd name="connsiteY36" fmla="*/ 108591 h 197840"/>
              <a:gd name="connsiteX37" fmla="*/ 90904 w 196849"/>
              <a:gd name="connsiteY37" fmla="*/ 109206 h 197840"/>
              <a:gd name="connsiteX38" fmla="*/ 87343 w 196849"/>
              <a:gd name="connsiteY38" fmla="*/ 113510 h 197840"/>
              <a:gd name="connsiteX39" fmla="*/ 86948 w 196849"/>
              <a:gd name="connsiteY39" fmla="*/ 114535 h 197840"/>
              <a:gd name="connsiteX40" fmla="*/ 89124 w 196849"/>
              <a:gd name="connsiteY40" fmla="*/ 131444 h 197840"/>
              <a:gd name="connsiteX41" fmla="*/ 96838 w 196849"/>
              <a:gd name="connsiteY41" fmla="*/ 134417 h 197840"/>
              <a:gd name="connsiteX42" fmla="*/ 97332 w 196849"/>
              <a:gd name="connsiteY42" fmla="*/ 134621 h 197840"/>
              <a:gd name="connsiteX43" fmla="*/ 129573 w 196849"/>
              <a:gd name="connsiteY43" fmla="*/ 153888 h 197840"/>
              <a:gd name="connsiteX44" fmla="*/ 129870 w 196849"/>
              <a:gd name="connsiteY44" fmla="*/ 154093 h 197840"/>
              <a:gd name="connsiteX45" fmla="*/ 137189 w 196849"/>
              <a:gd name="connsiteY45" fmla="*/ 165263 h 197840"/>
              <a:gd name="connsiteX46" fmla="*/ 137584 w 196849"/>
              <a:gd name="connsiteY46" fmla="*/ 168747 h 197840"/>
              <a:gd name="connsiteX47" fmla="*/ 137584 w 196849"/>
              <a:gd name="connsiteY47" fmla="*/ 176741 h 197840"/>
              <a:gd name="connsiteX48" fmla="*/ 137387 w 196849"/>
              <a:gd name="connsiteY48" fmla="*/ 178176 h 197840"/>
              <a:gd name="connsiteX49" fmla="*/ 107914 w 196849"/>
              <a:gd name="connsiteY49" fmla="*/ 194881 h 197840"/>
              <a:gd name="connsiteX50" fmla="*/ 32751 w 196849"/>
              <a:gd name="connsiteY50" fmla="*/ 194881 h 197840"/>
              <a:gd name="connsiteX51" fmla="*/ 4070 w 196849"/>
              <a:gd name="connsiteY51" fmla="*/ 182582 h 197840"/>
              <a:gd name="connsiteX52" fmla="*/ 114 w 196849"/>
              <a:gd name="connsiteY52" fmla="*/ 175409 h 1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6849" h="197840">
                <a:moveTo>
                  <a:pt x="148958" y="154912"/>
                </a:moveTo>
                <a:cubicBezTo>
                  <a:pt x="140452" y="138209"/>
                  <a:pt x="124826" y="129498"/>
                  <a:pt x="107222" y="122221"/>
                </a:cubicBezTo>
                <a:cubicBezTo>
                  <a:pt x="104551" y="121094"/>
                  <a:pt x="103464" y="117917"/>
                  <a:pt x="104750" y="115355"/>
                </a:cubicBezTo>
                <a:lnTo>
                  <a:pt x="104750" y="115252"/>
                </a:lnTo>
                <a:lnTo>
                  <a:pt x="105046" y="114638"/>
                </a:lnTo>
                <a:cubicBezTo>
                  <a:pt x="112860" y="103365"/>
                  <a:pt x="119683" y="89120"/>
                  <a:pt x="120672" y="70878"/>
                </a:cubicBezTo>
                <a:cubicBezTo>
                  <a:pt x="122551" y="49972"/>
                  <a:pt x="114936" y="35215"/>
                  <a:pt x="104354" y="24147"/>
                </a:cubicBezTo>
                <a:cubicBezTo>
                  <a:pt x="102870" y="22610"/>
                  <a:pt x="102475" y="20252"/>
                  <a:pt x="103464" y="18305"/>
                </a:cubicBezTo>
                <a:cubicBezTo>
                  <a:pt x="108507" y="8672"/>
                  <a:pt x="116321" y="1089"/>
                  <a:pt x="130562" y="166"/>
                </a:cubicBezTo>
                <a:cubicBezTo>
                  <a:pt x="152320" y="-859"/>
                  <a:pt x="164188" y="13489"/>
                  <a:pt x="166166" y="31935"/>
                </a:cubicBezTo>
                <a:cubicBezTo>
                  <a:pt x="169133" y="52432"/>
                  <a:pt x="162210" y="68829"/>
                  <a:pt x="154298" y="79077"/>
                </a:cubicBezTo>
                <a:cubicBezTo>
                  <a:pt x="153309" y="81127"/>
                  <a:pt x="151331" y="82151"/>
                  <a:pt x="150342" y="84201"/>
                </a:cubicBezTo>
                <a:cubicBezTo>
                  <a:pt x="149551" y="85840"/>
                  <a:pt x="149353" y="89632"/>
                  <a:pt x="149946" y="92092"/>
                </a:cubicBezTo>
                <a:cubicBezTo>
                  <a:pt x="150145" y="93117"/>
                  <a:pt x="150639" y="93937"/>
                  <a:pt x="151430" y="94654"/>
                </a:cubicBezTo>
                <a:cubicBezTo>
                  <a:pt x="154199" y="97113"/>
                  <a:pt x="159836" y="98856"/>
                  <a:pt x="163298" y="100700"/>
                </a:cubicBezTo>
                <a:cubicBezTo>
                  <a:pt x="168243" y="102750"/>
                  <a:pt x="172199" y="104799"/>
                  <a:pt x="176155" y="106849"/>
                </a:cubicBezTo>
                <a:cubicBezTo>
                  <a:pt x="184067" y="110948"/>
                  <a:pt x="192968" y="117097"/>
                  <a:pt x="195935" y="125296"/>
                </a:cubicBezTo>
                <a:cubicBezTo>
                  <a:pt x="197913" y="130420"/>
                  <a:pt x="196924" y="140668"/>
                  <a:pt x="193957" y="144767"/>
                </a:cubicBezTo>
                <a:cubicBezTo>
                  <a:pt x="187528" y="154298"/>
                  <a:pt x="169034" y="155835"/>
                  <a:pt x="153804" y="157679"/>
                </a:cubicBezTo>
                <a:cubicBezTo>
                  <a:pt x="151826" y="157782"/>
                  <a:pt x="149946" y="156757"/>
                  <a:pt x="148958" y="154912"/>
                </a:cubicBezTo>
                <a:moveTo>
                  <a:pt x="114" y="175409"/>
                </a:moveTo>
                <a:lnTo>
                  <a:pt x="114" y="168235"/>
                </a:lnTo>
                <a:cubicBezTo>
                  <a:pt x="114" y="166186"/>
                  <a:pt x="1103" y="164136"/>
                  <a:pt x="2092" y="162087"/>
                </a:cubicBezTo>
                <a:cubicBezTo>
                  <a:pt x="5949" y="153990"/>
                  <a:pt x="13762" y="148867"/>
                  <a:pt x="20586" y="143845"/>
                </a:cubicBezTo>
                <a:cubicBezTo>
                  <a:pt x="20784" y="143743"/>
                  <a:pt x="20982" y="143537"/>
                  <a:pt x="21180" y="143435"/>
                </a:cubicBezTo>
                <a:cubicBezTo>
                  <a:pt x="27015" y="140463"/>
                  <a:pt x="32850" y="137388"/>
                  <a:pt x="39674" y="134417"/>
                </a:cubicBezTo>
                <a:cubicBezTo>
                  <a:pt x="41355" y="133597"/>
                  <a:pt x="43729" y="132675"/>
                  <a:pt x="45608" y="131854"/>
                </a:cubicBezTo>
                <a:cubicBezTo>
                  <a:pt x="46300" y="131547"/>
                  <a:pt x="46893" y="131137"/>
                  <a:pt x="47289" y="130522"/>
                </a:cubicBezTo>
                <a:cubicBezTo>
                  <a:pt x="50157" y="126935"/>
                  <a:pt x="53223" y="119557"/>
                  <a:pt x="50454" y="113920"/>
                </a:cubicBezTo>
                <a:cubicBezTo>
                  <a:pt x="49465" y="111871"/>
                  <a:pt x="48476" y="110846"/>
                  <a:pt x="46597" y="108899"/>
                </a:cubicBezTo>
                <a:lnTo>
                  <a:pt x="46399" y="108694"/>
                </a:lnTo>
                <a:cubicBezTo>
                  <a:pt x="37498" y="98446"/>
                  <a:pt x="29685" y="81024"/>
                  <a:pt x="31663" y="60630"/>
                </a:cubicBezTo>
                <a:cubicBezTo>
                  <a:pt x="33641" y="40134"/>
                  <a:pt x="46498" y="25786"/>
                  <a:pt x="68256" y="25786"/>
                </a:cubicBezTo>
                <a:cubicBezTo>
                  <a:pt x="89915" y="25786"/>
                  <a:pt x="102772" y="40031"/>
                  <a:pt x="105838" y="60425"/>
                </a:cubicBezTo>
                <a:cubicBezTo>
                  <a:pt x="105838" y="60630"/>
                  <a:pt x="105838" y="60733"/>
                  <a:pt x="105936" y="60938"/>
                </a:cubicBezTo>
                <a:cubicBezTo>
                  <a:pt x="106826" y="73133"/>
                  <a:pt x="103958" y="84303"/>
                  <a:pt x="100992" y="91477"/>
                </a:cubicBezTo>
                <a:cubicBezTo>
                  <a:pt x="98123" y="98548"/>
                  <a:pt x="95156" y="103570"/>
                  <a:pt x="91299" y="108591"/>
                </a:cubicBezTo>
                <a:cubicBezTo>
                  <a:pt x="91102" y="108796"/>
                  <a:pt x="91002" y="109001"/>
                  <a:pt x="90904" y="109206"/>
                </a:cubicBezTo>
                <a:cubicBezTo>
                  <a:pt x="89915" y="110846"/>
                  <a:pt x="88332" y="111871"/>
                  <a:pt x="87343" y="113510"/>
                </a:cubicBezTo>
                <a:cubicBezTo>
                  <a:pt x="87146" y="113818"/>
                  <a:pt x="87046" y="114125"/>
                  <a:pt x="86948" y="114535"/>
                </a:cubicBezTo>
                <a:cubicBezTo>
                  <a:pt x="85266" y="120582"/>
                  <a:pt x="87146" y="128473"/>
                  <a:pt x="89124" y="131444"/>
                </a:cubicBezTo>
                <a:cubicBezTo>
                  <a:pt x="90112" y="133392"/>
                  <a:pt x="93871" y="133494"/>
                  <a:pt x="96838" y="134417"/>
                </a:cubicBezTo>
                <a:cubicBezTo>
                  <a:pt x="97036" y="134519"/>
                  <a:pt x="97134" y="134519"/>
                  <a:pt x="97332" y="134621"/>
                </a:cubicBezTo>
                <a:cubicBezTo>
                  <a:pt x="109101" y="139745"/>
                  <a:pt x="120772" y="145792"/>
                  <a:pt x="129573" y="153888"/>
                </a:cubicBezTo>
                <a:cubicBezTo>
                  <a:pt x="129672" y="153990"/>
                  <a:pt x="129771" y="154093"/>
                  <a:pt x="129870" y="154093"/>
                </a:cubicBezTo>
                <a:cubicBezTo>
                  <a:pt x="132441" y="156757"/>
                  <a:pt x="135804" y="160345"/>
                  <a:pt x="137189" y="165263"/>
                </a:cubicBezTo>
                <a:cubicBezTo>
                  <a:pt x="137485" y="166390"/>
                  <a:pt x="137584" y="167621"/>
                  <a:pt x="137584" y="168747"/>
                </a:cubicBezTo>
                <a:lnTo>
                  <a:pt x="137584" y="176741"/>
                </a:lnTo>
                <a:cubicBezTo>
                  <a:pt x="137584" y="177254"/>
                  <a:pt x="137485" y="177766"/>
                  <a:pt x="137387" y="178176"/>
                </a:cubicBezTo>
                <a:cubicBezTo>
                  <a:pt x="134024" y="188834"/>
                  <a:pt x="120475" y="191908"/>
                  <a:pt x="107914" y="194881"/>
                </a:cubicBezTo>
                <a:cubicBezTo>
                  <a:pt x="86156" y="198980"/>
                  <a:pt x="55498" y="198980"/>
                  <a:pt x="32751" y="194881"/>
                </a:cubicBezTo>
                <a:cubicBezTo>
                  <a:pt x="21872" y="192831"/>
                  <a:pt x="10004" y="189757"/>
                  <a:pt x="4070" y="182582"/>
                </a:cubicBezTo>
                <a:cubicBezTo>
                  <a:pt x="2092" y="181558"/>
                  <a:pt x="1103" y="179508"/>
                  <a:pt x="114" y="175409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片 31" descr="343435383036303b343532343134393bcdb7c4d4b7e7b1a9"/>
          <p:cNvSpPr/>
          <p:nvPr>
            <p:custDataLst>
              <p:tags r:id="rId11"/>
            </p:custDataLst>
          </p:nvPr>
        </p:nvSpPr>
        <p:spPr>
          <a:xfrm>
            <a:off x="7257098" y="4458970"/>
            <a:ext cx="175081" cy="204469"/>
          </a:xfrm>
          <a:custGeom>
            <a:avLst/>
            <a:gdLst>
              <a:gd name="connsiteX0" fmla="*/ 97055 w 175081"/>
              <a:gd name="connsiteY0" fmla="*/ 114 h 204469"/>
              <a:gd name="connsiteX1" fmla="*/ 19903 w 175081"/>
              <a:gd name="connsiteY1" fmla="*/ 65852 h 204469"/>
              <a:gd name="connsiteX2" fmla="*/ 1198 w 175081"/>
              <a:gd name="connsiteY2" fmla="*/ 98851 h 204469"/>
              <a:gd name="connsiteX3" fmla="*/ 8353 w 175081"/>
              <a:gd name="connsiteY3" fmla="*/ 111131 h 204469"/>
              <a:gd name="connsiteX4" fmla="*/ 20973 w 175081"/>
              <a:gd name="connsiteY4" fmla="*/ 111131 h 204469"/>
              <a:gd name="connsiteX5" fmla="*/ 20973 w 175081"/>
              <a:gd name="connsiteY5" fmla="*/ 152145 h 204469"/>
              <a:gd name="connsiteX6" fmla="*/ 43068 w 175081"/>
              <a:gd name="connsiteY6" fmla="*/ 169560 h 204469"/>
              <a:gd name="connsiteX7" fmla="*/ 57221 w 175081"/>
              <a:gd name="connsiteY7" fmla="*/ 167605 h 204469"/>
              <a:gd name="connsiteX8" fmla="*/ 57221 w 175081"/>
              <a:gd name="connsiteY8" fmla="*/ 191373 h 204469"/>
              <a:gd name="connsiteX9" fmla="*/ 70433 w 175081"/>
              <a:gd name="connsiteY9" fmla="*/ 204584 h 204469"/>
              <a:gd name="connsiteX10" fmla="*/ 113376 w 175081"/>
              <a:gd name="connsiteY10" fmla="*/ 204584 h 204469"/>
              <a:gd name="connsiteX11" fmla="*/ 126590 w 175081"/>
              <a:gd name="connsiteY11" fmla="*/ 191373 h 204469"/>
              <a:gd name="connsiteX12" fmla="*/ 126590 w 175081"/>
              <a:gd name="connsiteY12" fmla="*/ 150566 h 204469"/>
              <a:gd name="connsiteX13" fmla="*/ 175198 w 175081"/>
              <a:gd name="connsiteY13" fmla="*/ 78236 h 204469"/>
              <a:gd name="connsiteX14" fmla="*/ 97055 w 175081"/>
              <a:gd name="connsiteY14" fmla="*/ 114 h 204469"/>
              <a:gd name="connsiteX15" fmla="*/ 125430 w 175081"/>
              <a:gd name="connsiteY15" fmla="*/ 70505 h 204469"/>
              <a:gd name="connsiteX16" fmla="*/ 82830 w 175081"/>
              <a:gd name="connsiteY16" fmla="*/ 115282 h 204469"/>
              <a:gd name="connsiteX17" fmla="*/ 77168 w 175081"/>
              <a:gd name="connsiteY17" fmla="*/ 112527 h 204469"/>
              <a:gd name="connsiteX18" fmla="*/ 81655 w 175081"/>
              <a:gd name="connsiteY18" fmla="*/ 81869 h 204469"/>
              <a:gd name="connsiteX19" fmla="*/ 62178 w 175081"/>
              <a:gd name="connsiteY19" fmla="*/ 81869 h 204469"/>
              <a:gd name="connsiteX20" fmla="*/ 59783 w 175081"/>
              <a:gd name="connsiteY20" fmla="*/ 76291 h 204469"/>
              <a:gd name="connsiteX21" fmla="*/ 102386 w 175081"/>
              <a:gd name="connsiteY21" fmla="*/ 31515 h 204469"/>
              <a:gd name="connsiteX22" fmla="*/ 108048 w 175081"/>
              <a:gd name="connsiteY22" fmla="*/ 34270 h 204469"/>
              <a:gd name="connsiteX23" fmla="*/ 103562 w 175081"/>
              <a:gd name="connsiteY23" fmla="*/ 64928 h 204469"/>
              <a:gd name="connsiteX24" fmla="*/ 123038 w 175081"/>
              <a:gd name="connsiteY24" fmla="*/ 64928 h 204469"/>
              <a:gd name="connsiteX25" fmla="*/ 125430 w 175081"/>
              <a:gd name="connsiteY25" fmla="*/ 70505 h 20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081" h="204469">
                <a:moveTo>
                  <a:pt x="97055" y="114"/>
                </a:moveTo>
                <a:cubicBezTo>
                  <a:pt x="58115" y="114"/>
                  <a:pt x="25839" y="28592"/>
                  <a:pt x="19903" y="65852"/>
                </a:cubicBezTo>
                <a:lnTo>
                  <a:pt x="1198" y="98851"/>
                </a:lnTo>
                <a:cubicBezTo>
                  <a:pt x="-1911" y="104333"/>
                  <a:pt x="2050" y="111131"/>
                  <a:pt x="8353" y="111131"/>
                </a:cubicBezTo>
                <a:lnTo>
                  <a:pt x="20973" y="111131"/>
                </a:lnTo>
                <a:lnTo>
                  <a:pt x="20973" y="152145"/>
                </a:lnTo>
                <a:cubicBezTo>
                  <a:pt x="20973" y="163728"/>
                  <a:pt x="31803" y="172264"/>
                  <a:pt x="43068" y="169560"/>
                </a:cubicBezTo>
                <a:lnTo>
                  <a:pt x="57221" y="167605"/>
                </a:lnTo>
                <a:lnTo>
                  <a:pt x="57221" y="191373"/>
                </a:lnTo>
                <a:cubicBezTo>
                  <a:pt x="57221" y="198669"/>
                  <a:pt x="63136" y="204584"/>
                  <a:pt x="70433" y="204584"/>
                </a:cubicBezTo>
                <a:lnTo>
                  <a:pt x="113376" y="204584"/>
                </a:lnTo>
                <a:cubicBezTo>
                  <a:pt x="120674" y="204584"/>
                  <a:pt x="126590" y="198669"/>
                  <a:pt x="126590" y="191373"/>
                </a:cubicBezTo>
                <a:lnTo>
                  <a:pt x="126590" y="150566"/>
                </a:lnTo>
                <a:cubicBezTo>
                  <a:pt x="155101" y="138919"/>
                  <a:pt x="175198" y="110928"/>
                  <a:pt x="175198" y="78236"/>
                </a:cubicBezTo>
                <a:cubicBezTo>
                  <a:pt x="175196" y="35088"/>
                  <a:pt x="140209" y="114"/>
                  <a:pt x="97055" y="114"/>
                </a:cubicBezTo>
                <a:moveTo>
                  <a:pt x="125430" y="70505"/>
                </a:moveTo>
                <a:lnTo>
                  <a:pt x="82830" y="115282"/>
                </a:lnTo>
                <a:cubicBezTo>
                  <a:pt x="80610" y="117616"/>
                  <a:pt x="76703" y="115714"/>
                  <a:pt x="77168" y="112527"/>
                </a:cubicBezTo>
                <a:lnTo>
                  <a:pt x="81655" y="81869"/>
                </a:lnTo>
                <a:lnTo>
                  <a:pt x="62178" y="81869"/>
                </a:lnTo>
                <a:cubicBezTo>
                  <a:pt x="59275" y="81869"/>
                  <a:pt x="57784" y="78395"/>
                  <a:pt x="59783" y="76291"/>
                </a:cubicBezTo>
                <a:lnTo>
                  <a:pt x="102386" y="31515"/>
                </a:lnTo>
                <a:cubicBezTo>
                  <a:pt x="104606" y="29180"/>
                  <a:pt x="108513" y="31082"/>
                  <a:pt x="108048" y="34270"/>
                </a:cubicBezTo>
                <a:lnTo>
                  <a:pt x="103562" y="64928"/>
                </a:lnTo>
                <a:lnTo>
                  <a:pt x="123038" y="64928"/>
                </a:lnTo>
                <a:cubicBezTo>
                  <a:pt x="125939" y="64928"/>
                  <a:pt x="127432" y="68401"/>
                  <a:pt x="125430" y="7050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714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片 32" descr="343439383331313b343532303033313bd3a6d3c3c9ccb3c7"/>
          <p:cNvSpPr/>
          <p:nvPr>
            <p:custDataLst>
              <p:tags r:id="rId12"/>
            </p:custDataLst>
          </p:nvPr>
        </p:nvSpPr>
        <p:spPr>
          <a:xfrm>
            <a:off x="4750753" y="4465320"/>
            <a:ext cx="176548" cy="198120"/>
          </a:xfrm>
          <a:custGeom>
            <a:avLst/>
            <a:gdLst>
              <a:gd name="connsiteX0" fmla="*/ 143561 w 176548"/>
              <a:gd name="connsiteY0" fmla="*/ 198234 h 198120"/>
              <a:gd name="connsiteX1" fmla="*/ 33218 w 176548"/>
              <a:gd name="connsiteY1" fmla="*/ 198234 h 198120"/>
              <a:gd name="connsiteX2" fmla="*/ 115 w 176548"/>
              <a:gd name="connsiteY2" fmla="*/ 165214 h 198120"/>
              <a:gd name="connsiteX3" fmla="*/ 115 w 176548"/>
              <a:gd name="connsiteY3" fmla="*/ 33134 h 198120"/>
              <a:gd name="connsiteX4" fmla="*/ 33218 w 176548"/>
              <a:gd name="connsiteY4" fmla="*/ 114 h 198120"/>
              <a:gd name="connsiteX5" fmla="*/ 143561 w 176548"/>
              <a:gd name="connsiteY5" fmla="*/ 114 h 198120"/>
              <a:gd name="connsiteX6" fmla="*/ 176663 w 176548"/>
              <a:gd name="connsiteY6" fmla="*/ 33134 h 198120"/>
              <a:gd name="connsiteX7" fmla="*/ 176663 w 176548"/>
              <a:gd name="connsiteY7" fmla="*/ 165214 h 198120"/>
              <a:gd name="connsiteX8" fmla="*/ 143561 w 176548"/>
              <a:gd name="connsiteY8" fmla="*/ 198234 h 198120"/>
              <a:gd name="connsiteX9" fmla="*/ 88389 w 176548"/>
              <a:gd name="connsiteY9" fmla="*/ 91312 h 198120"/>
              <a:gd name="connsiteX10" fmla="*/ 132526 w 176548"/>
              <a:gd name="connsiteY10" fmla="*/ 45713 h 198120"/>
              <a:gd name="connsiteX11" fmla="*/ 121492 w 176548"/>
              <a:gd name="connsiteY11" fmla="*/ 34313 h 198120"/>
              <a:gd name="connsiteX12" fmla="*/ 110458 w 176548"/>
              <a:gd name="connsiteY12" fmla="*/ 45713 h 198120"/>
              <a:gd name="connsiteX13" fmla="*/ 88389 w 176548"/>
              <a:gd name="connsiteY13" fmla="*/ 68513 h 198120"/>
              <a:gd name="connsiteX14" fmla="*/ 66321 w 176548"/>
              <a:gd name="connsiteY14" fmla="*/ 45713 h 198120"/>
              <a:gd name="connsiteX15" fmla="*/ 55286 w 176548"/>
              <a:gd name="connsiteY15" fmla="*/ 34313 h 198120"/>
              <a:gd name="connsiteX16" fmla="*/ 44252 w 176548"/>
              <a:gd name="connsiteY16" fmla="*/ 45713 h 198120"/>
              <a:gd name="connsiteX17" fmla="*/ 88389 w 176548"/>
              <a:gd name="connsiteY17" fmla="*/ 91312 h 198120"/>
              <a:gd name="connsiteX18" fmla="*/ 110458 w 176548"/>
              <a:gd name="connsiteY18" fmla="*/ 159711 h 198120"/>
              <a:gd name="connsiteX19" fmla="*/ 121492 w 176548"/>
              <a:gd name="connsiteY19" fmla="*/ 148311 h 198120"/>
              <a:gd name="connsiteX20" fmla="*/ 110458 w 176548"/>
              <a:gd name="connsiteY20" fmla="*/ 136911 h 198120"/>
              <a:gd name="connsiteX21" fmla="*/ 66321 w 176548"/>
              <a:gd name="connsiteY21" fmla="*/ 136911 h 198120"/>
              <a:gd name="connsiteX22" fmla="*/ 55286 w 176548"/>
              <a:gd name="connsiteY22" fmla="*/ 148311 h 198120"/>
              <a:gd name="connsiteX23" fmla="*/ 66321 w 176548"/>
              <a:gd name="connsiteY23" fmla="*/ 159711 h 198120"/>
              <a:gd name="connsiteX24" fmla="*/ 110458 w 176548"/>
              <a:gd name="connsiteY24" fmla="*/ 159711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6548" h="198120">
                <a:moveTo>
                  <a:pt x="143561" y="198234"/>
                </a:moveTo>
                <a:lnTo>
                  <a:pt x="33218" y="198234"/>
                </a:lnTo>
                <a:cubicBezTo>
                  <a:pt x="14460" y="198234"/>
                  <a:pt x="115" y="183926"/>
                  <a:pt x="115" y="165214"/>
                </a:cubicBezTo>
                <a:lnTo>
                  <a:pt x="115" y="33134"/>
                </a:lnTo>
                <a:cubicBezTo>
                  <a:pt x="115" y="14423"/>
                  <a:pt x="14460" y="114"/>
                  <a:pt x="33218" y="114"/>
                </a:cubicBezTo>
                <a:lnTo>
                  <a:pt x="143561" y="114"/>
                </a:lnTo>
                <a:cubicBezTo>
                  <a:pt x="162319" y="114"/>
                  <a:pt x="176663" y="14423"/>
                  <a:pt x="176663" y="33134"/>
                </a:cubicBezTo>
                <a:lnTo>
                  <a:pt x="176663" y="165214"/>
                </a:lnTo>
                <a:cubicBezTo>
                  <a:pt x="176663" y="183926"/>
                  <a:pt x="162319" y="198234"/>
                  <a:pt x="143561" y="198234"/>
                </a:cubicBezTo>
                <a:moveTo>
                  <a:pt x="88389" y="91312"/>
                </a:moveTo>
                <a:cubicBezTo>
                  <a:pt x="112664" y="91312"/>
                  <a:pt x="132526" y="70793"/>
                  <a:pt x="132526" y="45713"/>
                </a:cubicBezTo>
                <a:cubicBezTo>
                  <a:pt x="132526" y="38873"/>
                  <a:pt x="128112" y="34313"/>
                  <a:pt x="121492" y="34313"/>
                </a:cubicBezTo>
                <a:cubicBezTo>
                  <a:pt x="114871" y="34313"/>
                  <a:pt x="110458" y="38873"/>
                  <a:pt x="110458" y="45713"/>
                </a:cubicBezTo>
                <a:cubicBezTo>
                  <a:pt x="110458" y="58253"/>
                  <a:pt x="100527" y="68513"/>
                  <a:pt x="88389" y="68513"/>
                </a:cubicBezTo>
                <a:cubicBezTo>
                  <a:pt x="76251" y="68513"/>
                  <a:pt x="66321" y="58253"/>
                  <a:pt x="66321" y="45713"/>
                </a:cubicBezTo>
                <a:cubicBezTo>
                  <a:pt x="66321" y="38873"/>
                  <a:pt x="61907" y="34313"/>
                  <a:pt x="55286" y="34313"/>
                </a:cubicBezTo>
                <a:cubicBezTo>
                  <a:pt x="48666" y="34313"/>
                  <a:pt x="44252" y="38873"/>
                  <a:pt x="44252" y="45713"/>
                </a:cubicBezTo>
                <a:cubicBezTo>
                  <a:pt x="44252" y="70793"/>
                  <a:pt x="64114" y="91312"/>
                  <a:pt x="88389" y="91312"/>
                </a:cubicBezTo>
                <a:moveTo>
                  <a:pt x="110458" y="159711"/>
                </a:moveTo>
                <a:cubicBezTo>
                  <a:pt x="117078" y="159711"/>
                  <a:pt x="121492" y="155151"/>
                  <a:pt x="121492" y="148311"/>
                </a:cubicBezTo>
                <a:cubicBezTo>
                  <a:pt x="121492" y="141471"/>
                  <a:pt x="117078" y="136911"/>
                  <a:pt x="110458" y="136911"/>
                </a:cubicBezTo>
                <a:lnTo>
                  <a:pt x="66321" y="136911"/>
                </a:lnTo>
                <a:cubicBezTo>
                  <a:pt x="59700" y="136911"/>
                  <a:pt x="55286" y="141471"/>
                  <a:pt x="55286" y="148311"/>
                </a:cubicBezTo>
                <a:cubicBezTo>
                  <a:pt x="55286" y="155151"/>
                  <a:pt x="59700" y="159711"/>
                  <a:pt x="66321" y="159711"/>
                </a:cubicBezTo>
                <a:lnTo>
                  <a:pt x="110458" y="159711"/>
                </a:lnTo>
              </a:path>
            </a:pathLst>
          </a:custGeom>
          <a:solidFill>
            <a:schemeClr val="lt1">
              <a:lumMod val="100000"/>
            </a:schemeClr>
          </a:solidFill>
          <a:ln w="68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爆量仓位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控制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3425" y="1410970"/>
            <a:ext cx="60960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，出现紫色爆量的股票，重点关注，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主力占比达到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20%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以上的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蓝线附近挂单相对安全位置，切记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1-2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成仓位，因为没有出现确定性上攻信号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蓝线上移加仓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1-2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成，形成重仓品种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蓝线走平，死叉或者乖离率比较高的情况下做止盈操作，卖半仓，降低成本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en-US" altLang="zh-CN" b="1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，周线金叉内，不清，留底仓继续做波段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rgbClr val="210BB8"/>
              </a:solidFill>
            </a:endParaRPr>
          </a:p>
          <a:p>
            <a:r>
              <a:rPr lang="en-US" altLang="zh-CN" b="1">
                <a:solidFill>
                  <a:srgbClr val="FFC000"/>
                </a:solidFill>
                <a:sym typeface="+mn-ea"/>
              </a:rPr>
              <a:t>6</a:t>
            </a:r>
            <a:r>
              <a:rPr lang="zh-CN" altLang="en-US" b="1">
                <a:solidFill>
                  <a:srgbClr val="FFC000"/>
                </a:solidFill>
                <a:sym typeface="+mn-ea"/>
              </a:rPr>
              <a:t>，对于短期没有达到预期跌破蓝线做底仓止损。</a:t>
            </a:r>
            <a:endParaRPr lang="zh-CN" altLang="en-US" b="1">
              <a:solidFill>
                <a:srgbClr val="FFC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简单爆量选股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技巧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899795"/>
            <a:ext cx="10994390" cy="5433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关于仓位配比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问题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7" name="圆角矩形 3"/>
          <p:cNvSpPr/>
          <p:nvPr>
            <p:custDataLst>
              <p:tags r:id="rId2"/>
            </p:custDataLst>
          </p:nvPr>
        </p:nvSpPr>
        <p:spPr>
          <a:xfrm>
            <a:off x="884238" y="1136015"/>
            <a:ext cx="3092581" cy="4585991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dist="88900" dir="2700000" sx="100500" sy="100500" algn="tl" rotWithShape="0">
              <a:schemeClr val="accent1"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16800" tIns="0" rIns="315151" bIns="1512000" numCol="1" spcCol="0" rtlCol="0" fromWordArt="0" anchor="ctr" anchorCtr="0" forceAA="0" compatLnSpc="1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对于仓位管理要有一个正确的思路，如何避免账户的忽高忽低，通过中短线仓位配置可以避免高风险，获取账户稳定收益</a:t>
            </a:r>
            <a:endParaRPr lang="zh-CN" altLang="zh-CN" sz="20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圆角矩形 3"/>
          <p:cNvSpPr/>
          <p:nvPr>
            <p:custDataLst>
              <p:tags r:id="rId3"/>
            </p:custDataLst>
          </p:nvPr>
        </p:nvSpPr>
        <p:spPr>
          <a:xfrm>
            <a:off x="4550093" y="1136015"/>
            <a:ext cx="3092581" cy="4585991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chemeClr val="accent2"/>
            </a:solidFill>
          </a:ln>
          <a:effectLst>
            <a:outerShdw dist="88900" dir="2700000" sx="100500" sy="100500" algn="tl" rotWithShape="0">
              <a:schemeClr val="accent2"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16800" tIns="0" rIns="315151" bIns="1512000" numCol="1" spcCol="0" rtlCol="0" fromWordArt="0" anchor="ctr" anchorCtr="0" forceAA="0" compatLnSpc="1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中长线仓位布局占比应该在</a:t>
            </a:r>
            <a:r>
              <a:rPr lang="en-US" altLang="zh-CN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40%</a:t>
            </a:r>
            <a:r>
              <a:rPr lang="zh-CN" altLang="en-US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左右，仓位可以重，仓位与控盘成为正比，控盘越高，仓位越大，这样才能有效避免市场的快速振幅</a:t>
            </a:r>
            <a:endParaRPr lang="zh-CN" altLang="en-US" sz="20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9" name="圆角矩形 16"/>
          <p:cNvSpPr/>
          <p:nvPr>
            <p:custDataLst>
              <p:tags r:id="rId4"/>
            </p:custDataLst>
          </p:nvPr>
        </p:nvSpPr>
        <p:spPr>
          <a:xfrm>
            <a:off x="1150938" y="4979670"/>
            <a:ext cx="505894" cy="509076"/>
          </a:xfrm>
          <a:prstGeom prst="roundRect">
            <a:avLst>
              <a:gd name="adj" fmla="val 2376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p>
            <a:pPr indent="0" algn="ctr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latin typeface="+mn-ea"/>
              <a:cs typeface="+mn-ea"/>
              <a:sym typeface="+mn-ea"/>
            </a:endParaRPr>
          </a:p>
        </p:txBody>
      </p:sp>
      <p:sp>
        <p:nvSpPr>
          <p:cNvPr id="9" name="圆角矩形 16"/>
          <p:cNvSpPr/>
          <p:nvPr>
            <p:custDataLst>
              <p:tags r:id="rId5"/>
            </p:custDataLst>
          </p:nvPr>
        </p:nvSpPr>
        <p:spPr>
          <a:xfrm>
            <a:off x="4817428" y="4979670"/>
            <a:ext cx="505894" cy="509076"/>
          </a:xfrm>
          <a:prstGeom prst="roundRect">
            <a:avLst>
              <a:gd name="adj" fmla="val 2376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p>
            <a:pPr indent="0" algn="ctr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3"/>
          <p:cNvSpPr/>
          <p:nvPr>
            <p:custDataLst>
              <p:tags r:id="rId6"/>
            </p:custDataLst>
          </p:nvPr>
        </p:nvSpPr>
        <p:spPr>
          <a:xfrm>
            <a:off x="8215948" y="1136015"/>
            <a:ext cx="3092581" cy="4585991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dist="88900" dir="2700000" sx="100500" sy="100500" algn="tl" rotWithShape="0">
              <a:schemeClr val="accent1"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16800" tIns="0" rIns="315151" bIns="1512000" numCol="1" spcCol="0" rtlCol="0" fromWordArt="0" anchor="ctr" anchorCtr="0" forceAA="0" compatLnSpc="1">
            <a:no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zh-CN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短线策略仓位占比在</a:t>
            </a:r>
            <a:r>
              <a:rPr lang="en-US" altLang="zh-CN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20%-30%</a:t>
            </a:r>
            <a:r>
              <a:rPr lang="zh-CN" altLang="en-US" sz="20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短线强势股在上涨过程不敢重仓操作，启动位置可以选择选对就重仓，这样避免短线波段给账户收益带来的风险</a:t>
            </a:r>
            <a:endParaRPr lang="zh-CN" altLang="en-US" sz="20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圆角矩形 16"/>
          <p:cNvSpPr/>
          <p:nvPr>
            <p:custDataLst>
              <p:tags r:id="rId7"/>
            </p:custDataLst>
          </p:nvPr>
        </p:nvSpPr>
        <p:spPr>
          <a:xfrm>
            <a:off x="8483283" y="4979670"/>
            <a:ext cx="505894" cy="509076"/>
          </a:xfrm>
          <a:prstGeom prst="roundRect">
            <a:avLst>
              <a:gd name="adj" fmla="val 2376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p>
            <a:pPr indent="0" algn="ctr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+mn-ea"/>
                <a:cs typeface="+mn-ea"/>
                <a:sym typeface="+mn-ea"/>
              </a:rPr>
              <a:t>03</a:t>
            </a:r>
            <a:endParaRPr lang="en-US" altLang="zh-CN" sz="24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市场未来趋势解读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策略改变与持仓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心态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为王与业绩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加强执行勿情绪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操作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87725" y="-38735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中长线操作标准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8" name="任意多边形: 形状 17"/>
          <p:cNvSpPr/>
          <p:nvPr>
            <p:custDataLst>
              <p:tags r:id="rId2"/>
            </p:custDataLst>
          </p:nvPr>
        </p:nvSpPr>
        <p:spPr>
          <a:xfrm>
            <a:off x="1171893" y="3429953"/>
            <a:ext cx="9848488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>
            <p:custDataLst>
              <p:tags r:id="rId3"/>
            </p:custDataLst>
          </p:nvPr>
        </p:nvSpPr>
        <p:spPr>
          <a:xfrm>
            <a:off x="5717223" y="4734878"/>
            <a:ext cx="808347" cy="409216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78000"/>
                  <a:lumOff val="22000"/>
                </a:schemeClr>
              </a:gs>
              <a:gs pos="78000">
                <a:schemeClr val="accent1">
                  <a:lumMod val="91000"/>
                </a:scheme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6" name="任意多边形: 形状 5"/>
          <p:cNvSpPr/>
          <p:nvPr>
            <p:custDataLst>
              <p:tags r:id="rId4"/>
            </p:custDataLst>
          </p:nvPr>
        </p:nvSpPr>
        <p:spPr>
          <a:xfrm>
            <a:off x="5277803" y="4462463"/>
            <a:ext cx="529699" cy="681496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>
            <a:off x="5277803" y="3831273"/>
            <a:ext cx="439469" cy="903353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86000"/>
                  <a:lumOff val="14000"/>
                </a:scheme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6"/>
            </p:custDataLst>
          </p:nvPr>
        </p:nvSpPr>
        <p:spPr>
          <a:xfrm>
            <a:off x="5717223" y="4164013"/>
            <a:ext cx="808347" cy="862485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0" name="任意多边形: 形状 9"/>
          <p:cNvSpPr/>
          <p:nvPr>
            <p:custDataLst>
              <p:tags r:id="rId7"/>
            </p:custDataLst>
          </p:nvPr>
        </p:nvSpPr>
        <p:spPr>
          <a:xfrm>
            <a:off x="6406198" y="3623628"/>
            <a:ext cx="513775" cy="702726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8"/>
            </p:custDataLst>
          </p:nvPr>
        </p:nvSpPr>
        <p:spPr>
          <a:xfrm>
            <a:off x="6489383" y="4164013"/>
            <a:ext cx="430446" cy="862485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9"/>
            </p:custDataLst>
          </p:nvPr>
        </p:nvSpPr>
        <p:spPr>
          <a:xfrm>
            <a:off x="5622608" y="3623628"/>
            <a:ext cx="866730" cy="540314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</a:schemeClr>
              </a:gs>
              <a:gs pos="100000">
                <a:schemeClr val="accent1"/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3" name="任意多边形: 形状 12"/>
          <p:cNvSpPr/>
          <p:nvPr>
            <p:custDataLst>
              <p:tags r:id="rId10"/>
            </p:custDataLst>
          </p:nvPr>
        </p:nvSpPr>
        <p:spPr>
          <a:xfrm>
            <a:off x="5622608" y="3831273"/>
            <a:ext cx="866730" cy="903353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6000"/>
                  <a:lumOff val="64000"/>
                </a:schemeClr>
              </a:gs>
              <a:gs pos="100000">
                <a:schemeClr val="accent1">
                  <a:lumMod val="77000"/>
                  <a:lumOff val="23000"/>
                </a:scheme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1"/>
            </p:custDataLst>
          </p:nvPr>
        </p:nvSpPr>
        <p:spPr>
          <a:xfrm rot="20464926">
            <a:off x="4722813" y="4137343"/>
            <a:ext cx="2828015" cy="590804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2"/>
            </p:custDataLst>
          </p:nvPr>
        </p:nvSpPr>
        <p:spPr>
          <a:xfrm rot="997938">
            <a:off x="4833303" y="4137343"/>
            <a:ext cx="2606541" cy="590804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3"/>
            </p:custDataLst>
          </p:nvPr>
        </p:nvSpPr>
        <p:spPr>
          <a:xfrm rot="19668910">
            <a:off x="4642168" y="4137343"/>
            <a:ext cx="2828015" cy="590804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4"/>
            </p:custDataLst>
          </p:nvPr>
        </p:nvSpPr>
        <p:spPr>
          <a:xfrm>
            <a:off x="6964998" y="4322763"/>
            <a:ext cx="110257" cy="110257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5"/>
            </p:custDataLst>
          </p:nvPr>
        </p:nvSpPr>
        <p:spPr>
          <a:xfrm>
            <a:off x="6336983" y="4736783"/>
            <a:ext cx="110257" cy="110257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16"/>
            </p:custDataLst>
          </p:nvPr>
        </p:nvSpPr>
        <p:spPr>
          <a:xfrm>
            <a:off x="1034733" y="3213418"/>
            <a:ext cx="10122776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椭圆 85"/>
          <p:cNvSpPr/>
          <p:nvPr>
            <p:custDataLst>
              <p:tags r:id="rId17"/>
            </p:custDataLst>
          </p:nvPr>
        </p:nvSpPr>
        <p:spPr>
          <a:xfrm>
            <a:off x="2287588" y="392207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7" name="椭圆 86"/>
          <p:cNvSpPr/>
          <p:nvPr>
            <p:custDataLst>
              <p:tags r:id="rId18"/>
            </p:custDataLst>
          </p:nvPr>
        </p:nvSpPr>
        <p:spPr>
          <a:xfrm>
            <a:off x="2315528" y="395001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9"/>
            </p:custDataLst>
          </p:nvPr>
        </p:nvSpPr>
        <p:spPr>
          <a:xfrm>
            <a:off x="1662113" y="2629853"/>
            <a:ext cx="1397354" cy="70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业绩是长线股的标准配置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0"/>
            </p:custDataLst>
          </p:nvPr>
        </p:nvSpPr>
        <p:spPr>
          <a:xfrm>
            <a:off x="1662113" y="2141538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业绩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好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3" name="直接连接符 82"/>
          <p:cNvCxnSpPr/>
          <p:nvPr>
            <p:custDataLst>
              <p:tags r:id="rId21"/>
            </p:custDataLst>
          </p:nvPr>
        </p:nvCxnSpPr>
        <p:spPr>
          <a:xfrm flipV="1">
            <a:off x="2361883" y="327247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" name="椭圆 93"/>
          <p:cNvSpPr/>
          <p:nvPr>
            <p:custDataLst>
              <p:tags r:id="rId22"/>
            </p:custDataLst>
          </p:nvPr>
        </p:nvSpPr>
        <p:spPr>
          <a:xfrm>
            <a:off x="9758998" y="392207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5" name="椭圆 94"/>
          <p:cNvSpPr/>
          <p:nvPr>
            <p:custDataLst>
              <p:tags r:id="rId23"/>
            </p:custDataLst>
          </p:nvPr>
        </p:nvSpPr>
        <p:spPr>
          <a:xfrm>
            <a:off x="9786938" y="395001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24"/>
            </p:custDataLst>
          </p:nvPr>
        </p:nvSpPr>
        <p:spPr>
          <a:xfrm>
            <a:off x="9132888" y="2629853"/>
            <a:ext cx="1397354" cy="70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有资金炒作的某些主题后期上涨空间巨大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5"/>
            </p:custDataLst>
          </p:nvPr>
        </p:nvSpPr>
        <p:spPr>
          <a:xfrm>
            <a:off x="9132888" y="2141538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关注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主题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91" name="直接连接符 90"/>
          <p:cNvCxnSpPr/>
          <p:nvPr>
            <p:custDataLst>
              <p:tags r:id="rId26"/>
            </p:custDataLst>
          </p:nvPr>
        </p:nvCxnSpPr>
        <p:spPr>
          <a:xfrm flipV="1">
            <a:off x="9833293" y="327247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椭圆 102"/>
          <p:cNvSpPr/>
          <p:nvPr>
            <p:custDataLst>
              <p:tags r:id="rId27"/>
            </p:custDataLst>
          </p:nvPr>
        </p:nvSpPr>
        <p:spPr>
          <a:xfrm>
            <a:off x="4778058" y="320262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" name="椭圆 103"/>
          <p:cNvSpPr/>
          <p:nvPr>
            <p:custDataLst>
              <p:tags r:id="rId28"/>
            </p:custDataLst>
          </p:nvPr>
        </p:nvSpPr>
        <p:spPr>
          <a:xfrm>
            <a:off x="4805998" y="323056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29"/>
            </p:custDataLst>
          </p:nvPr>
        </p:nvSpPr>
        <p:spPr>
          <a:xfrm>
            <a:off x="4152583" y="1910398"/>
            <a:ext cx="1397354" cy="70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控盘增加到高度控盘阶段，控盘越高筹码越集中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30"/>
            </p:custDataLst>
          </p:nvPr>
        </p:nvSpPr>
        <p:spPr>
          <a:xfrm>
            <a:off x="4152583" y="1422083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控盘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好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00" name="直接连接符 99"/>
          <p:cNvCxnSpPr/>
          <p:nvPr>
            <p:custDataLst>
              <p:tags r:id="rId31"/>
            </p:custDataLst>
          </p:nvPr>
        </p:nvCxnSpPr>
        <p:spPr>
          <a:xfrm flipV="1">
            <a:off x="4852353" y="255301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" name="椭圆 110"/>
          <p:cNvSpPr/>
          <p:nvPr>
            <p:custDataLst>
              <p:tags r:id="rId32"/>
            </p:custDataLst>
          </p:nvPr>
        </p:nvSpPr>
        <p:spPr>
          <a:xfrm>
            <a:off x="7268528" y="320262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椭圆 111"/>
          <p:cNvSpPr/>
          <p:nvPr>
            <p:custDataLst>
              <p:tags r:id="rId33"/>
            </p:custDataLst>
          </p:nvPr>
        </p:nvSpPr>
        <p:spPr>
          <a:xfrm>
            <a:off x="7296468" y="323056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34"/>
            </p:custDataLst>
          </p:nvPr>
        </p:nvSpPr>
        <p:spPr>
          <a:xfrm>
            <a:off x="6643053" y="1910398"/>
            <a:ext cx="1397354" cy="70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周线金叉内操作，周线回踩智能辅助线低点低吸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5"/>
            </p:custDataLst>
          </p:nvPr>
        </p:nvSpPr>
        <p:spPr>
          <a:xfrm>
            <a:off x="6643053" y="1422083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周线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走强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08" name="直接连接符 107"/>
          <p:cNvCxnSpPr/>
          <p:nvPr>
            <p:custDataLst>
              <p:tags r:id="rId36"/>
            </p:custDataLst>
          </p:nvPr>
        </p:nvCxnSpPr>
        <p:spPr>
          <a:xfrm flipV="1">
            <a:off x="7342823" y="255301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3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标准模型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1235075"/>
            <a:ext cx="12099925" cy="4387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标准模型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" y="1040130"/>
            <a:ext cx="12134215" cy="4812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标准模型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1146810"/>
            <a:ext cx="11818620" cy="4628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标准模型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对比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" y="1155065"/>
            <a:ext cx="12042140" cy="4818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95930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模式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" y="869950"/>
            <a:ext cx="11456035" cy="5387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2075" y="3064510"/>
            <a:ext cx="923544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加强执行勿情绪操作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63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心态篇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951230"/>
            <a:ext cx="11607800" cy="5537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81475" y="66541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1036320"/>
            <a:ext cx="11857355" cy="5309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57195" y="3111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操作篇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syncCopiedImage_1712139583435_1712449988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368425" y="3064510"/>
            <a:ext cx="91059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市场未来趋势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解读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yncCopiedImage_1712139599366_1712449996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为牛市做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铺垫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2"/>
            </p:custDataLst>
          </p:nvPr>
        </p:nvSpPr>
        <p:spPr>
          <a:xfrm rot="12480000">
            <a:off x="5531803" y="2439670"/>
            <a:ext cx="1110615" cy="1311275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: 形状 12"/>
          <p:cNvSpPr/>
          <p:nvPr>
            <p:custDataLst>
              <p:tags r:id="rId3"/>
            </p:custDataLst>
          </p:nvPr>
        </p:nvSpPr>
        <p:spPr>
          <a:xfrm rot="16800000">
            <a:off x="6317933" y="294195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4" name="任意多边形: 形状 13"/>
          <p:cNvSpPr/>
          <p:nvPr>
            <p:custDataLst>
              <p:tags r:id="rId4"/>
            </p:custDataLst>
          </p:nvPr>
        </p:nvSpPr>
        <p:spPr>
          <a:xfrm rot="21120000">
            <a:off x="6065203" y="3840480"/>
            <a:ext cx="1110615" cy="1311275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8" name="任意多边形: 形状 14"/>
          <p:cNvSpPr/>
          <p:nvPr>
            <p:custDataLst>
              <p:tags r:id="rId5"/>
            </p:custDataLst>
          </p:nvPr>
        </p:nvSpPr>
        <p:spPr>
          <a:xfrm rot="3840000">
            <a:off x="5136833" y="389572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4">
                  <a:lumMod val="60000"/>
                  <a:lumOff val="40000"/>
                </a:schemeClr>
              </a:gs>
              <a:gs pos="9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6" name="任意多边形: 形状 15"/>
          <p:cNvSpPr/>
          <p:nvPr>
            <p:custDataLst>
              <p:tags r:id="rId6"/>
            </p:custDataLst>
          </p:nvPr>
        </p:nvSpPr>
        <p:spPr>
          <a:xfrm rot="8160000">
            <a:off x="4807268" y="3023235"/>
            <a:ext cx="1110615" cy="1310640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5">
                  <a:lumMod val="60000"/>
                  <a:lumOff val="40000"/>
                </a:schemeClr>
              </a:gs>
              <a:gs pos="9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336733" y="712470"/>
            <a:ext cx="3583869" cy="4070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加强入口端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监管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3816350" y="1150620"/>
            <a:ext cx="4700905" cy="916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严格把控IPO申报质量，严禁以“圈钱”为目的盲目谋求上市、过度融资，对对财务造假、虚假陈述、粉饰包装等行为须及时依法严肃追责对现场检查中的撤回企业“一查到底”，切实落实“申报即担责。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年亏损延长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锁定期！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7967028" y="2409825"/>
            <a:ext cx="3282952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规范减持，</a:t>
            </a: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解禁</a:t>
            </a:r>
            <a:endParaRPr lang="zh-CN" altLang="en-US" sz="2000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7967028" y="2851785"/>
            <a:ext cx="3282952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进一步明确大股东、董事、高管在离婚、解散分立、解除一致行动关系等情形下的减持规则，防范利用“身份”绕道。禁止限售股转融通出借、限售股股东融券卖出，防范利用“工具”绕道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7640638" y="4420870"/>
            <a:ext cx="3282952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强制性分红</a:t>
            </a:r>
            <a:r>
              <a:rPr lang="zh-CN" altLang="en-US" sz="2000" b="1" dirty="0">
                <a:solidFill>
                  <a:schemeClr val="accent3"/>
                </a:solidFill>
                <a:latin typeface="+mn-ea"/>
                <a:cs typeface="+mn-ea"/>
                <a:sym typeface="+mn-ea"/>
              </a:rPr>
              <a:t>措施</a:t>
            </a:r>
            <a:endParaRPr lang="zh-CN" altLang="en-US" sz="2000" b="1" dirty="0">
              <a:solidFill>
                <a:schemeClr val="accent3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7614603" y="4957445"/>
            <a:ext cx="3282952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对分红采取强约束措施。对多年未分红或股利支付率偏低的上市公司，通过强制信息披露、限制控股股东减持、实施其他风险警示（ST）等方式加强监管约束，铁公鸡将会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ST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1007428" y="2419350"/>
            <a:ext cx="3282951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加强监管内幕</a:t>
            </a:r>
            <a:r>
              <a:rPr lang="zh-CN" altLang="en-US" sz="2000" b="1" dirty="0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交易</a:t>
            </a:r>
            <a:endParaRPr lang="zh-CN" altLang="en-US" sz="2000" b="1" dirty="0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1136333" y="4243070"/>
            <a:ext cx="3282951" cy="4358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上市公司考核</a:t>
            </a:r>
            <a:r>
              <a:rPr lang="zh-CN" altLang="en-US" sz="2000" b="1" dirty="0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机制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833120" y="4685665"/>
            <a:ext cx="3918585" cy="10966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研究将上市公司市值管理纳入企业内外部考核评价体系，逐步完善相关指标权重，发挥优质上市公司风向标作用，之前是央企现在扩充所有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股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2"/>
                </a:solidFill>
                <a:latin typeface="+mn-ea"/>
                <a:cs typeface="+mn-ea"/>
                <a:sym typeface="+mn-ea"/>
              </a:rPr>
              <a:t>企业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弧形 20"/>
          <p:cNvSpPr/>
          <p:nvPr>
            <p:custDataLst>
              <p:tags r:id="rId16"/>
            </p:custDataLst>
          </p:nvPr>
        </p:nvSpPr>
        <p:spPr>
          <a:xfrm rot="8396489">
            <a:off x="5327968" y="233108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弧形 21"/>
          <p:cNvSpPr/>
          <p:nvPr>
            <p:custDataLst>
              <p:tags r:id="rId17"/>
            </p:custDataLst>
          </p:nvPr>
        </p:nvSpPr>
        <p:spPr>
          <a:xfrm rot="14400000">
            <a:off x="6125528" y="2797810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弧形 22"/>
          <p:cNvSpPr/>
          <p:nvPr>
            <p:custDataLst>
              <p:tags r:id="rId18"/>
            </p:custDataLst>
          </p:nvPr>
        </p:nvSpPr>
        <p:spPr>
          <a:xfrm rot="18000000">
            <a:off x="5747703" y="3725545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弧形 24"/>
          <p:cNvSpPr/>
          <p:nvPr>
            <p:custDataLst>
              <p:tags r:id="rId19"/>
            </p:custDataLst>
          </p:nvPr>
        </p:nvSpPr>
        <p:spPr>
          <a:xfrm>
            <a:off x="4842193" y="3768725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弧形 25"/>
          <p:cNvSpPr/>
          <p:nvPr>
            <p:custDataLst>
              <p:tags r:id="rId20"/>
            </p:custDataLst>
          </p:nvPr>
        </p:nvSpPr>
        <p:spPr>
          <a:xfrm rot="3600000">
            <a:off x="4549458" y="2797810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7" name="任意多边形: 形状 36"/>
          <p:cNvSpPr/>
          <p:nvPr>
            <p:custDataLst>
              <p:tags r:id="rId21"/>
            </p:custDataLst>
          </p:nvPr>
        </p:nvSpPr>
        <p:spPr>
          <a:xfrm>
            <a:off x="6794183" y="3467100"/>
            <a:ext cx="270058" cy="269551"/>
          </a:xfrm>
          <a:custGeom>
            <a:avLst/>
            <a:gdLst>
              <a:gd name="connsiteX0" fmla="*/ 155880 w 270058"/>
              <a:gd name="connsiteY0" fmla="*/ 152917 h 269551"/>
              <a:gd name="connsiteX1" fmla="*/ 235866 w 270058"/>
              <a:gd name="connsiteY1" fmla="*/ 152917 h 269551"/>
              <a:gd name="connsiteX2" fmla="*/ 254633 w 270058"/>
              <a:gd name="connsiteY2" fmla="*/ 171543 h 269551"/>
              <a:gd name="connsiteX3" fmla="*/ 254633 w 270058"/>
              <a:gd name="connsiteY3" fmla="*/ 250926 h 269551"/>
              <a:gd name="connsiteX4" fmla="*/ 235866 w 270058"/>
              <a:gd name="connsiteY4" fmla="*/ 269551 h 269551"/>
              <a:gd name="connsiteX5" fmla="*/ 155880 w 270058"/>
              <a:gd name="connsiteY5" fmla="*/ 269551 h 269551"/>
              <a:gd name="connsiteX6" fmla="*/ 137113 w 270058"/>
              <a:gd name="connsiteY6" fmla="*/ 250926 h 269551"/>
              <a:gd name="connsiteX7" fmla="*/ 137113 w 270058"/>
              <a:gd name="connsiteY7" fmla="*/ 171543 h 269551"/>
              <a:gd name="connsiteX8" fmla="*/ 155880 w 270058"/>
              <a:gd name="connsiteY8" fmla="*/ 152917 h 269551"/>
              <a:gd name="connsiteX9" fmla="*/ 18767 w 270058"/>
              <a:gd name="connsiteY9" fmla="*/ 152917 h 269551"/>
              <a:gd name="connsiteX10" fmla="*/ 98752 w 270058"/>
              <a:gd name="connsiteY10" fmla="*/ 152917 h 269551"/>
              <a:gd name="connsiteX11" fmla="*/ 117519 w 270058"/>
              <a:gd name="connsiteY11" fmla="*/ 171543 h 269551"/>
              <a:gd name="connsiteX12" fmla="*/ 117519 w 270058"/>
              <a:gd name="connsiteY12" fmla="*/ 250926 h 269551"/>
              <a:gd name="connsiteX13" fmla="*/ 98752 w 270058"/>
              <a:gd name="connsiteY13" fmla="*/ 269551 h 269551"/>
              <a:gd name="connsiteX14" fmla="*/ 18767 w 270058"/>
              <a:gd name="connsiteY14" fmla="*/ 269551 h 269551"/>
              <a:gd name="connsiteX15" fmla="*/ 0 w 270058"/>
              <a:gd name="connsiteY15" fmla="*/ 250926 h 269551"/>
              <a:gd name="connsiteX16" fmla="*/ 0 w 270058"/>
              <a:gd name="connsiteY16" fmla="*/ 171543 h 269551"/>
              <a:gd name="connsiteX17" fmla="*/ 18767 w 270058"/>
              <a:gd name="connsiteY17" fmla="*/ 152917 h 269551"/>
              <a:gd name="connsiteX18" fmla="*/ 198203 w 270058"/>
              <a:gd name="connsiteY18" fmla="*/ 44958 h 269551"/>
              <a:gd name="connsiteX19" fmla="*/ 171666 w 270058"/>
              <a:gd name="connsiteY19" fmla="*/ 71294 h 269551"/>
              <a:gd name="connsiteX20" fmla="*/ 198203 w 270058"/>
              <a:gd name="connsiteY20" fmla="*/ 97631 h 269551"/>
              <a:gd name="connsiteX21" fmla="*/ 224740 w 270058"/>
              <a:gd name="connsiteY21" fmla="*/ 71294 h 269551"/>
              <a:gd name="connsiteX22" fmla="*/ 18767 w 270058"/>
              <a:gd name="connsiteY22" fmla="*/ 16838 h 269551"/>
              <a:gd name="connsiteX23" fmla="*/ 98752 w 270058"/>
              <a:gd name="connsiteY23" fmla="*/ 16838 h 269551"/>
              <a:gd name="connsiteX24" fmla="*/ 117519 w 270058"/>
              <a:gd name="connsiteY24" fmla="*/ 35464 h 269551"/>
              <a:gd name="connsiteX25" fmla="*/ 117519 w 270058"/>
              <a:gd name="connsiteY25" fmla="*/ 114847 h 269551"/>
              <a:gd name="connsiteX26" fmla="*/ 98752 w 270058"/>
              <a:gd name="connsiteY26" fmla="*/ 133472 h 269551"/>
              <a:gd name="connsiteX27" fmla="*/ 18767 w 270058"/>
              <a:gd name="connsiteY27" fmla="*/ 133472 h 269551"/>
              <a:gd name="connsiteX28" fmla="*/ 0 w 270058"/>
              <a:gd name="connsiteY28" fmla="*/ 114847 h 269551"/>
              <a:gd name="connsiteX29" fmla="*/ 0 w 270058"/>
              <a:gd name="connsiteY29" fmla="*/ 35464 h 269551"/>
              <a:gd name="connsiteX30" fmla="*/ 18767 w 270058"/>
              <a:gd name="connsiteY30" fmla="*/ 16838 h 269551"/>
              <a:gd name="connsiteX31" fmla="*/ 198185 w 270058"/>
              <a:gd name="connsiteY31" fmla="*/ 0 h 269551"/>
              <a:gd name="connsiteX32" fmla="*/ 211453 w 270058"/>
              <a:gd name="connsiteY32" fmla="*/ 5453 h 269551"/>
              <a:gd name="connsiteX33" fmla="*/ 211471 w 270058"/>
              <a:gd name="connsiteY33" fmla="*/ 5453 h 269551"/>
              <a:gd name="connsiteX34" fmla="*/ 264564 w 270058"/>
              <a:gd name="connsiteY34" fmla="*/ 58126 h 269551"/>
              <a:gd name="connsiteX35" fmla="*/ 264564 w 270058"/>
              <a:gd name="connsiteY35" fmla="*/ 84463 h 269551"/>
              <a:gd name="connsiteX36" fmla="*/ 211471 w 270058"/>
              <a:gd name="connsiteY36" fmla="*/ 137155 h 269551"/>
              <a:gd name="connsiteX37" fmla="*/ 184935 w 270058"/>
              <a:gd name="connsiteY37" fmla="*/ 137155 h 269551"/>
              <a:gd name="connsiteX38" fmla="*/ 131861 w 270058"/>
              <a:gd name="connsiteY38" fmla="*/ 84463 h 269551"/>
              <a:gd name="connsiteX39" fmla="*/ 131861 w 270058"/>
              <a:gd name="connsiteY39" fmla="*/ 58126 h 269551"/>
              <a:gd name="connsiteX40" fmla="*/ 184916 w 270058"/>
              <a:gd name="connsiteY40" fmla="*/ 5453 h 269551"/>
              <a:gd name="connsiteX41" fmla="*/ 198185 w 270058"/>
              <a:gd name="connsiteY41" fmla="*/ 0 h 2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0058" h="269551">
                <a:moveTo>
                  <a:pt x="155880" y="152917"/>
                </a:moveTo>
                <a:lnTo>
                  <a:pt x="235866" y="152917"/>
                </a:lnTo>
                <a:cubicBezTo>
                  <a:pt x="246231" y="152917"/>
                  <a:pt x="254633" y="161256"/>
                  <a:pt x="254633" y="171543"/>
                </a:cubicBezTo>
                <a:lnTo>
                  <a:pt x="254633" y="250926"/>
                </a:lnTo>
                <a:cubicBezTo>
                  <a:pt x="254633" y="261212"/>
                  <a:pt x="246231" y="269551"/>
                  <a:pt x="235866" y="269551"/>
                </a:cubicBezTo>
                <a:lnTo>
                  <a:pt x="155880" y="269551"/>
                </a:lnTo>
                <a:cubicBezTo>
                  <a:pt x="145515" y="269551"/>
                  <a:pt x="137113" y="261212"/>
                  <a:pt x="137113" y="250926"/>
                </a:cubicBezTo>
                <a:lnTo>
                  <a:pt x="137113" y="171543"/>
                </a:lnTo>
                <a:cubicBezTo>
                  <a:pt x="137113" y="161256"/>
                  <a:pt x="145515" y="152917"/>
                  <a:pt x="155880" y="152917"/>
                </a:cubicBezTo>
                <a:close/>
                <a:moveTo>
                  <a:pt x="18767" y="152917"/>
                </a:moveTo>
                <a:lnTo>
                  <a:pt x="98752" y="152917"/>
                </a:lnTo>
                <a:cubicBezTo>
                  <a:pt x="109117" y="152917"/>
                  <a:pt x="117519" y="161256"/>
                  <a:pt x="117519" y="171543"/>
                </a:cubicBezTo>
                <a:lnTo>
                  <a:pt x="117519" y="250926"/>
                </a:lnTo>
                <a:cubicBezTo>
                  <a:pt x="117519" y="261212"/>
                  <a:pt x="109117" y="269551"/>
                  <a:pt x="98752" y="269551"/>
                </a:cubicBezTo>
                <a:lnTo>
                  <a:pt x="18767" y="269551"/>
                </a:lnTo>
                <a:cubicBezTo>
                  <a:pt x="8402" y="269551"/>
                  <a:pt x="0" y="261212"/>
                  <a:pt x="0" y="250926"/>
                </a:cubicBezTo>
                <a:lnTo>
                  <a:pt x="0" y="171543"/>
                </a:lnTo>
                <a:cubicBezTo>
                  <a:pt x="0" y="161256"/>
                  <a:pt x="8402" y="152917"/>
                  <a:pt x="18767" y="152917"/>
                </a:cubicBezTo>
                <a:close/>
                <a:moveTo>
                  <a:pt x="198203" y="44958"/>
                </a:moveTo>
                <a:lnTo>
                  <a:pt x="171666" y="71294"/>
                </a:lnTo>
                <a:lnTo>
                  <a:pt x="198203" y="97631"/>
                </a:lnTo>
                <a:lnTo>
                  <a:pt x="224740" y="71294"/>
                </a:lnTo>
                <a:close/>
                <a:moveTo>
                  <a:pt x="18767" y="16838"/>
                </a:moveTo>
                <a:lnTo>
                  <a:pt x="98752" y="16838"/>
                </a:lnTo>
                <a:cubicBezTo>
                  <a:pt x="109117" y="16838"/>
                  <a:pt x="117519" y="25177"/>
                  <a:pt x="117519" y="35464"/>
                </a:cubicBezTo>
                <a:lnTo>
                  <a:pt x="117519" y="114847"/>
                </a:lnTo>
                <a:cubicBezTo>
                  <a:pt x="117519" y="125133"/>
                  <a:pt x="109117" y="133472"/>
                  <a:pt x="98752" y="133472"/>
                </a:cubicBezTo>
                <a:lnTo>
                  <a:pt x="18767" y="133472"/>
                </a:lnTo>
                <a:cubicBezTo>
                  <a:pt x="8402" y="133472"/>
                  <a:pt x="0" y="125133"/>
                  <a:pt x="0" y="114847"/>
                </a:cubicBezTo>
                <a:lnTo>
                  <a:pt x="0" y="35464"/>
                </a:lnTo>
                <a:cubicBezTo>
                  <a:pt x="0" y="25177"/>
                  <a:pt x="8402" y="16838"/>
                  <a:pt x="18767" y="16838"/>
                </a:cubicBezTo>
                <a:close/>
                <a:moveTo>
                  <a:pt x="198185" y="0"/>
                </a:moveTo>
                <a:cubicBezTo>
                  <a:pt x="202987" y="0"/>
                  <a:pt x="207789" y="1818"/>
                  <a:pt x="211453" y="5453"/>
                </a:cubicBezTo>
                <a:lnTo>
                  <a:pt x="211471" y="5453"/>
                </a:lnTo>
                <a:lnTo>
                  <a:pt x="264564" y="58126"/>
                </a:lnTo>
                <a:cubicBezTo>
                  <a:pt x="271890" y="65399"/>
                  <a:pt x="271890" y="77189"/>
                  <a:pt x="264564" y="84463"/>
                </a:cubicBezTo>
                <a:lnTo>
                  <a:pt x="211471" y="137155"/>
                </a:lnTo>
                <a:cubicBezTo>
                  <a:pt x="204143" y="144426"/>
                  <a:pt x="192263" y="144426"/>
                  <a:pt x="184935" y="137155"/>
                </a:cubicBezTo>
                <a:lnTo>
                  <a:pt x="131861" y="84463"/>
                </a:lnTo>
                <a:cubicBezTo>
                  <a:pt x="124535" y="77189"/>
                  <a:pt x="124535" y="65399"/>
                  <a:pt x="131861" y="58126"/>
                </a:cubicBezTo>
                <a:lnTo>
                  <a:pt x="184916" y="5453"/>
                </a:lnTo>
                <a:cubicBezTo>
                  <a:pt x="188581" y="1818"/>
                  <a:pt x="193383" y="0"/>
                  <a:pt x="198185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128" descr="343439383331313b343532303034303bcffacadbb9dcc0ed"/>
          <p:cNvSpPr/>
          <p:nvPr>
            <p:custDataLst>
              <p:tags r:id="rId22"/>
            </p:custDataLst>
          </p:nvPr>
        </p:nvSpPr>
        <p:spPr>
          <a:xfrm>
            <a:off x="6031548" y="2903855"/>
            <a:ext cx="269999" cy="269999"/>
          </a:xfrm>
          <a:custGeom>
            <a:avLst/>
            <a:gdLst>
              <a:gd name="connsiteX0" fmla="*/ 30124 w 269999"/>
              <a:gd name="connsiteY0" fmla="*/ 115 h 269999"/>
              <a:gd name="connsiteX1" fmla="*/ 240106 w 269999"/>
              <a:gd name="connsiteY1" fmla="*/ 115 h 269999"/>
              <a:gd name="connsiteX2" fmla="*/ 270115 w 269999"/>
              <a:gd name="connsiteY2" fmla="*/ 30124 h 269999"/>
              <a:gd name="connsiteX3" fmla="*/ 270115 w 269999"/>
              <a:gd name="connsiteY3" fmla="*/ 180108 h 269999"/>
              <a:gd name="connsiteX4" fmla="*/ 240106 w 269999"/>
              <a:gd name="connsiteY4" fmla="*/ 210117 h 269999"/>
              <a:gd name="connsiteX5" fmla="*/ 30124 w 269999"/>
              <a:gd name="connsiteY5" fmla="*/ 210117 h 269999"/>
              <a:gd name="connsiteX6" fmla="*/ 115 w 269999"/>
              <a:gd name="connsiteY6" fmla="*/ 180108 h 269999"/>
              <a:gd name="connsiteX7" fmla="*/ 115 w 269999"/>
              <a:gd name="connsiteY7" fmla="*/ 30124 h 269999"/>
              <a:gd name="connsiteX8" fmla="*/ 30124 w 269999"/>
              <a:gd name="connsiteY8" fmla="*/ 115 h 269999"/>
              <a:gd name="connsiteX9" fmla="*/ 15119 w 269999"/>
              <a:gd name="connsiteY9" fmla="*/ 240106 h 269999"/>
              <a:gd name="connsiteX10" fmla="*/ 255110 w 269999"/>
              <a:gd name="connsiteY10" fmla="*/ 240106 h 269999"/>
              <a:gd name="connsiteX11" fmla="*/ 270115 w 269999"/>
              <a:gd name="connsiteY11" fmla="*/ 255110 h 269999"/>
              <a:gd name="connsiteX12" fmla="*/ 255110 w 269999"/>
              <a:gd name="connsiteY12" fmla="*/ 270115 h 269999"/>
              <a:gd name="connsiteX13" fmla="*/ 15119 w 269999"/>
              <a:gd name="connsiteY13" fmla="*/ 270115 h 269999"/>
              <a:gd name="connsiteX14" fmla="*/ 115 w 269999"/>
              <a:gd name="connsiteY14" fmla="*/ 255110 h 269999"/>
              <a:gd name="connsiteX15" fmla="*/ 15119 w 269999"/>
              <a:gd name="connsiteY15" fmla="*/ 240106 h 269999"/>
              <a:gd name="connsiteX16" fmla="*/ 135115 w 269999"/>
              <a:gd name="connsiteY16" fmla="*/ 105107 h 269999"/>
              <a:gd name="connsiteX17" fmla="*/ 120110 w 269999"/>
              <a:gd name="connsiteY17" fmla="*/ 120110 h 269999"/>
              <a:gd name="connsiteX18" fmla="*/ 120110 w 269999"/>
              <a:gd name="connsiteY18" fmla="*/ 135115 h 269999"/>
              <a:gd name="connsiteX19" fmla="*/ 135115 w 269999"/>
              <a:gd name="connsiteY19" fmla="*/ 150120 h 269999"/>
              <a:gd name="connsiteX20" fmla="*/ 150120 w 269999"/>
              <a:gd name="connsiteY20" fmla="*/ 135115 h 269999"/>
              <a:gd name="connsiteX21" fmla="*/ 150120 w 269999"/>
              <a:gd name="connsiteY21" fmla="*/ 120110 h 269999"/>
              <a:gd name="connsiteX22" fmla="*/ 135115 w 269999"/>
              <a:gd name="connsiteY22" fmla="*/ 105107 h 269999"/>
              <a:gd name="connsiteX23" fmla="*/ 195113 w 269999"/>
              <a:gd name="connsiteY23" fmla="*/ 90121 h 269999"/>
              <a:gd name="connsiteX24" fmla="*/ 180108 w 269999"/>
              <a:gd name="connsiteY24" fmla="*/ 105107 h 269999"/>
              <a:gd name="connsiteX25" fmla="*/ 180108 w 269999"/>
              <a:gd name="connsiteY25" fmla="*/ 135115 h 269999"/>
              <a:gd name="connsiteX26" fmla="*/ 195113 w 269999"/>
              <a:gd name="connsiteY26" fmla="*/ 150118 h 269999"/>
              <a:gd name="connsiteX27" fmla="*/ 210117 w 269999"/>
              <a:gd name="connsiteY27" fmla="*/ 135115 h 269999"/>
              <a:gd name="connsiteX28" fmla="*/ 210117 w 269999"/>
              <a:gd name="connsiteY28" fmla="*/ 105107 h 269999"/>
              <a:gd name="connsiteX29" fmla="*/ 195113 w 269999"/>
              <a:gd name="connsiteY29" fmla="*/ 90121 h 269999"/>
              <a:gd name="connsiteX30" fmla="*/ 75136 w 269999"/>
              <a:gd name="connsiteY30" fmla="*/ 60094 h 269999"/>
              <a:gd name="connsiteX31" fmla="*/ 75098 w 269999"/>
              <a:gd name="connsiteY31" fmla="*/ 60113 h 269999"/>
              <a:gd name="connsiteX32" fmla="*/ 60094 w 269999"/>
              <a:gd name="connsiteY32" fmla="*/ 75117 h 269999"/>
              <a:gd name="connsiteX33" fmla="*/ 60094 w 269999"/>
              <a:gd name="connsiteY33" fmla="*/ 135115 h 269999"/>
              <a:gd name="connsiteX34" fmla="*/ 75117 w 269999"/>
              <a:gd name="connsiteY34" fmla="*/ 150138 h 269999"/>
              <a:gd name="connsiteX35" fmla="*/ 90141 w 269999"/>
              <a:gd name="connsiteY35" fmla="*/ 135115 h 269999"/>
              <a:gd name="connsiteX36" fmla="*/ 90141 w 269999"/>
              <a:gd name="connsiteY36" fmla="*/ 75098 h 269999"/>
              <a:gd name="connsiteX37" fmla="*/ 75136 w 269999"/>
              <a:gd name="connsiteY37" fmla="*/ 60094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999" h="269999">
                <a:moveTo>
                  <a:pt x="30124" y="115"/>
                </a:moveTo>
                <a:lnTo>
                  <a:pt x="240106" y="115"/>
                </a:lnTo>
                <a:cubicBezTo>
                  <a:pt x="256692" y="115"/>
                  <a:pt x="270115" y="13538"/>
                  <a:pt x="270115" y="30124"/>
                </a:cubicBezTo>
                <a:lnTo>
                  <a:pt x="270115" y="180108"/>
                </a:lnTo>
                <a:cubicBezTo>
                  <a:pt x="270115" y="196695"/>
                  <a:pt x="256692" y="210117"/>
                  <a:pt x="240106" y="210117"/>
                </a:cubicBezTo>
                <a:lnTo>
                  <a:pt x="30124" y="210117"/>
                </a:lnTo>
                <a:cubicBezTo>
                  <a:pt x="13538" y="210117"/>
                  <a:pt x="115" y="196675"/>
                  <a:pt x="115" y="180108"/>
                </a:cubicBezTo>
                <a:lnTo>
                  <a:pt x="115" y="30124"/>
                </a:lnTo>
                <a:cubicBezTo>
                  <a:pt x="115" y="13538"/>
                  <a:pt x="13538" y="115"/>
                  <a:pt x="30124" y="115"/>
                </a:cubicBezTo>
                <a:moveTo>
                  <a:pt x="15119" y="240106"/>
                </a:moveTo>
                <a:lnTo>
                  <a:pt x="255110" y="240106"/>
                </a:lnTo>
                <a:cubicBezTo>
                  <a:pt x="263397" y="240106"/>
                  <a:pt x="270115" y="246824"/>
                  <a:pt x="270115" y="255110"/>
                </a:cubicBezTo>
                <a:cubicBezTo>
                  <a:pt x="270115" y="263397"/>
                  <a:pt x="263397" y="270115"/>
                  <a:pt x="255110" y="270115"/>
                </a:cubicBezTo>
                <a:lnTo>
                  <a:pt x="15119" y="270115"/>
                </a:lnTo>
                <a:cubicBezTo>
                  <a:pt x="6833" y="270115"/>
                  <a:pt x="115" y="263397"/>
                  <a:pt x="115" y="255110"/>
                </a:cubicBezTo>
                <a:cubicBezTo>
                  <a:pt x="115" y="246824"/>
                  <a:pt x="6833" y="240106"/>
                  <a:pt x="15119" y="240106"/>
                </a:cubicBezTo>
                <a:moveTo>
                  <a:pt x="135115" y="105107"/>
                </a:moveTo>
                <a:cubicBezTo>
                  <a:pt x="126822" y="105107"/>
                  <a:pt x="120110" y="111818"/>
                  <a:pt x="120110" y="120110"/>
                </a:cubicBezTo>
                <a:lnTo>
                  <a:pt x="120110" y="135115"/>
                </a:lnTo>
                <a:cubicBezTo>
                  <a:pt x="120110" y="143402"/>
                  <a:pt x="126828" y="150120"/>
                  <a:pt x="135115" y="150120"/>
                </a:cubicBezTo>
                <a:cubicBezTo>
                  <a:pt x="143402" y="150120"/>
                  <a:pt x="150120" y="143402"/>
                  <a:pt x="150120" y="135115"/>
                </a:cubicBezTo>
                <a:lnTo>
                  <a:pt x="150120" y="120110"/>
                </a:lnTo>
                <a:cubicBezTo>
                  <a:pt x="150120" y="111837"/>
                  <a:pt x="143408" y="105107"/>
                  <a:pt x="135115" y="105107"/>
                </a:cubicBezTo>
                <a:moveTo>
                  <a:pt x="195113" y="90121"/>
                </a:moveTo>
                <a:cubicBezTo>
                  <a:pt x="186840" y="90121"/>
                  <a:pt x="180108" y="96813"/>
                  <a:pt x="180108" y="105107"/>
                </a:cubicBezTo>
                <a:lnTo>
                  <a:pt x="180108" y="135115"/>
                </a:lnTo>
                <a:cubicBezTo>
                  <a:pt x="180109" y="143401"/>
                  <a:pt x="186827" y="150118"/>
                  <a:pt x="195113" y="150118"/>
                </a:cubicBezTo>
                <a:cubicBezTo>
                  <a:pt x="203399" y="150118"/>
                  <a:pt x="210116" y="143401"/>
                  <a:pt x="210117" y="135115"/>
                </a:cubicBezTo>
                <a:lnTo>
                  <a:pt x="210117" y="105107"/>
                </a:lnTo>
                <a:cubicBezTo>
                  <a:pt x="210117" y="96833"/>
                  <a:pt x="203405" y="90121"/>
                  <a:pt x="195113" y="90121"/>
                </a:cubicBezTo>
                <a:moveTo>
                  <a:pt x="75136" y="60094"/>
                </a:moveTo>
                <a:lnTo>
                  <a:pt x="75098" y="60113"/>
                </a:lnTo>
                <a:cubicBezTo>
                  <a:pt x="66805" y="60113"/>
                  <a:pt x="60094" y="66824"/>
                  <a:pt x="60094" y="75117"/>
                </a:cubicBezTo>
                <a:lnTo>
                  <a:pt x="60094" y="135115"/>
                </a:lnTo>
                <a:cubicBezTo>
                  <a:pt x="60094" y="143412"/>
                  <a:pt x="66820" y="150138"/>
                  <a:pt x="75117" y="150138"/>
                </a:cubicBezTo>
                <a:cubicBezTo>
                  <a:pt x="83414" y="150138"/>
                  <a:pt x="90141" y="143412"/>
                  <a:pt x="90141" y="135115"/>
                </a:cubicBezTo>
                <a:lnTo>
                  <a:pt x="90141" y="75098"/>
                </a:lnTo>
                <a:cubicBezTo>
                  <a:pt x="90141" y="66805"/>
                  <a:pt x="83429" y="60094"/>
                  <a:pt x="75136" y="60094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102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50" descr="343439383331313b343532303033313bd3a6d3c3c9ccb3c7"/>
          <p:cNvSpPr/>
          <p:nvPr>
            <p:custDataLst>
              <p:tags r:id="rId23"/>
            </p:custDataLst>
          </p:nvPr>
        </p:nvSpPr>
        <p:spPr>
          <a:xfrm>
            <a:off x="6533833" y="4418330"/>
            <a:ext cx="250226" cy="270000"/>
          </a:xfrm>
          <a:custGeom>
            <a:avLst/>
            <a:gdLst>
              <a:gd name="connsiteX0" fmla="*/ 203424 w 250226"/>
              <a:gd name="connsiteY0" fmla="*/ 270114 h 270000"/>
              <a:gd name="connsiteX1" fmla="*/ 47032 w 250226"/>
              <a:gd name="connsiteY1" fmla="*/ 270114 h 270000"/>
              <a:gd name="connsiteX2" fmla="*/ 115 w 250226"/>
              <a:gd name="connsiteY2" fmla="*/ 225114 h 270000"/>
              <a:gd name="connsiteX3" fmla="*/ 115 w 250226"/>
              <a:gd name="connsiteY3" fmla="*/ 45114 h 270000"/>
              <a:gd name="connsiteX4" fmla="*/ 47032 w 250226"/>
              <a:gd name="connsiteY4" fmla="*/ 114 h 270000"/>
              <a:gd name="connsiteX5" fmla="*/ 203424 w 250226"/>
              <a:gd name="connsiteY5" fmla="*/ 114 h 270000"/>
              <a:gd name="connsiteX6" fmla="*/ 250341 w 250226"/>
              <a:gd name="connsiteY6" fmla="*/ 45114 h 270000"/>
              <a:gd name="connsiteX7" fmla="*/ 250341 w 250226"/>
              <a:gd name="connsiteY7" fmla="*/ 225114 h 270000"/>
              <a:gd name="connsiteX8" fmla="*/ 203424 w 250226"/>
              <a:gd name="connsiteY8" fmla="*/ 270114 h 270000"/>
              <a:gd name="connsiteX9" fmla="*/ 125228 w 250226"/>
              <a:gd name="connsiteY9" fmla="*/ 124400 h 270000"/>
              <a:gd name="connsiteX10" fmla="*/ 187784 w 250226"/>
              <a:gd name="connsiteY10" fmla="*/ 62257 h 270000"/>
              <a:gd name="connsiteX11" fmla="*/ 172145 w 250226"/>
              <a:gd name="connsiteY11" fmla="*/ 46721 h 270000"/>
              <a:gd name="connsiteX12" fmla="*/ 156506 w 250226"/>
              <a:gd name="connsiteY12" fmla="*/ 62257 h 270000"/>
              <a:gd name="connsiteX13" fmla="*/ 125228 w 250226"/>
              <a:gd name="connsiteY13" fmla="*/ 93328 h 270000"/>
              <a:gd name="connsiteX14" fmla="*/ 93950 w 250226"/>
              <a:gd name="connsiteY14" fmla="*/ 62257 h 270000"/>
              <a:gd name="connsiteX15" fmla="*/ 78310 w 250226"/>
              <a:gd name="connsiteY15" fmla="*/ 46721 h 270000"/>
              <a:gd name="connsiteX16" fmla="*/ 62671 w 250226"/>
              <a:gd name="connsiteY16" fmla="*/ 62257 h 270000"/>
              <a:gd name="connsiteX17" fmla="*/ 125228 w 250226"/>
              <a:gd name="connsiteY17" fmla="*/ 124400 h 270000"/>
              <a:gd name="connsiteX18" fmla="*/ 156506 w 250226"/>
              <a:gd name="connsiteY18" fmla="*/ 217614 h 270000"/>
              <a:gd name="connsiteX19" fmla="*/ 172145 w 250226"/>
              <a:gd name="connsiteY19" fmla="*/ 202078 h 270000"/>
              <a:gd name="connsiteX20" fmla="*/ 156506 w 250226"/>
              <a:gd name="connsiteY20" fmla="*/ 186542 h 270000"/>
              <a:gd name="connsiteX21" fmla="*/ 93950 w 250226"/>
              <a:gd name="connsiteY21" fmla="*/ 186542 h 270000"/>
              <a:gd name="connsiteX22" fmla="*/ 78310 w 250226"/>
              <a:gd name="connsiteY22" fmla="*/ 202078 h 270000"/>
              <a:gd name="connsiteX23" fmla="*/ 93950 w 250226"/>
              <a:gd name="connsiteY23" fmla="*/ 217614 h 270000"/>
              <a:gd name="connsiteX24" fmla="*/ 156506 w 250226"/>
              <a:gd name="connsiteY24" fmla="*/ 217614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0226" h="270000">
                <a:moveTo>
                  <a:pt x="203424" y="270114"/>
                </a:moveTo>
                <a:lnTo>
                  <a:pt x="47032" y="270114"/>
                </a:lnTo>
                <a:cubicBezTo>
                  <a:pt x="20446" y="270114"/>
                  <a:pt x="115" y="250614"/>
                  <a:pt x="115" y="225114"/>
                </a:cubicBezTo>
                <a:lnTo>
                  <a:pt x="115" y="45114"/>
                </a:lnTo>
                <a:cubicBezTo>
                  <a:pt x="115" y="19614"/>
                  <a:pt x="20446" y="114"/>
                  <a:pt x="47032" y="114"/>
                </a:cubicBezTo>
                <a:lnTo>
                  <a:pt x="203424" y="114"/>
                </a:lnTo>
                <a:cubicBezTo>
                  <a:pt x="230010" y="114"/>
                  <a:pt x="250341" y="19614"/>
                  <a:pt x="250341" y="45114"/>
                </a:cubicBezTo>
                <a:lnTo>
                  <a:pt x="250341" y="225114"/>
                </a:lnTo>
                <a:cubicBezTo>
                  <a:pt x="250341" y="250614"/>
                  <a:pt x="230010" y="270114"/>
                  <a:pt x="203424" y="270114"/>
                </a:cubicBezTo>
                <a:moveTo>
                  <a:pt x="125228" y="124400"/>
                </a:moveTo>
                <a:cubicBezTo>
                  <a:pt x="159634" y="124400"/>
                  <a:pt x="187784" y="96435"/>
                  <a:pt x="187784" y="62257"/>
                </a:cubicBezTo>
                <a:cubicBezTo>
                  <a:pt x="187784" y="52935"/>
                  <a:pt x="181529" y="46721"/>
                  <a:pt x="172145" y="46721"/>
                </a:cubicBezTo>
                <a:cubicBezTo>
                  <a:pt x="162762" y="46721"/>
                  <a:pt x="156506" y="52935"/>
                  <a:pt x="156506" y="62257"/>
                </a:cubicBezTo>
                <a:cubicBezTo>
                  <a:pt x="156506" y="79346"/>
                  <a:pt x="142431" y="93328"/>
                  <a:pt x="125228" y="93328"/>
                </a:cubicBezTo>
                <a:cubicBezTo>
                  <a:pt x="108025" y="93328"/>
                  <a:pt x="93950" y="79346"/>
                  <a:pt x="93950" y="62257"/>
                </a:cubicBezTo>
                <a:cubicBezTo>
                  <a:pt x="93950" y="52935"/>
                  <a:pt x="87694" y="46721"/>
                  <a:pt x="78310" y="46721"/>
                </a:cubicBezTo>
                <a:cubicBezTo>
                  <a:pt x="68927" y="46721"/>
                  <a:pt x="62671" y="52935"/>
                  <a:pt x="62671" y="62257"/>
                </a:cubicBezTo>
                <a:cubicBezTo>
                  <a:pt x="62671" y="96435"/>
                  <a:pt x="90822" y="124400"/>
                  <a:pt x="125228" y="124400"/>
                </a:cubicBezTo>
                <a:moveTo>
                  <a:pt x="156506" y="217614"/>
                </a:moveTo>
                <a:cubicBezTo>
                  <a:pt x="165890" y="217614"/>
                  <a:pt x="172145" y="211400"/>
                  <a:pt x="172145" y="202078"/>
                </a:cubicBezTo>
                <a:cubicBezTo>
                  <a:pt x="172145" y="192757"/>
                  <a:pt x="165890" y="186542"/>
                  <a:pt x="156506" y="186542"/>
                </a:cubicBezTo>
                <a:lnTo>
                  <a:pt x="93950" y="186542"/>
                </a:lnTo>
                <a:cubicBezTo>
                  <a:pt x="84566" y="186542"/>
                  <a:pt x="78310" y="192757"/>
                  <a:pt x="78310" y="202078"/>
                </a:cubicBezTo>
                <a:cubicBezTo>
                  <a:pt x="78310" y="211400"/>
                  <a:pt x="84566" y="217614"/>
                  <a:pt x="93950" y="217614"/>
                </a:cubicBezTo>
                <a:lnTo>
                  <a:pt x="156506" y="217614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2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片 69" descr="343435383036303b343532343136343bcfeec4bfb7b6cea7"/>
          <p:cNvSpPr/>
          <p:nvPr>
            <p:custDataLst>
              <p:tags r:id="rId24"/>
            </p:custDataLst>
          </p:nvPr>
        </p:nvSpPr>
        <p:spPr>
          <a:xfrm>
            <a:off x="5185093" y="3467100"/>
            <a:ext cx="269999" cy="269999"/>
          </a:xfrm>
          <a:custGeom>
            <a:avLst/>
            <a:gdLst>
              <a:gd name="connsiteX0" fmla="*/ 50068 w 269999"/>
              <a:gd name="connsiteY0" fmla="*/ 188535 h 269999"/>
              <a:gd name="connsiteX1" fmla="*/ 59173 w 269999"/>
              <a:gd name="connsiteY1" fmla="*/ 202614 h 269999"/>
              <a:gd name="connsiteX2" fmla="*/ 25438 w 269999"/>
              <a:gd name="connsiteY2" fmla="*/ 227938 h 269999"/>
              <a:gd name="connsiteX3" fmla="*/ 135114 w 269999"/>
              <a:gd name="connsiteY3" fmla="*/ 253262 h 269999"/>
              <a:gd name="connsiteX4" fmla="*/ 244790 w 269999"/>
              <a:gd name="connsiteY4" fmla="*/ 227938 h 269999"/>
              <a:gd name="connsiteX5" fmla="*/ 202614 w 269999"/>
              <a:gd name="connsiteY5" fmla="*/ 202614 h 269999"/>
              <a:gd name="connsiteX6" fmla="*/ 215185 w 269999"/>
              <a:gd name="connsiteY6" fmla="*/ 187239 h 269999"/>
              <a:gd name="connsiteX7" fmla="*/ 270114 w 269999"/>
              <a:gd name="connsiteY7" fmla="*/ 227907 h 269999"/>
              <a:gd name="connsiteX8" fmla="*/ 135114 w 269999"/>
              <a:gd name="connsiteY8" fmla="*/ 270114 h 269999"/>
              <a:gd name="connsiteX9" fmla="*/ 114 w 269999"/>
              <a:gd name="connsiteY9" fmla="*/ 227907 h 269999"/>
              <a:gd name="connsiteX10" fmla="*/ 50068 w 269999"/>
              <a:gd name="connsiteY10" fmla="*/ 188535 h 269999"/>
              <a:gd name="connsiteX11" fmla="*/ 135114 w 269999"/>
              <a:gd name="connsiteY11" fmla="*/ 236348 h 269999"/>
              <a:gd name="connsiteX12" fmla="*/ 33879 w 269999"/>
              <a:gd name="connsiteY12" fmla="*/ 102163 h 269999"/>
              <a:gd name="connsiteX13" fmla="*/ 135114 w 269999"/>
              <a:gd name="connsiteY13" fmla="*/ 114 h 269999"/>
              <a:gd name="connsiteX14" fmla="*/ 236348 w 269999"/>
              <a:gd name="connsiteY14" fmla="*/ 102163 h 269999"/>
              <a:gd name="connsiteX15" fmla="*/ 135114 w 269999"/>
              <a:gd name="connsiteY15" fmla="*/ 236348 h 269999"/>
              <a:gd name="connsiteX16" fmla="*/ 135114 w 269999"/>
              <a:gd name="connsiteY16" fmla="*/ 118141 h 269999"/>
              <a:gd name="connsiteX17" fmla="*/ 160438 w 269999"/>
              <a:gd name="connsiteY17" fmla="*/ 92877 h 269999"/>
              <a:gd name="connsiteX18" fmla="*/ 135114 w 269999"/>
              <a:gd name="connsiteY18" fmla="*/ 67614 h 269999"/>
              <a:gd name="connsiteX19" fmla="*/ 109790 w 269999"/>
              <a:gd name="connsiteY19" fmla="*/ 92877 h 269999"/>
              <a:gd name="connsiteX20" fmla="*/ 135114 w 269999"/>
              <a:gd name="connsiteY20" fmla="*/ 118141 h 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9999" h="269999">
                <a:moveTo>
                  <a:pt x="50068" y="188535"/>
                </a:moveTo>
                <a:lnTo>
                  <a:pt x="59173" y="202614"/>
                </a:lnTo>
                <a:cubicBezTo>
                  <a:pt x="37406" y="210151"/>
                  <a:pt x="25438" y="218985"/>
                  <a:pt x="25438" y="227938"/>
                </a:cubicBezTo>
                <a:cubicBezTo>
                  <a:pt x="25438" y="246056"/>
                  <a:pt x="82386" y="253262"/>
                  <a:pt x="135114" y="253262"/>
                </a:cubicBezTo>
                <a:cubicBezTo>
                  <a:pt x="187842" y="253262"/>
                  <a:pt x="244790" y="246086"/>
                  <a:pt x="244790" y="227938"/>
                </a:cubicBezTo>
                <a:cubicBezTo>
                  <a:pt x="244790" y="218321"/>
                  <a:pt x="227033" y="210362"/>
                  <a:pt x="202614" y="202614"/>
                </a:cubicBezTo>
                <a:lnTo>
                  <a:pt x="215185" y="187239"/>
                </a:lnTo>
                <a:cubicBezTo>
                  <a:pt x="248498" y="195590"/>
                  <a:pt x="270114" y="212774"/>
                  <a:pt x="270114" y="227907"/>
                </a:cubicBezTo>
                <a:cubicBezTo>
                  <a:pt x="270114" y="253262"/>
                  <a:pt x="209668" y="270114"/>
                  <a:pt x="135114" y="270114"/>
                </a:cubicBezTo>
                <a:cubicBezTo>
                  <a:pt x="60559" y="270114"/>
                  <a:pt x="114" y="253262"/>
                  <a:pt x="114" y="227907"/>
                </a:cubicBezTo>
                <a:cubicBezTo>
                  <a:pt x="114" y="213527"/>
                  <a:pt x="19589" y="196976"/>
                  <a:pt x="50068" y="188535"/>
                </a:cubicBezTo>
                <a:moveTo>
                  <a:pt x="135114" y="236348"/>
                </a:moveTo>
                <a:cubicBezTo>
                  <a:pt x="135114" y="236348"/>
                  <a:pt x="33879" y="164779"/>
                  <a:pt x="33879" y="102163"/>
                </a:cubicBezTo>
                <a:cubicBezTo>
                  <a:pt x="33879" y="39547"/>
                  <a:pt x="79191" y="114"/>
                  <a:pt x="135114" y="114"/>
                </a:cubicBezTo>
                <a:cubicBezTo>
                  <a:pt x="191038" y="114"/>
                  <a:pt x="236348" y="40692"/>
                  <a:pt x="236348" y="102163"/>
                </a:cubicBezTo>
                <a:cubicBezTo>
                  <a:pt x="236348" y="163664"/>
                  <a:pt x="135114" y="236348"/>
                  <a:pt x="135114" y="236348"/>
                </a:cubicBezTo>
                <a:moveTo>
                  <a:pt x="135114" y="118141"/>
                </a:moveTo>
                <a:cubicBezTo>
                  <a:pt x="149072" y="118141"/>
                  <a:pt x="160438" y="106835"/>
                  <a:pt x="160438" y="92877"/>
                </a:cubicBezTo>
                <a:cubicBezTo>
                  <a:pt x="160438" y="78919"/>
                  <a:pt x="149102" y="67614"/>
                  <a:pt x="135114" y="67614"/>
                </a:cubicBezTo>
                <a:cubicBezTo>
                  <a:pt x="121156" y="67614"/>
                  <a:pt x="109790" y="78919"/>
                  <a:pt x="109790" y="92877"/>
                </a:cubicBezTo>
                <a:cubicBezTo>
                  <a:pt x="109790" y="106835"/>
                  <a:pt x="121156" y="118141"/>
                  <a:pt x="135114" y="118141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120" descr="343439383331313b343532303032383bbfcdbba7b9dcc0ed"/>
          <p:cNvSpPr/>
          <p:nvPr>
            <p:custDataLst>
              <p:tags r:id="rId25"/>
            </p:custDataLst>
          </p:nvPr>
        </p:nvSpPr>
        <p:spPr>
          <a:xfrm>
            <a:off x="5454968" y="4413885"/>
            <a:ext cx="269999" cy="260437"/>
          </a:xfrm>
          <a:custGeom>
            <a:avLst/>
            <a:gdLst>
              <a:gd name="connsiteX0" fmla="*/ 204268 w 269999"/>
              <a:gd name="connsiteY0" fmla="*/ 203890 h 260437"/>
              <a:gd name="connsiteX1" fmla="*/ 147023 w 269999"/>
              <a:gd name="connsiteY1" fmla="*/ 160855 h 260437"/>
              <a:gd name="connsiteX2" fmla="*/ 143633 w 269999"/>
              <a:gd name="connsiteY2" fmla="*/ 151817 h 260437"/>
              <a:gd name="connsiteX3" fmla="*/ 143633 w 269999"/>
              <a:gd name="connsiteY3" fmla="*/ 151682 h 260437"/>
              <a:gd name="connsiteX4" fmla="*/ 144039 w 269999"/>
              <a:gd name="connsiteY4" fmla="*/ 150873 h 260437"/>
              <a:gd name="connsiteX5" fmla="*/ 165472 w 269999"/>
              <a:gd name="connsiteY5" fmla="*/ 93268 h 260437"/>
              <a:gd name="connsiteX6" fmla="*/ 143089 w 269999"/>
              <a:gd name="connsiteY6" fmla="*/ 31751 h 260437"/>
              <a:gd name="connsiteX7" fmla="*/ 141869 w 269999"/>
              <a:gd name="connsiteY7" fmla="*/ 24061 h 260437"/>
              <a:gd name="connsiteX8" fmla="*/ 179037 w 269999"/>
              <a:gd name="connsiteY8" fmla="*/ 183 h 260437"/>
              <a:gd name="connsiteX9" fmla="*/ 227872 w 269999"/>
              <a:gd name="connsiteY9" fmla="*/ 42003 h 260437"/>
              <a:gd name="connsiteX10" fmla="*/ 211594 w 269999"/>
              <a:gd name="connsiteY10" fmla="*/ 104060 h 260437"/>
              <a:gd name="connsiteX11" fmla="*/ 206168 w 269999"/>
              <a:gd name="connsiteY11" fmla="*/ 110806 h 260437"/>
              <a:gd name="connsiteX12" fmla="*/ 205624 w 269999"/>
              <a:gd name="connsiteY12" fmla="*/ 121194 h 260437"/>
              <a:gd name="connsiteX13" fmla="*/ 207660 w 269999"/>
              <a:gd name="connsiteY13" fmla="*/ 124566 h 260437"/>
              <a:gd name="connsiteX14" fmla="*/ 223938 w 269999"/>
              <a:gd name="connsiteY14" fmla="*/ 132525 h 260437"/>
              <a:gd name="connsiteX15" fmla="*/ 241572 w 269999"/>
              <a:gd name="connsiteY15" fmla="*/ 140620 h 260437"/>
              <a:gd name="connsiteX16" fmla="*/ 268703 w 269999"/>
              <a:gd name="connsiteY16" fmla="*/ 164903 h 260437"/>
              <a:gd name="connsiteX17" fmla="*/ 265990 w 269999"/>
              <a:gd name="connsiteY17" fmla="*/ 190535 h 260437"/>
              <a:gd name="connsiteX18" fmla="*/ 210915 w 269999"/>
              <a:gd name="connsiteY18" fmla="*/ 207533 h 260437"/>
              <a:gd name="connsiteX19" fmla="*/ 204268 w 269999"/>
              <a:gd name="connsiteY19" fmla="*/ 203890 h 260437"/>
              <a:gd name="connsiteX20" fmla="*/ 114 w 269999"/>
              <a:gd name="connsiteY20" fmla="*/ 230872 h 260437"/>
              <a:gd name="connsiteX21" fmla="*/ 114 w 269999"/>
              <a:gd name="connsiteY21" fmla="*/ 221428 h 260437"/>
              <a:gd name="connsiteX22" fmla="*/ 2827 w 269999"/>
              <a:gd name="connsiteY22" fmla="*/ 213334 h 260437"/>
              <a:gd name="connsiteX23" fmla="*/ 28194 w 269999"/>
              <a:gd name="connsiteY23" fmla="*/ 189321 h 260437"/>
              <a:gd name="connsiteX24" fmla="*/ 29008 w 269999"/>
              <a:gd name="connsiteY24" fmla="*/ 188781 h 260437"/>
              <a:gd name="connsiteX25" fmla="*/ 54374 w 269999"/>
              <a:gd name="connsiteY25" fmla="*/ 176910 h 260437"/>
              <a:gd name="connsiteX26" fmla="*/ 62513 w 269999"/>
              <a:gd name="connsiteY26" fmla="*/ 173536 h 260437"/>
              <a:gd name="connsiteX27" fmla="*/ 64819 w 269999"/>
              <a:gd name="connsiteY27" fmla="*/ 171783 h 260437"/>
              <a:gd name="connsiteX28" fmla="*/ 69160 w 269999"/>
              <a:gd name="connsiteY28" fmla="*/ 149928 h 260437"/>
              <a:gd name="connsiteX29" fmla="*/ 63870 w 269999"/>
              <a:gd name="connsiteY29" fmla="*/ 143318 h 260437"/>
              <a:gd name="connsiteX30" fmla="*/ 63599 w 269999"/>
              <a:gd name="connsiteY30" fmla="*/ 143048 h 260437"/>
              <a:gd name="connsiteX31" fmla="*/ 43387 w 269999"/>
              <a:gd name="connsiteY31" fmla="*/ 79777 h 260437"/>
              <a:gd name="connsiteX32" fmla="*/ 93577 w 269999"/>
              <a:gd name="connsiteY32" fmla="*/ 33909 h 260437"/>
              <a:gd name="connsiteX33" fmla="*/ 145125 w 269999"/>
              <a:gd name="connsiteY33" fmla="*/ 79507 h 260437"/>
              <a:gd name="connsiteX34" fmla="*/ 145260 w 269999"/>
              <a:gd name="connsiteY34" fmla="*/ 80182 h 260437"/>
              <a:gd name="connsiteX35" fmla="*/ 138478 w 269999"/>
              <a:gd name="connsiteY35" fmla="*/ 120384 h 260437"/>
              <a:gd name="connsiteX36" fmla="*/ 125184 w 269999"/>
              <a:gd name="connsiteY36" fmla="*/ 142913 h 260437"/>
              <a:gd name="connsiteX37" fmla="*/ 124642 w 269999"/>
              <a:gd name="connsiteY37" fmla="*/ 143723 h 260437"/>
              <a:gd name="connsiteX38" fmla="*/ 119758 w 269999"/>
              <a:gd name="connsiteY38" fmla="*/ 149388 h 260437"/>
              <a:gd name="connsiteX39" fmla="*/ 119216 w 269999"/>
              <a:gd name="connsiteY39" fmla="*/ 150738 h 260437"/>
              <a:gd name="connsiteX40" fmla="*/ 122200 w 269999"/>
              <a:gd name="connsiteY40" fmla="*/ 172997 h 260437"/>
              <a:gd name="connsiteX41" fmla="*/ 132781 w 269999"/>
              <a:gd name="connsiteY41" fmla="*/ 176910 h 260437"/>
              <a:gd name="connsiteX42" fmla="*/ 133458 w 269999"/>
              <a:gd name="connsiteY42" fmla="*/ 177179 h 260437"/>
              <a:gd name="connsiteX43" fmla="*/ 177680 w 269999"/>
              <a:gd name="connsiteY43" fmla="*/ 202542 h 260437"/>
              <a:gd name="connsiteX44" fmla="*/ 178088 w 269999"/>
              <a:gd name="connsiteY44" fmla="*/ 202811 h 260437"/>
              <a:gd name="connsiteX45" fmla="*/ 188126 w 269999"/>
              <a:gd name="connsiteY45" fmla="*/ 217516 h 260437"/>
              <a:gd name="connsiteX46" fmla="*/ 188669 w 269999"/>
              <a:gd name="connsiteY46" fmla="*/ 222103 h 260437"/>
              <a:gd name="connsiteX47" fmla="*/ 188669 w 269999"/>
              <a:gd name="connsiteY47" fmla="*/ 232626 h 260437"/>
              <a:gd name="connsiteX48" fmla="*/ 188397 w 269999"/>
              <a:gd name="connsiteY48" fmla="*/ 234515 h 260437"/>
              <a:gd name="connsiteX49" fmla="*/ 147973 w 269999"/>
              <a:gd name="connsiteY49" fmla="*/ 256505 h 260437"/>
              <a:gd name="connsiteX50" fmla="*/ 44879 w 269999"/>
              <a:gd name="connsiteY50" fmla="*/ 256505 h 260437"/>
              <a:gd name="connsiteX51" fmla="*/ 5540 w 269999"/>
              <a:gd name="connsiteY51" fmla="*/ 240315 h 260437"/>
              <a:gd name="connsiteX52" fmla="*/ 114 w 269999"/>
              <a:gd name="connsiteY52" fmla="*/ 230872 h 26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9999" h="260437">
                <a:moveTo>
                  <a:pt x="204268" y="203890"/>
                </a:moveTo>
                <a:cubicBezTo>
                  <a:pt x="192603" y="181901"/>
                  <a:pt x="171170" y="170434"/>
                  <a:pt x="147023" y="160855"/>
                </a:cubicBezTo>
                <a:cubicBezTo>
                  <a:pt x="143361" y="159372"/>
                  <a:pt x="141869" y="155190"/>
                  <a:pt x="143633" y="151817"/>
                </a:cubicBezTo>
                <a:lnTo>
                  <a:pt x="143633" y="151682"/>
                </a:lnTo>
                <a:lnTo>
                  <a:pt x="144039" y="150873"/>
                </a:lnTo>
                <a:cubicBezTo>
                  <a:pt x="154756" y="136033"/>
                  <a:pt x="164115" y="117281"/>
                  <a:pt x="165472" y="93268"/>
                </a:cubicBezTo>
                <a:cubicBezTo>
                  <a:pt x="168049" y="65747"/>
                  <a:pt x="157604" y="46320"/>
                  <a:pt x="143089" y="31751"/>
                </a:cubicBezTo>
                <a:cubicBezTo>
                  <a:pt x="141055" y="29727"/>
                  <a:pt x="140513" y="26624"/>
                  <a:pt x="141869" y="24061"/>
                </a:cubicBezTo>
                <a:cubicBezTo>
                  <a:pt x="148787" y="11380"/>
                  <a:pt x="159504" y="1397"/>
                  <a:pt x="179037" y="183"/>
                </a:cubicBezTo>
                <a:cubicBezTo>
                  <a:pt x="208881" y="-1167"/>
                  <a:pt x="225159" y="17720"/>
                  <a:pt x="227872" y="42003"/>
                </a:cubicBezTo>
                <a:cubicBezTo>
                  <a:pt x="231941" y="68985"/>
                  <a:pt x="222446" y="90570"/>
                  <a:pt x="211594" y="104060"/>
                </a:cubicBezTo>
                <a:cubicBezTo>
                  <a:pt x="210237" y="106759"/>
                  <a:pt x="207524" y="108107"/>
                  <a:pt x="206168" y="110806"/>
                </a:cubicBezTo>
                <a:cubicBezTo>
                  <a:pt x="205082" y="112964"/>
                  <a:pt x="204811" y="117955"/>
                  <a:pt x="205624" y="121194"/>
                </a:cubicBezTo>
                <a:cubicBezTo>
                  <a:pt x="205897" y="122543"/>
                  <a:pt x="206574" y="123622"/>
                  <a:pt x="207660" y="124566"/>
                </a:cubicBezTo>
                <a:cubicBezTo>
                  <a:pt x="211458" y="127804"/>
                  <a:pt x="219190" y="130097"/>
                  <a:pt x="223938" y="132525"/>
                </a:cubicBezTo>
                <a:cubicBezTo>
                  <a:pt x="230720" y="135224"/>
                  <a:pt x="236146" y="137922"/>
                  <a:pt x="241572" y="140620"/>
                </a:cubicBezTo>
                <a:cubicBezTo>
                  <a:pt x="252424" y="146016"/>
                  <a:pt x="264633" y="154110"/>
                  <a:pt x="268703" y="164903"/>
                </a:cubicBezTo>
                <a:cubicBezTo>
                  <a:pt x="271416" y="171649"/>
                  <a:pt x="270059" y="185139"/>
                  <a:pt x="265990" y="190535"/>
                </a:cubicBezTo>
                <a:cubicBezTo>
                  <a:pt x="257172" y="203082"/>
                  <a:pt x="231805" y="205105"/>
                  <a:pt x="210915" y="207533"/>
                </a:cubicBezTo>
                <a:cubicBezTo>
                  <a:pt x="208202" y="207668"/>
                  <a:pt x="205624" y="206319"/>
                  <a:pt x="204268" y="203890"/>
                </a:cubicBezTo>
                <a:moveTo>
                  <a:pt x="114" y="230872"/>
                </a:moveTo>
                <a:lnTo>
                  <a:pt x="114" y="221428"/>
                </a:lnTo>
                <a:cubicBezTo>
                  <a:pt x="114" y="218731"/>
                  <a:pt x="1471" y="216032"/>
                  <a:pt x="2827" y="213334"/>
                </a:cubicBezTo>
                <a:cubicBezTo>
                  <a:pt x="8117" y="202676"/>
                  <a:pt x="18834" y="195932"/>
                  <a:pt x="28194" y="189321"/>
                </a:cubicBezTo>
                <a:cubicBezTo>
                  <a:pt x="28465" y="189186"/>
                  <a:pt x="28736" y="188916"/>
                  <a:pt x="29008" y="188781"/>
                </a:cubicBezTo>
                <a:cubicBezTo>
                  <a:pt x="37011" y="184869"/>
                  <a:pt x="45014" y="180821"/>
                  <a:pt x="54374" y="176910"/>
                </a:cubicBezTo>
                <a:cubicBezTo>
                  <a:pt x="56680" y="175831"/>
                  <a:pt x="59936" y="174616"/>
                  <a:pt x="62513" y="173536"/>
                </a:cubicBezTo>
                <a:cubicBezTo>
                  <a:pt x="63463" y="173132"/>
                  <a:pt x="64277" y="172593"/>
                  <a:pt x="64819" y="171783"/>
                </a:cubicBezTo>
                <a:cubicBezTo>
                  <a:pt x="68753" y="167061"/>
                  <a:pt x="72958" y="157348"/>
                  <a:pt x="69160" y="149928"/>
                </a:cubicBezTo>
                <a:cubicBezTo>
                  <a:pt x="67804" y="147230"/>
                  <a:pt x="66447" y="145881"/>
                  <a:pt x="63870" y="143318"/>
                </a:cubicBezTo>
                <a:lnTo>
                  <a:pt x="63599" y="143048"/>
                </a:lnTo>
                <a:cubicBezTo>
                  <a:pt x="51390" y="129558"/>
                  <a:pt x="40674" y="106624"/>
                  <a:pt x="43387" y="79777"/>
                </a:cubicBezTo>
                <a:cubicBezTo>
                  <a:pt x="46100" y="52796"/>
                  <a:pt x="63734" y="33909"/>
                  <a:pt x="93577" y="33909"/>
                </a:cubicBezTo>
                <a:cubicBezTo>
                  <a:pt x="123285" y="33909"/>
                  <a:pt x="140920" y="52661"/>
                  <a:pt x="145125" y="79507"/>
                </a:cubicBezTo>
                <a:cubicBezTo>
                  <a:pt x="145125" y="79777"/>
                  <a:pt x="145125" y="79912"/>
                  <a:pt x="145260" y="80182"/>
                </a:cubicBezTo>
                <a:cubicBezTo>
                  <a:pt x="146481" y="96236"/>
                  <a:pt x="142547" y="110941"/>
                  <a:pt x="138478" y="120384"/>
                </a:cubicBezTo>
                <a:cubicBezTo>
                  <a:pt x="134544" y="129693"/>
                  <a:pt x="130474" y="136303"/>
                  <a:pt x="125184" y="142913"/>
                </a:cubicBezTo>
                <a:cubicBezTo>
                  <a:pt x="124913" y="143183"/>
                  <a:pt x="124777" y="143453"/>
                  <a:pt x="124642" y="143723"/>
                </a:cubicBezTo>
                <a:cubicBezTo>
                  <a:pt x="123285" y="145881"/>
                  <a:pt x="121114" y="147230"/>
                  <a:pt x="119758" y="149388"/>
                </a:cubicBezTo>
                <a:cubicBezTo>
                  <a:pt x="119487" y="149794"/>
                  <a:pt x="119351" y="150198"/>
                  <a:pt x="119216" y="150738"/>
                </a:cubicBezTo>
                <a:cubicBezTo>
                  <a:pt x="116909" y="158697"/>
                  <a:pt x="119487" y="169085"/>
                  <a:pt x="122200" y="172997"/>
                </a:cubicBezTo>
                <a:cubicBezTo>
                  <a:pt x="123556" y="175560"/>
                  <a:pt x="128711" y="175696"/>
                  <a:pt x="132781" y="176910"/>
                </a:cubicBezTo>
                <a:cubicBezTo>
                  <a:pt x="133052" y="177045"/>
                  <a:pt x="133187" y="177045"/>
                  <a:pt x="133458" y="177179"/>
                </a:cubicBezTo>
                <a:cubicBezTo>
                  <a:pt x="149601" y="183924"/>
                  <a:pt x="165608" y="191884"/>
                  <a:pt x="177680" y="202542"/>
                </a:cubicBezTo>
                <a:cubicBezTo>
                  <a:pt x="177816" y="202676"/>
                  <a:pt x="177952" y="202811"/>
                  <a:pt x="178088" y="202811"/>
                </a:cubicBezTo>
                <a:cubicBezTo>
                  <a:pt x="181614" y="206319"/>
                  <a:pt x="186227" y="211041"/>
                  <a:pt x="188126" y="217516"/>
                </a:cubicBezTo>
                <a:cubicBezTo>
                  <a:pt x="188533" y="219000"/>
                  <a:pt x="188669" y="220619"/>
                  <a:pt x="188669" y="222103"/>
                </a:cubicBezTo>
                <a:lnTo>
                  <a:pt x="188669" y="232626"/>
                </a:lnTo>
                <a:cubicBezTo>
                  <a:pt x="188669" y="233300"/>
                  <a:pt x="188533" y="233975"/>
                  <a:pt x="188397" y="234515"/>
                </a:cubicBezTo>
                <a:cubicBezTo>
                  <a:pt x="183785" y="248545"/>
                  <a:pt x="165201" y="252592"/>
                  <a:pt x="147973" y="256505"/>
                </a:cubicBezTo>
                <a:cubicBezTo>
                  <a:pt x="118130" y="261901"/>
                  <a:pt x="76078" y="261901"/>
                  <a:pt x="44879" y="256505"/>
                </a:cubicBezTo>
                <a:cubicBezTo>
                  <a:pt x="29957" y="253806"/>
                  <a:pt x="13679" y="249759"/>
                  <a:pt x="5540" y="240315"/>
                </a:cubicBezTo>
                <a:cubicBezTo>
                  <a:pt x="2827" y="238967"/>
                  <a:pt x="1471" y="236268"/>
                  <a:pt x="114" y="230872"/>
                </a:cubicBez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95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管理层对市场的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呵护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783590"/>
            <a:ext cx="7729220" cy="167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2459990"/>
            <a:ext cx="7729220" cy="377698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84820" y="2459990"/>
            <a:ext cx="2564765" cy="17081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l"/>
            <a:r>
              <a:rPr lang="zh-CN" altLang="en-US" sz="2800" b="1">
                <a:ln w="15875"/>
                <a:solidFill>
                  <a:schemeClr val="bg1"/>
                </a:solidFill>
                <a:effectLst/>
              </a:rPr>
              <a:t>上市</a:t>
            </a:r>
            <a:r>
              <a:rPr lang="en-US" altLang="zh-CN" sz="2800" b="1">
                <a:ln w="15875"/>
                <a:solidFill>
                  <a:schemeClr val="bg1"/>
                </a:solidFill>
                <a:effectLst/>
              </a:rPr>
              <a:t>IPO</a:t>
            </a:r>
            <a:r>
              <a:rPr lang="zh-CN" altLang="en-US" sz="2800" b="1">
                <a:ln w="15875"/>
                <a:solidFill>
                  <a:schemeClr val="bg1"/>
                </a:solidFill>
                <a:effectLst/>
              </a:rPr>
              <a:t>严把</a:t>
            </a:r>
            <a:endParaRPr lang="zh-CN" altLang="en-US" sz="2800" b="1">
              <a:ln w="15875"/>
              <a:solidFill>
                <a:schemeClr val="bg1"/>
              </a:solidFill>
              <a:effectLst/>
            </a:endParaRPr>
          </a:p>
          <a:p>
            <a:pPr algn="l"/>
            <a:r>
              <a:rPr lang="zh-CN" altLang="en-US" sz="2800" b="1">
                <a:ln w="15875"/>
                <a:solidFill>
                  <a:schemeClr val="bg1"/>
                </a:solidFill>
                <a:effectLst/>
              </a:rPr>
              <a:t>分红制度增加投资者预期</a:t>
            </a:r>
            <a:endParaRPr lang="zh-CN" altLang="en-US" sz="2800" b="1">
              <a:ln w="15875"/>
              <a:solidFill>
                <a:schemeClr val="bg1"/>
              </a:solidFill>
              <a:effectLst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175" y="1177290"/>
            <a:ext cx="10240010" cy="49193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3885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积极培育未来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产业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市场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趋势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4" name="椭圆 23"/>
          <p:cNvSpPr/>
          <p:nvPr>
            <p:custDataLst>
              <p:tags r:id="rId2"/>
            </p:custDataLst>
          </p:nvPr>
        </p:nvSpPr>
        <p:spPr>
          <a:xfrm>
            <a:off x="4292600" y="2293620"/>
            <a:ext cx="3588393" cy="1116216"/>
          </a:xfrm>
          <a:prstGeom prst="ellipse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45000">
                <a:schemeClr val="bg1">
                  <a:lumMod val="98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800000" scaled="0"/>
          </a:gradFill>
          <a:ln w="1270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50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76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25" name="弧形 24"/>
          <p:cNvSpPr/>
          <p:nvPr>
            <p:custDataLst>
              <p:tags r:id="rId3"/>
            </p:custDataLst>
          </p:nvPr>
        </p:nvSpPr>
        <p:spPr>
          <a:xfrm rot="10800000">
            <a:off x="3757295" y="2241550"/>
            <a:ext cx="4656349" cy="1491401"/>
          </a:xfrm>
          <a:prstGeom prst="arc">
            <a:avLst>
              <a:gd name="adj1" fmla="val 9688906"/>
              <a:gd name="adj2" fmla="val 1102107"/>
            </a:avLst>
          </a:prstGeom>
          <a:ln w="190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25000"/>
                    <a:lumOff val="75000"/>
                  </a:schemeClr>
                </a:gs>
                <a:gs pos="20000">
                  <a:schemeClr val="accent1">
                    <a:lumMod val="25000"/>
                    <a:lumOff val="7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0" name="任意多边形 15"/>
          <p:cNvSpPr/>
          <p:nvPr>
            <p:custDataLst>
              <p:tags r:id="rId4"/>
            </p:custDataLst>
          </p:nvPr>
        </p:nvSpPr>
        <p:spPr>
          <a:xfrm>
            <a:off x="4749800" y="2284095"/>
            <a:ext cx="2672119" cy="41332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3" h="531">
                <a:moveTo>
                  <a:pt x="1716" y="0"/>
                </a:moveTo>
                <a:cubicBezTo>
                  <a:pt x="2424" y="0"/>
                  <a:pt x="3048" y="102"/>
                  <a:pt x="3416" y="258"/>
                </a:cubicBezTo>
                <a:lnTo>
                  <a:pt x="3433" y="266"/>
                </a:lnTo>
                <a:lnTo>
                  <a:pt x="3416" y="273"/>
                </a:lnTo>
                <a:cubicBezTo>
                  <a:pt x="3048" y="429"/>
                  <a:pt x="2424" y="531"/>
                  <a:pt x="1716" y="531"/>
                </a:cubicBezTo>
                <a:cubicBezTo>
                  <a:pt x="1009" y="531"/>
                  <a:pt x="385" y="429"/>
                  <a:pt x="17" y="273"/>
                </a:cubicBezTo>
                <a:lnTo>
                  <a:pt x="0" y="266"/>
                </a:lnTo>
                <a:lnTo>
                  <a:pt x="17" y="258"/>
                </a:lnTo>
                <a:cubicBezTo>
                  <a:pt x="385" y="102"/>
                  <a:pt x="1009" y="0"/>
                  <a:pt x="171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4000"/>
            </a:schemeClr>
          </a:solidFill>
          <a:ln w="6350">
            <a:noFill/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1" name="任意多边形 3"/>
          <p:cNvSpPr/>
          <p:nvPr>
            <p:custDataLst>
              <p:tags r:id="rId5"/>
            </p:custDataLst>
          </p:nvPr>
        </p:nvSpPr>
        <p:spPr>
          <a:xfrm>
            <a:off x="4490720" y="2242185"/>
            <a:ext cx="3190634" cy="95353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99" h="1225">
                <a:moveTo>
                  <a:pt x="0" y="0"/>
                </a:moveTo>
                <a:lnTo>
                  <a:pt x="0" y="0"/>
                </a:lnTo>
                <a:lnTo>
                  <a:pt x="1" y="15"/>
                </a:lnTo>
                <a:cubicBezTo>
                  <a:pt x="29" y="331"/>
                  <a:pt x="935" y="585"/>
                  <a:pt x="2050" y="585"/>
                </a:cubicBezTo>
                <a:cubicBezTo>
                  <a:pt x="3164" y="585"/>
                  <a:pt x="4070" y="331"/>
                  <a:pt x="4098" y="15"/>
                </a:cubicBezTo>
                <a:lnTo>
                  <a:pt x="4099" y="0"/>
                </a:lnTo>
                <a:lnTo>
                  <a:pt x="4099" y="0"/>
                </a:lnTo>
                <a:lnTo>
                  <a:pt x="4099" y="640"/>
                </a:lnTo>
                <a:lnTo>
                  <a:pt x="4099" y="642"/>
                </a:lnTo>
                <a:lnTo>
                  <a:pt x="4099" y="642"/>
                </a:lnTo>
                <a:lnTo>
                  <a:pt x="4098" y="655"/>
                </a:lnTo>
                <a:cubicBezTo>
                  <a:pt x="4070" y="971"/>
                  <a:pt x="3164" y="1225"/>
                  <a:pt x="2050" y="1225"/>
                </a:cubicBezTo>
                <a:cubicBezTo>
                  <a:pt x="935" y="1225"/>
                  <a:pt x="29" y="971"/>
                  <a:pt x="1" y="655"/>
                </a:cubicBezTo>
                <a:lnTo>
                  <a:pt x="0" y="642"/>
                </a:lnTo>
                <a:lnTo>
                  <a:pt x="0" y="642"/>
                </a:lnTo>
                <a:lnTo>
                  <a:pt x="0" y="6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60000"/>
                </a:schemeClr>
              </a:gs>
              <a:gs pos="77000">
                <a:schemeClr val="accent1">
                  <a:lumMod val="30000"/>
                  <a:lumOff val="70000"/>
                  <a:alpha val="50000"/>
                </a:schemeClr>
              </a:gs>
              <a:gs pos="100000">
                <a:schemeClr val="accent1">
                  <a:alpha val="50000"/>
                  <a:lumMod val="62000"/>
                  <a:lumOff val="38000"/>
                </a:schemeClr>
              </a:gs>
            </a:gsLst>
            <a:lin ang="16800000" scaled="0"/>
          </a:gra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6"/>
            </p:custDataLst>
          </p:nvPr>
        </p:nvSpPr>
        <p:spPr>
          <a:xfrm>
            <a:off x="4490720" y="2284095"/>
            <a:ext cx="3190634" cy="911498"/>
          </a:xfrm>
          <a:prstGeom prst="ellipse">
            <a:avLst/>
          </a:prstGeom>
          <a:noFill/>
          <a:ln w="6350">
            <a:gradFill>
              <a:gsLst>
                <a:gs pos="0">
                  <a:schemeClr val="accent1">
                    <a:alpha val="5000"/>
                  </a:schemeClr>
                </a:gs>
                <a:gs pos="6400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7"/>
            </p:custDataLst>
          </p:nvPr>
        </p:nvSpPr>
        <p:spPr>
          <a:xfrm>
            <a:off x="4490720" y="1786255"/>
            <a:ext cx="3190634" cy="9114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7000">
                <a:schemeClr val="bg2">
                  <a:alpha val="52000"/>
                </a:schemeClr>
              </a:gs>
              <a:gs pos="81000">
                <a:schemeClr val="bg1">
                  <a:alpha val="39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620000" scaled="0"/>
          </a:gradFill>
          <a:ln w="6350">
            <a:gradFill>
              <a:gsLst>
                <a:gs pos="0">
                  <a:schemeClr val="accent1">
                    <a:alpha val="2000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21060000" scaled="1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>
              <a:latin typeface="+mn-ea"/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8"/>
            </p:custDataLst>
          </p:nvPr>
        </p:nvSpPr>
        <p:spPr>
          <a:xfrm>
            <a:off x="4748530" y="2170430"/>
            <a:ext cx="2674559" cy="248307"/>
          </a:xfrm>
          <a:prstGeom prst="ellipse">
            <a:avLst/>
          </a:prstGeom>
          <a:gradFill>
            <a:gsLst>
              <a:gs pos="0">
                <a:schemeClr val="accent1">
                  <a:lumMod val="100000"/>
                  <a:alpha val="53000"/>
                </a:schemeClr>
              </a:gs>
              <a:gs pos="66000">
                <a:schemeClr val="bg1">
                  <a:alpha val="19000"/>
                </a:schemeClr>
              </a:gs>
              <a:gs pos="25000">
                <a:schemeClr val="accent1">
                  <a:lumMod val="100000"/>
                  <a:alpha val="3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462020" y="963295"/>
            <a:ext cx="5269723" cy="1306577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n w="0">
                  <a:noFill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短中趋势</a:t>
            </a:r>
            <a:endParaRPr lang="zh-CN" altLang="en-US" sz="2400" b="1" dirty="0">
              <a:ln w="0">
                <a:noFill/>
              </a:ln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弧形 36"/>
          <p:cNvSpPr/>
          <p:nvPr>
            <p:custDataLst>
              <p:tags r:id="rId10"/>
            </p:custDataLst>
          </p:nvPr>
        </p:nvSpPr>
        <p:spPr>
          <a:xfrm rot="10800000">
            <a:off x="3450590" y="2045335"/>
            <a:ext cx="5269723" cy="1687556"/>
          </a:xfrm>
          <a:prstGeom prst="arc">
            <a:avLst>
              <a:gd name="adj1" fmla="val 9741748"/>
              <a:gd name="adj2" fmla="val 1074510"/>
            </a:avLst>
          </a:prstGeom>
          <a:ln w="9525"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28000">
                  <a:schemeClr val="accent1">
                    <a:lumMod val="45000"/>
                    <a:lumOff val="55000"/>
                  </a:schemeClr>
                </a:gs>
                <a:gs pos="20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50000"/>
                    <a:lumOff val="5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8" name="等腰三角形 37"/>
          <p:cNvSpPr/>
          <p:nvPr>
            <p:custDataLst>
              <p:tags r:id="rId11"/>
            </p:custDataLst>
          </p:nvPr>
        </p:nvSpPr>
        <p:spPr>
          <a:xfrm rot="4080000">
            <a:off x="3705225" y="2376805"/>
            <a:ext cx="134662" cy="246751"/>
          </a:xfrm>
          <a:prstGeom prst="triangle">
            <a:avLst>
              <a:gd name="adj" fmla="val 29196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39" name="等腰三角形 38"/>
          <p:cNvSpPr/>
          <p:nvPr>
            <p:custDataLst>
              <p:tags r:id="rId12"/>
            </p:custDataLst>
          </p:nvPr>
        </p:nvSpPr>
        <p:spPr>
          <a:xfrm rot="16680000">
            <a:off x="4895850" y="3535045"/>
            <a:ext cx="134662" cy="246751"/>
          </a:xfrm>
          <a:prstGeom prst="triangle">
            <a:avLst>
              <a:gd name="adj" fmla="val 6209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0" name="等腰三角形 39"/>
          <p:cNvSpPr/>
          <p:nvPr>
            <p:custDataLst>
              <p:tags r:id="rId13"/>
            </p:custDataLst>
          </p:nvPr>
        </p:nvSpPr>
        <p:spPr>
          <a:xfrm rot="15600000">
            <a:off x="6971030" y="3557905"/>
            <a:ext cx="134662" cy="246751"/>
          </a:xfrm>
          <a:prstGeom prst="triangle">
            <a:avLst>
              <a:gd name="adj" fmla="val 60926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1" name="等腰三角形 40"/>
          <p:cNvSpPr/>
          <p:nvPr>
            <p:custDataLst>
              <p:tags r:id="rId14"/>
            </p:custDataLst>
          </p:nvPr>
        </p:nvSpPr>
        <p:spPr>
          <a:xfrm rot="19080000" flipV="1">
            <a:off x="8411845" y="2443480"/>
            <a:ext cx="134662" cy="246751"/>
          </a:xfrm>
          <a:prstGeom prst="triangle">
            <a:avLst>
              <a:gd name="adj" fmla="val 83002"/>
            </a:avLst>
          </a:pr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86000">
                <a:schemeClr val="accent1">
                  <a:alpha val="73000"/>
                  <a:lumMod val="10000"/>
                  <a:lumOff val="9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42" name="弧形 41"/>
          <p:cNvSpPr/>
          <p:nvPr>
            <p:custDataLst>
              <p:tags r:id="rId15"/>
            </p:custDataLst>
          </p:nvPr>
        </p:nvSpPr>
        <p:spPr>
          <a:xfrm rot="10800000">
            <a:off x="1266825" y="1366520"/>
            <a:ext cx="9659861" cy="3093335"/>
          </a:xfrm>
          <a:prstGeom prst="arc">
            <a:avLst>
              <a:gd name="adj1" fmla="val 9452879"/>
              <a:gd name="adj2" fmla="val 1362437"/>
            </a:avLst>
          </a:prstGeom>
          <a:noFill/>
          <a:ln w="31750">
            <a:gradFill>
              <a:gsLst>
                <a:gs pos="0">
                  <a:schemeClr val="accent1">
                    <a:alpha val="0"/>
                  </a:schemeClr>
                </a:gs>
                <a:gs pos="73000">
                  <a:schemeClr val="accent1">
                    <a:alpha val="25000"/>
                  </a:schemeClr>
                </a:gs>
                <a:gs pos="100000">
                  <a:schemeClr val="accent1">
                    <a:alpha val="40000"/>
                  </a:schemeClr>
                </a:gs>
                <a:gs pos="57000">
                  <a:schemeClr val="accent1">
                    <a:alpha val="20000"/>
                  </a:schemeClr>
                </a:gs>
                <a:gs pos="44000">
                  <a:schemeClr val="accent1">
                    <a:alpha val="5000"/>
                  </a:schemeClr>
                </a:gs>
              </a:gsLst>
              <a:lin ang="16200000" scaled="0"/>
            </a:gradFill>
          </a:ln>
          <a:effectLst>
            <a:outerShdw blurRad="901700" dist="317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>
              <a:latin typeface="+mn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2895600" y="3790950"/>
            <a:ext cx="638743" cy="638743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1400" b="1">
              <a:latin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>
          <a:xfrm>
            <a:off x="1131570" y="4657090"/>
            <a:ext cx="4166396" cy="12149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短期趋势以捕捞季节与资金为主，平均股价接近于死叉末端，等待市场给出放量突破的机会，经过本周震荡，强弱分化已经非常明显，震荡才能有更多投资机会。</a:t>
            </a:r>
            <a:endParaRPr lang="zh-CN" altLang="en-US" sz="16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8"/>
            </p:custDataLst>
          </p:nvPr>
        </p:nvSpPr>
        <p:spPr>
          <a:xfrm>
            <a:off x="8658860" y="3776345"/>
            <a:ext cx="638743" cy="638743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100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>
            <a:outerShdw blurRad="127000" dir="5400000" sx="90000" sy="-19000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9"/>
            </p:custDataLst>
          </p:nvPr>
        </p:nvSpPr>
        <p:spPr>
          <a:xfrm>
            <a:off x="6894830" y="4679950"/>
            <a:ext cx="4166396" cy="12149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中线趋势以月线级别压力位作为第二天花板位置，即月线压力位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16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块钱左右，从中线趋势来看市场修复的空间依然在，而震荡就是洗盘，下跌会出现更好的低吸</a:t>
            </a:r>
            <a:r>
              <a:rPr lang="zh-CN" altLang="en-US" sz="16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机会</a:t>
            </a:r>
            <a:endParaRPr lang="zh-CN" altLang="en-US" sz="16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图片 62" descr="343435383036303b343532343134393bcdb7c4d4b7e7b1a9"/>
          <p:cNvSpPr/>
          <p:nvPr>
            <p:custDataLst>
              <p:tags r:id="rId20"/>
            </p:custDataLst>
          </p:nvPr>
        </p:nvSpPr>
        <p:spPr>
          <a:xfrm>
            <a:off x="3101340" y="3979545"/>
            <a:ext cx="227388" cy="265555"/>
          </a:xfrm>
          <a:custGeom>
            <a:avLst/>
            <a:gdLst>
              <a:gd name="connsiteX0" fmla="*/ 126016 w 227388"/>
              <a:gd name="connsiteY0" fmla="*/ 114 h 265555"/>
              <a:gd name="connsiteX1" fmla="*/ 25814 w 227388"/>
              <a:gd name="connsiteY1" fmla="*/ 85492 h 265555"/>
              <a:gd name="connsiteX2" fmla="*/ 1521 w 227388"/>
              <a:gd name="connsiteY2" fmla="*/ 128349 h 265555"/>
              <a:gd name="connsiteX3" fmla="*/ 10814 w 227388"/>
              <a:gd name="connsiteY3" fmla="*/ 144298 h 265555"/>
              <a:gd name="connsiteX4" fmla="*/ 27204 w 227388"/>
              <a:gd name="connsiteY4" fmla="*/ 144298 h 265555"/>
              <a:gd name="connsiteX5" fmla="*/ 27204 w 227388"/>
              <a:gd name="connsiteY5" fmla="*/ 197565 h 265555"/>
              <a:gd name="connsiteX6" fmla="*/ 55901 w 227388"/>
              <a:gd name="connsiteY6" fmla="*/ 220183 h 265555"/>
              <a:gd name="connsiteX7" fmla="*/ 74281 w 227388"/>
              <a:gd name="connsiteY7" fmla="*/ 217643 h 265555"/>
              <a:gd name="connsiteX8" fmla="*/ 74281 w 227388"/>
              <a:gd name="connsiteY8" fmla="*/ 248512 h 265555"/>
              <a:gd name="connsiteX9" fmla="*/ 91440 w 227388"/>
              <a:gd name="connsiteY9" fmla="*/ 265670 h 265555"/>
              <a:gd name="connsiteX10" fmla="*/ 147212 w 227388"/>
              <a:gd name="connsiteY10" fmla="*/ 265670 h 265555"/>
              <a:gd name="connsiteX11" fmla="*/ 164375 w 227388"/>
              <a:gd name="connsiteY11" fmla="*/ 248512 h 265555"/>
              <a:gd name="connsiteX12" fmla="*/ 164375 w 227388"/>
              <a:gd name="connsiteY12" fmla="*/ 195514 h 265555"/>
              <a:gd name="connsiteX13" fmla="*/ 227504 w 227388"/>
              <a:gd name="connsiteY13" fmla="*/ 101576 h 265555"/>
              <a:gd name="connsiteX14" fmla="*/ 126016 w 227388"/>
              <a:gd name="connsiteY14" fmla="*/ 114 h 265555"/>
              <a:gd name="connsiteX15" fmla="*/ 162868 w 227388"/>
              <a:gd name="connsiteY15" fmla="*/ 91535 h 265555"/>
              <a:gd name="connsiteX16" fmla="*/ 107541 w 227388"/>
              <a:gd name="connsiteY16" fmla="*/ 149689 h 265555"/>
              <a:gd name="connsiteX17" fmla="*/ 100188 w 227388"/>
              <a:gd name="connsiteY17" fmla="*/ 146110 h 265555"/>
              <a:gd name="connsiteX18" fmla="*/ 106015 w 227388"/>
              <a:gd name="connsiteY18" fmla="*/ 106293 h 265555"/>
              <a:gd name="connsiteX19" fmla="*/ 80719 w 227388"/>
              <a:gd name="connsiteY19" fmla="*/ 106293 h 265555"/>
              <a:gd name="connsiteX20" fmla="*/ 77609 w 227388"/>
              <a:gd name="connsiteY20" fmla="*/ 99049 h 265555"/>
              <a:gd name="connsiteX21" fmla="*/ 132940 w 227388"/>
              <a:gd name="connsiteY21" fmla="*/ 40896 h 265555"/>
              <a:gd name="connsiteX22" fmla="*/ 140294 w 227388"/>
              <a:gd name="connsiteY22" fmla="*/ 44474 h 265555"/>
              <a:gd name="connsiteX23" fmla="*/ 134467 w 227388"/>
              <a:gd name="connsiteY23" fmla="*/ 84291 h 265555"/>
              <a:gd name="connsiteX24" fmla="*/ 159762 w 227388"/>
              <a:gd name="connsiteY24" fmla="*/ 84291 h 265555"/>
              <a:gd name="connsiteX25" fmla="*/ 162868 w 227388"/>
              <a:gd name="connsiteY25" fmla="*/ 91535 h 26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7388" h="265555">
                <a:moveTo>
                  <a:pt x="126016" y="114"/>
                </a:moveTo>
                <a:cubicBezTo>
                  <a:pt x="75442" y="114"/>
                  <a:pt x="33523" y="37100"/>
                  <a:pt x="25814" y="85492"/>
                </a:cubicBezTo>
                <a:lnTo>
                  <a:pt x="1521" y="128349"/>
                </a:lnTo>
                <a:cubicBezTo>
                  <a:pt x="-2516" y="135469"/>
                  <a:pt x="2628" y="144298"/>
                  <a:pt x="10814" y="144298"/>
                </a:cubicBezTo>
                <a:lnTo>
                  <a:pt x="27204" y="144298"/>
                </a:lnTo>
                <a:lnTo>
                  <a:pt x="27204" y="197565"/>
                </a:lnTo>
                <a:cubicBezTo>
                  <a:pt x="27204" y="212608"/>
                  <a:pt x="41270" y="223694"/>
                  <a:pt x="55901" y="220183"/>
                </a:cubicBezTo>
                <a:lnTo>
                  <a:pt x="74281" y="217643"/>
                </a:lnTo>
                <a:lnTo>
                  <a:pt x="74281" y="248512"/>
                </a:lnTo>
                <a:cubicBezTo>
                  <a:pt x="74281" y="257988"/>
                  <a:pt x="81964" y="265670"/>
                  <a:pt x="91440" y="265670"/>
                </a:cubicBezTo>
                <a:lnTo>
                  <a:pt x="147212" y="265670"/>
                </a:lnTo>
                <a:cubicBezTo>
                  <a:pt x="156691" y="265670"/>
                  <a:pt x="164375" y="257988"/>
                  <a:pt x="164375" y="248512"/>
                </a:cubicBezTo>
                <a:lnTo>
                  <a:pt x="164375" y="195514"/>
                </a:lnTo>
                <a:cubicBezTo>
                  <a:pt x="201404" y="180387"/>
                  <a:pt x="227504" y="144034"/>
                  <a:pt x="227504" y="101576"/>
                </a:cubicBezTo>
                <a:cubicBezTo>
                  <a:pt x="227501" y="45536"/>
                  <a:pt x="182063" y="114"/>
                  <a:pt x="126016" y="114"/>
                </a:cubicBezTo>
                <a:moveTo>
                  <a:pt x="162868" y="91535"/>
                </a:moveTo>
                <a:lnTo>
                  <a:pt x="107541" y="149689"/>
                </a:lnTo>
                <a:cubicBezTo>
                  <a:pt x="104658" y="152721"/>
                  <a:pt x="99584" y="150250"/>
                  <a:pt x="100188" y="146110"/>
                </a:cubicBezTo>
                <a:lnTo>
                  <a:pt x="106015" y="106293"/>
                </a:lnTo>
                <a:lnTo>
                  <a:pt x="80719" y="106293"/>
                </a:lnTo>
                <a:cubicBezTo>
                  <a:pt x="76948" y="106293"/>
                  <a:pt x="75013" y="101782"/>
                  <a:pt x="77609" y="99049"/>
                </a:cubicBezTo>
                <a:lnTo>
                  <a:pt x="132940" y="40896"/>
                </a:lnTo>
                <a:cubicBezTo>
                  <a:pt x="135823" y="37864"/>
                  <a:pt x="140897" y="40334"/>
                  <a:pt x="140294" y="44474"/>
                </a:cubicBezTo>
                <a:lnTo>
                  <a:pt x="134467" y="84291"/>
                </a:lnTo>
                <a:lnTo>
                  <a:pt x="159762" y="84291"/>
                </a:lnTo>
                <a:cubicBezTo>
                  <a:pt x="163529" y="84291"/>
                  <a:pt x="165468" y="88802"/>
                  <a:pt x="162868" y="9153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91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54" name="图片 33" descr="343439383331313b343532303033313bd3a6d3c3c9ccb3c7"/>
          <p:cNvSpPr/>
          <p:nvPr>
            <p:custDataLst>
              <p:tags r:id="rId21"/>
            </p:custDataLst>
          </p:nvPr>
        </p:nvSpPr>
        <p:spPr>
          <a:xfrm>
            <a:off x="8874125" y="3983355"/>
            <a:ext cx="208931" cy="233368"/>
          </a:xfrm>
          <a:custGeom>
            <a:avLst/>
            <a:gdLst>
              <a:gd name="connsiteX0" fmla="*/ 169872 w 208931"/>
              <a:gd name="connsiteY0" fmla="*/ 233482 h 233368"/>
              <a:gd name="connsiteX1" fmla="*/ 39290 w 208931"/>
              <a:gd name="connsiteY1" fmla="*/ 233482 h 233368"/>
              <a:gd name="connsiteX2" fmla="*/ 115 w 208931"/>
              <a:gd name="connsiteY2" fmla="*/ 194587 h 233368"/>
              <a:gd name="connsiteX3" fmla="*/ 115 w 208931"/>
              <a:gd name="connsiteY3" fmla="*/ 39009 h 233368"/>
              <a:gd name="connsiteX4" fmla="*/ 39290 w 208931"/>
              <a:gd name="connsiteY4" fmla="*/ 114 h 233368"/>
              <a:gd name="connsiteX5" fmla="*/ 169872 w 208931"/>
              <a:gd name="connsiteY5" fmla="*/ 114 h 233368"/>
              <a:gd name="connsiteX6" fmla="*/ 209046 w 208931"/>
              <a:gd name="connsiteY6" fmla="*/ 39009 h 233368"/>
              <a:gd name="connsiteX7" fmla="*/ 209046 w 208931"/>
              <a:gd name="connsiteY7" fmla="*/ 194587 h 233368"/>
              <a:gd name="connsiteX8" fmla="*/ 169872 w 208931"/>
              <a:gd name="connsiteY8" fmla="*/ 233482 h 233368"/>
              <a:gd name="connsiteX9" fmla="*/ 104581 w 208931"/>
              <a:gd name="connsiteY9" fmla="*/ 107537 h 233368"/>
              <a:gd name="connsiteX10" fmla="*/ 156813 w 208931"/>
              <a:gd name="connsiteY10" fmla="*/ 53826 h 233368"/>
              <a:gd name="connsiteX11" fmla="*/ 143755 w 208931"/>
              <a:gd name="connsiteY11" fmla="*/ 40398 h 233368"/>
              <a:gd name="connsiteX12" fmla="*/ 130697 w 208931"/>
              <a:gd name="connsiteY12" fmla="*/ 53826 h 233368"/>
              <a:gd name="connsiteX13" fmla="*/ 104581 w 208931"/>
              <a:gd name="connsiteY13" fmla="*/ 80682 h 233368"/>
              <a:gd name="connsiteX14" fmla="*/ 78464 w 208931"/>
              <a:gd name="connsiteY14" fmla="*/ 53826 h 233368"/>
              <a:gd name="connsiteX15" fmla="*/ 65406 w 208931"/>
              <a:gd name="connsiteY15" fmla="*/ 40398 h 233368"/>
              <a:gd name="connsiteX16" fmla="*/ 52348 w 208931"/>
              <a:gd name="connsiteY16" fmla="*/ 53826 h 233368"/>
              <a:gd name="connsiteX17" fmla="*/ 104581 w 208931"/>
              <a:gd name="connsiteY17" fmla="*/ 107537 h 233368"/>
              <a:gd name="connsiteX18" fmla="*/ 130697 w 208931"/>
              <a:gd name="connsiteY18" fmla="*/ 188105 h 233368"/>
              <a:gd name="connsiteX19" fmla="*/ 143755 w 208931"/>
              <a:gd name="connsiteY19" fmla="*/ 174677 h 233368"/>
              <a:gd name="connsiteX20" fmla="*/ 130697 w 208931"/>
              <a:gd name="connsiteY20" fmla="*/ 161249 h 233368"/>
              <a:gd name="connsiteX21" fmla="*/ 78464 w 208931"/>
              <a:gd name="connsiteY21" fmla="*/ 161249 h 233368"/>
              <a:gd name="connsiteX22" fmla="*/ 65406 w 208931"/>
              <a:gd name="connsiteY22" fmla="*/ 174677 h 233368"/>
              <a:gd name="connsiteX23" fmla="*/ 78464 w 208931"/>
              <a:gd name="connsiteY23" fmla="*/ 188105 h 233368"/>
              <a:gd name="connsiteX24" fmla="*/ 130697 w 208931"/>
              <a:gd name="connsiteY24" fmla="*/ 188105 h 23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8931" h="233368">
                <a:moveTo>
                  <a:pt x="169872" y="233482"/>
                </a:moveTo>
                <a:lnTo>
                  <a:pt x="39290" y="233482"/>
                </a:lnTo>
                <a:cubicBezTo>
                  <a:pt x="17091" y="233482"/>
                  <a:pt x="115" y="216628"/>
                  <a:pt x="115" y="194587"/>
                </a:cubicBezTo>
                <a:lnTo>
                  <a:pt x="115" y="39009"/>
                </a:lnTo>
                <a:cubicBezTo>
                  <a:pt x="115" y="16968"/>
                  <a:pt x="17091" y="114"/>
                  <a:pt x="39290" y="114"/>
                </a:cubicBezTo>
                <a:lnTo>
                  <a:pt x="169872" y="114"/>
                </a:lnTo>
                <a:cubicBezTo>
                  <a:pt x="192071" y="114"/>
                  <a:pt x="209046" y="16968"/>
                  <a:pt x="209046" y="39009"/>
                </a:cubicBezTo>
                <a:lnTo>
                  <a:pt x="209046" y="194587"/>
                </a:lnTo>
                <a:cubicBezTo>
                  <a:pt x="209046" y="216628"/>
                  <a:pt x="192071" y="233482"/>
                  <a:pt x="169872" y="233482"/>
                </a:cubicBezTo>
                <a:moveTo>
                  <a:pt x="104581" y="107537"/>
                </a:moveTo>
                <a:cubicBezTo>
                  <a:pt x="133308" y="107537"/>
                  <a:pt x="156813" y="83367"/>
                  <a:pt x="156813" y="53826"/>
                </a:cubicBezTo>
                <a:cubicBezTo>
                  <a:pt x="156813" y="45769"/>
                  <a:pt x="151590" y="40398"/>
                  <a:pt x="143755" y="40398"/>
                </a:cubicBezTo>
                <a:cubicBezTo>
                  <a:pt x="135920" y="40398"/>
                  <a:pt x="130697" y="45769"/>
                  <a:pt x="130697" y="53826"/>
                </a:cubicBezTo>
                <a:cubicBezTo>
                  <a:pt x="130697" y="68596"/>
                  <a:pt x="118944" y="80682"/>
                  <a:pt x="104581" y="80682"/>
                </a:cubicBezTo>
                <a:cubicBezTo>
                  <a:pt x="90217" y="80682"/>
                  <a:pt x="78464" y="68596"/>
                  <a:pt x="78464" y="53826"/>
                </a:cubicBezTo>
                <a:cubicBezTo>
                  <a:pt x="78464" y="45769"/>
                  <a:pt x="73241" y="40398"/>
                  <a:pt x="65406" y="40398"/>
                </a:cubicBezTo>
                <a:cubicBezTo>
                  <a:pt x="57571" y="40398"/>
                  <a:pt x="52348" y="45769"/>
                  <a:pt x="52348" y="53826"/>
                </a:cubicBezTo>
                <a:cubicBezTo>
                  <a:pt x="52348" y="83367"/>
                  <a:pt x="75852" y="107537"/>
                  <a:pt x="104581" y="107537"/>
                </a:cubicBezTo>
                <a:moveTo>
                  <a:pt x="130697" y="188105"/>
                </a:moveTo>
                <a:cubicBezTo>
                  <a:pt x="138532" y="188105"/>
                  <a:pt x="143755" y="182734"/>
                  <a:pt x="143755" y="174677"/>
                </a:cubicBezTo>
                <a:cubicBezTo>
                  <a:pt x="143755" y="166620"/>
                  <a:pt x="138532" y="161249"/>
                  <a:pt x="130697" y="161249"/>
                </a:cubicBezTo>
                <a:lnTo>
                  <a:pt x="78464" y="161249"/>
                </a:lnTo>
                <a:cubicBezTo>
                  <a:pt x="70629" y="161249"/>
                  <a:pt x="65406" y="166620"/>
                  <a:pt x="65406" y="174677"/>
                </a:cubicBezTo>
                <a:cubicBezTo>
                  <a:pt x="65406" y="182734"/>
                  <a:pt x="70629" y="188105"/>
                  <a:pt x="78464" y="188105"/>
                </a:cubicBezTo>
                <a:lnTo>
                  <a:pt x="130697" y="188105"/>
                </a:lnTo>
              </a:path>
            </a:pathLst>
          </a:custGeom>
          <a:solidFill>
            <a:schemeClr val="lt1">
              <a:lumMod val="100000"/>
            </a:schemeClr>
          </a:solidFill>
          <a:ln w="919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latin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74290" y="15240"/>
            <a:ext cx="7642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拉长时间周期，突破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指日可待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783590"/>
            <a:ext cx="11259820" cy="56908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6313" y="1820545"/>
            <a:ext cx="616775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，高股息策略护盘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altLang="zh-CN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，周线金叉形成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altLang="zh-CN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，成交量保持</a:t>
            </a:r>
            <a:r>
              <a:rPr lang="en-US" altLang="zh-CN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9000</a:t>
            </a:r>
            <a:r>
              <a:rPr lang="zh-CN" altLang="en-US" sz="40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亿以上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4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4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gradient&quot;:[{&quot;brightness&quot;:0.4000000059604645,&quot;colorType&quot;:1,&quot;foreColorIndex&quot;:5,&quot;pos&quot;:0,&quot;transparency&quot;:0.6000000238418579},{&quot;brightness&quot;:0.4000000059604645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3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3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3799999356269836,&quot;transparency&quot;:0.30000001192092896},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2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2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i*1_1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1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4659999907016754,&quot;transparency&quot;:0.720000028610229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i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2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x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4"/>
  <p:tag name="KSO_WM_DIAGRAM_GROUP_CODE" val="q1-1"/>
  <p:tag name="KSO_WM_UNIT_TYPE" val="q_h_x"/>
  <p:tag name="KSO_WM_UNIT_INDEX" val="1_2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i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UNIT_TYPE" val="q_h_i"/>
  <p:tag name="KSO_WM_UNIT_INDEX" val="1_3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2*q_h_x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2*54"/>
  <p:tag name="KSO_WM_DIAGRAM_GROUP_CODE" val="q1-1"/>
  <p:tag name="KSO_WM_UNIT_TYPE" val="q_h_x"/>
  <p:tag name="KSO_WM_UNIT_INDEX" val="1_3_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660_2*q_h_a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660_2*q_h_a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i"/>
  <p:tag name="KSO_WM_UNIT_INDEX" val="1_1_1"/>
  <p:tag name="KSO_WM_UNIT_ID" val="diagram20231660_2*q_h_i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x"/>
  <p:tag name="KSO_WM_UNIT_INDEX" val="1_1_1"/>
  <p:tag name="KSO_WM_UNIT_ID" val="diagram20231660_2*q_h_x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0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660_2*q_h_a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7,&quot;left&quot;:54.451577456016274,&quot;top&quot;:79.19472017062931,&quot;width&quot;:851.096923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2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1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2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3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4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1080_2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14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2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31080_2*q_h_a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20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1080_2*q_h_f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48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1080_2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2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VALUE" val="14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2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1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3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4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.7900000214576721,&quot;transparency&quot;:1},{&quot;brightness&quot;:0,&quot;colorType&quot;:1,&quot;foreColorIndex&quot;:8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2*q_h_i*1_2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8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80_2*q_h_x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9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80_2*q_h_x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6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1080_2*q_h_x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9*7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80_2*q_h_x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77.65,&quot;left&quot;:55.17473515548109,&quot;top&quot;:81.2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44.xml><?xml version="1.0" encoding="utf-8"?>
<p:tagLst xmlns:p="http://schemas.openxmlformats.org/presentationml/2006/main">
  <p:tag name="KSO_WM_SPECIAL_SOURCE" val="bdnull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SPECIAL_SOURCE" val="bdnull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SPECIAL_SOURCE" val="bdnull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PECIAL_SOURCE" val="bdnull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i"/>
  <p:tag name="KSO_WM_UNIT_INDEX" val="1_1"/>
  <p:tag name="KSO_WM_UNIT_ID" val="diagram20231560_1*o_i*1_1"/>
  <p:tag name="KSO_WM_TEMPLATE_CATEGORY" val="diagram"/>
  <p:tag name="KSO_WM_TEMPLATE_INDEX" val="20231560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156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4_1"/>
  <p:tag name="KSO_WM_UNIT_ID" val="diagram20231560_1*o_h_a*1_4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忠诚人群"/>
</p:tagLst>
</file>

<file path=ppt/tags/tag15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3_1"/>
  <p:tag name="KSO_WM_UNIT_ID" val="diagram20231560_1*o_h_a*1_3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购买人群"/>
</p:tagLst>
</file>

<file path=ppt/tags/tag15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2_1"/>
  <p:tag name="KSO_WM_UNIT_ID" val="diagram20231560_1*o_h_a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兴趣人群"/>
</p:tagLst>
</file>

<file path=ppt/tags/tag159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1_1"/>
  <p:tag name="KSO_WM_UNIT_ID" val="diagram20231560_1*o_h_i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A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0.xml><?xml version="1.0" encoding="utf-8"?>
<p:tagLst xmlns:p="http://schemas.openxmlformats.org/presentationml/2006/main">
  <p:tag name="KSO_WM_TEMPLATE_INDEX" val="20231560"/>
  <p:tag name="KSO_WM_DIAGRAM_MAX_ITEMCNT" val="4"/>
  <p:tag name="KSO_WM_DIAGRAM_COLOR_TRICK" val="1"/>
  <p:tag name="KSO_WM_UNIT_DIAGRAM_ISNUMVISUAL" val="0"/>
  <p:tag name="KSO_WM_DIAGRAM_GROUP_CODE" val="o1-1"/>
  <p:tag name="KSO_WM_BEAUTIFY_FLAG" val="#wm#"/>
  <p:tag name="KSO_WM_DIAGRAM_COLOR_TEXT_CAN_REMOVE" val="n"/>
  <p:tag name="KSO_WM_UNIT_TYPE" val="o_h_i"/>
  <p:tag name="KSO_WM_UNIT_HIGHLIGHT" val="0"/>
  <p:tag name="KSO_WM_UNIT_COMPATIBLE" val="0"/>
  <p:tag name="KSO_WM_UNIT_DIAGRAM_ISREFERUNIT" val="0"/>
  <p:tag name="KSO_WM_UNIT_SUBTYPE" val="d"/>
  <p:tag name="KSO_WM_UNIT_INDEX" val="1_3_2"/>
  <p:tag name="KSO_WM_UNIT_ID" val="diagram20231560_1*o_h_i*1_3_2"/>
  <p:tag name="KSO_WM_TEMPLATE_CATEGORY" val="diagram"/>
  <p:tag name="KSO_WM_UNIT_LAYERLEVEL" val="1_1_1"/>
  <p:tag name="KSO_WM_TAG_VERSION" val="3.0"/>
  <p:tag name="KSO_WM_DIAGRAM_VERSION" val="3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P"/>
</p:tagLst>
</file>

<file path=ppt/tags/tag161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2_1"/>
  <p:tag name="KSO_WM_UNIT_ID" val="diagram20231560_1*o_h_i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I"/>
</p:tagLst>
</file>

<file path=ppt/tags/tag162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4_2"/>
  <p:tag name="KSO_WM_UNIT_ID" val="diagram20231560_1*o_h_i*1_4_2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L"/>
</p:tagLst>
</file>

<file path=ppt/tags/tag163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1_1"/>
  <p:tag name="KSO_WM_UNIT_ID" val="diagram20231560_1*o_h_a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认知人群"/>
</p:tagLst>
</file>

<file path=ppt/tags/tag164.xml><?xml version="1.0" encoding="utf-8"?>
<p:tagLst xmlns:p="http://schemas.openxmlformats.org/presentationml/2006/main">
  <p:tag name="KSO_WM_SPECIAL_SOURCE" val="bdnull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1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20231457_2*m_h_i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1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2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457_2*m_h_i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2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3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457_2*m_h_i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3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4_3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3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9999995231628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1"/>
  <p:tag name="KSO_WM_UNIT_ID" val="diagram20231457_2*m_h_i*1_4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4_4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4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2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3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7_2*m_h_i*1_4_2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2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7_2*m_h_f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7_2*m_h_a*1_1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7_2*m_h_a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7_2*m_h_a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1457_2*m_h_f*1_4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457_2*m_h_a*1_4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7_2*m_h_f*1_2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57_2*m_h_f*1_3_1"/>
  <p:tag name="KSO_WM_TEMPLATE_CATEGORY" val="diagram"/>
  <p:tag name="KSO_WM_TEMPLATE_INDEX" val="2023145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3"/>
  <p:tag name="KSO_WM_DIAGRAM_VIRTUALLY_FRAME" val="{&quot;height&quot;:388.3748779296875,&quot;left&quot;:55.711374598225305,&quot;top&quot;:87.07240355484127,&quot;width&quot;:849.65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9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SPECIAL_SOURCE" val="bdnull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SPECIAL_SOURCE" val="bdnull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199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4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&#10;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0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7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4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53.29998779296875,&quot;left&quot;:106.94944732906315,&quot;top&quot;:93.40000610351562,&quot;width&quot;:746.1511840820312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209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SPECIAL_SOURCE" val="bdnull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SPECIAL_SOURCE" val="bdnul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2*l_h_f*1_1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UNIT_VALUE" val="90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5"/>
  <p:tag name="KSO_WM_DIAGRAM_USE_COLOR_VALUE" val="{&quot;color_scheme&quot;:1,&quot;color_type&quot;:1,&quot;theme_color_indexes&quot;:[]}"/>
</p:tagLst>
</file>

<file path=ppt/tags/tag21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2*l_h_f*1_2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UNIT_VALUE" val="90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brightness&quot;:0,&quot;colorType&quot;:1,&quot;foreColorIndex&quot;:6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6"/>
  <p:tag name="KSO_WM_DIAGRAM_USE_COLOR_VALUE" val="{&quot;color_scheme&quot;:1,&quot;color_type&quot;:1,&quot;theme_color_indexes&quot;:[]}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2*l_h_i*1_1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2*l_h_i*1_2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2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7_2*l_h_f*1_3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UNIT_VALUE" val="90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5"/>
  <p:tag name="KSO_WM_DIAGRAM_USE_COLOR_VALUE" val="{&quot;color_scheme&quot;:1,&quot;color_type&quot;:1,&quot;theme_color_indexes&quot;:[]}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2*l_h_i*1_3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BEAUTIFY_FLAG" val="#wm#"/>
  <p:tag name="KSO_WM_DIAGRAM_MAX_ITEMCNT" val="6"/>
  <p:tag name="KSO_WM_DIAGRAM_MIN_ITEMCNT" val="2"/>
  <p:tag name="KSO_WM_DIAGRAM_VIRTUALLY_FRAME" val="{&quot;height&quot;:361.1016540527344,&quot;left&quot;:49.799911205862465,&quot;top&quot;:89.44999974528636,&quot;width&quot;:860.46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21.xml><?xml version="1.0" encoding="utf-8"?>
<p:tagLst xmlns:p="http://schemas.openxmlformats.org/presentationml/2006/main">
  <p:tag name="KSO_WM_SPECIAL_SOURCE" val="bdnul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6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6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7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7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8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8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9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9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0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3*l_h_f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3*l_h_a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31_3*l_h_f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31_3*l_h_a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31_3*l_h_f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3*l_h_a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31_3*l_h_f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3*l_h_a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22.2532958984375,&quot;left&quot;:81.47503937007875,&quot;top&quot;:108.88925756259223,&quot;width&quot;:797.068976377952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58.xml><?xml version="1.0" encoding="utf-8"?>
<p:tagLst xmlns:p="http://schemas.openxmlformats.org/presentationml/2006/main"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0.xml><?xml version="1.0" encoding="utf-8"?>
<p:tagLst xmlns:p="http://schemas.openxmlformats.org/presentationml/2006/main">
  <p:tag name="KSO_WM_SPECIAL_SOURCE" val="bdnull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SPECIAL_SOURCE" val="bdnull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SPECIAL_SOURCE" val="bdnul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SPECIAL_SOURCE" val="bdnull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SPECIAL_SOURCE" val="bdnull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SPECIAL_SOURCE" val="bdnull"/>
</p:tagLst>
</file>

<file path=ppt/tags/tag274.xml><?xml version="1.0" encoding="utf-8"?>
<p:tagLst xmlns:p="http://schemas.openxmlformats.org/presentationml/2006/main">
  <p:tag name="KSO_WM_SPECIAL_SOURCE" val="bdnull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8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  <p:tag name="resource_record_key" val="{&quot;13&quot;:[19965465,19951196],&quot;70&quot;:[3314673,3314368,3314292,3312481,3314294,3314671]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.4000000059604645,&quot;colorType&quot;:1,&quot;foreColorIndex&quot;:9,&quot;pos&quot;:0.25,&quot;transparency&quot;:0},{&quot;brightness&quot;:0,&quot;colorType&quot;:1,&quot;foreColorIndex&quot;:9,&quot;pos&quot;:0.8999999761581421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3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3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80_3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3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80_3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3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1080_3*q_h_a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1080_3*q_h_a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1080_3*q_h_f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80_3*q_h_x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80_3*q_h_x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6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80_3*q_h_x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5_1"/>
  <p:tag name="KSO_WM_UNIT_ID" val="diagram20231080_3*q_h_x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2*75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1080_3*q_h_x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99.2,&quot;left&quot;:57.68406586414248,&quot;top&quot;:56.1,&quot;width&quot;:849.782104492187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-0.019999999552965164,&quot;colorType&quot;:1,&quot;foreColorIndex&quot;:14,&quot;pos&quot;:0.44999998807907104,&quot;transparency&quot;:0.75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i*1_1_7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7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75,&quot;colorType&quot;:1,&quot;foreColorIndex&quot;:5,&quot;pos&quot;:0.2800000011920929,&quot;transparency&quot;:0},{&quot;brightness&quot;:0.75,&quot;colorType&quot;:1,&quot;foreColorIndex&quot;:5,&quot;pos&quot;:0.20000000298023224,&quot;transparency&quot;:0},{&quot;brightness&quot;:0.699999988079071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.800000011920929,&quot;colorType&quot;:1,&quot;foreColorIndex&quot;:5,&quot;transparency&quot;:0.5600000023841858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20000000298023224,&quot;colorType&quot;:1,&quot;foreColorIndex&quot;:5,&quot;pos&quot;:0,&quot;transparency&quot;:0.4000000059604645},{&quot;brightness&quot;:0.699999988079071,&quot;colorType&quot;:1,&quot;foreColorIndex&quot;:5,&quot;pos&quot;:0.7699999809265137,&quot;transparency&quot;:0.5},{&quot;brightness&quot;:0.3799999952316284,&quot;colorType&quot;:1,&quot;foreColorIndex&quot;:5,&quot;pos&quot;:1,&quot;transparency&quot;:0.5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2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949999988079071},{&quot;brightness&quot;:0,&quot;colorType&quot;:1,&quot;foreColorIndex&quot;:5,&quot;pos&quot;:0.6399999856948853,&quot;transparency&quot;:0.75},{&quot;brightness&quot;:0,&quot;colorType&quot;:1,&quot;foreColorIndex&quot;:5,&quot;pos&quot;:1,&quot;transparency&quot;:1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3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16,&quot;pos&quot;:0.3700000047683716,&quot;transparency&quot;:0.47999998927116394},{&quot;brightness&quot;:0,&quot;colorType&quot;:1,&quot;foreColorIndex&quot;:14,&quot;pos&quot;:0.8100000023841858,&quot;transparency&quot;:0.6100000143051147},{&quot;brightness&quot;:0.4000000059604645,&quot;colorType&quot;:1,&quot;foreColorIndex&quot;:5,&quot;pos&quot;:1,&quot;transparency&quot;:0}],&quot;type&quot;:3},&quot;glow&quot;:{&quot;colorType&quot;:0},&quot;line&quot;:{&quot;gradient&quot;:[{&quot;brightness&quot;:0,&quot;colorType&quot;:1,&quot;foreColorIndex&quot;:5,&quot;pos&quot;:0,&quot;transparency&quot;:0.800000011920929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i*1_1_4"/>
  <p:tag name="KSO_WM_TEMPLATE_CATEGORY" val="diagram"/>
  <p:tag name="KSO_WM_TEMPLATE_INDEX" val="20231087"/>
  <p:tag name="KSO_WM_UNIT_LAYERLEVEL" val="1_1_1"/>
  <p:tag name="KSO_WM_TAG_VERSION" val="3.0"/>
  <p:tag name="KSO_WM_DIAGRAM_GROUP_CODE" val="n1-1"/>
  <p:tag name="KSO_WM_UNIT_TYPE" val="n_h_i"/>
  <p:tag name="KSO_WM_UNIT_INDEX" val="1_1_4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,&quot;colorType&quot;:1,&quot;foreColorIndex&quot;:5,&quot;pos&quot;:0,&quot;transparency&quot;:0.4699999988079071},{&quot;brightness&quot;:0,&quot;colorType&quot;:1,&quot;foreColorIndex&quot;:14,&quot;pos&quot;:0.6600000262260437,&quot;transparency&quot;:0.8100000023841858},{&quot;brightness&quot;:0,&quot;colorType&quot;:1,&quot;foreColorIndex&quot;:5,&quot;pos&quot;:0.25,&quot;transparency&quot;:0.6899999976158142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7_1*n_h_a*1_1_1"/>
  <p:tag name="KSO_WM_TEMPLATE_CATEGORY" val="diagram"/>
  <p:tag name="KSO_WM_TEMPLATE_INDEX" val="20231087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24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&#10;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8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8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0},{&quot;brightness&quot;:0.550000011920929,&quot;colorType&quot;:1,&quot;foreColorIndex&quot;:5,&quot;pos&quot;:0.2800000011920929,&quot;transparency&quot;:0},{&quot;brightness&quot;:0.550000011920929,&quot;colorType&quot;:1,&quot;foreColorIndex&quot;:5,&quot;pos&quot;:0.20000000298023224,&quot;transparency&quot;:0},{&quot;brightness&quot;:0.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5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5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9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9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10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1_6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6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6000000238418579,&quot;colorType&quot;:1,&quot;foreColorIndex&quot;:5,&quot;pos&quot;:0.009999999776482582,&quot;transparency&quot;:0},{&quot;brightness&quot;:0.899999976158142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7_1*n_h_i*1_2_1"/>
  <p:tag name="KSO_WM_TEMPLATE_CATEGORY" val="diagram"/>
  <p:tag name="KSO_WM_TEMPLATE_INDEX" val="20231087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7300000190734863,&quot;transparency&quot;:0.75},{&quot;brightness&quot;:0,&quot;colorType&quot;:1,&quot;foreColorIndex&quot;:5,&quot;pos&quot;:1,&quot;transparency&quot;:0.6000000238418579},{&quot;brightness&quot;:0,&quot;colorType&quot;:1,&quot;foreColorIndex&quot;:5,&quot;pos&quot;:0.5699999928474426,&quot;transparency&quot;:0.800000011920929},{&quot;brightness&quot;:0,&quot;colorType&quot;:1,&quot;foreColorIndex&quot;:5,&quot;pos&quot;:0.4399999976158142,&quot;transparency&quot;:0.949999988079071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087_1*n_h_h_i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7_1*n_h_h_f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单击此处输入你的项正文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087_1*n_h_h_i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87_1*n_h_h_f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。单击此处输入你的项正文。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74*6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7_1*n_h_h_x*1_2_1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5*5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7_1*n_h_h_x*1_2_2_1"/>
  <p:tag name="KSO_WM_TEMPLATE_CATEGORY" val="diagram"/>
  <p:tag name="KSO_WM_TEMPLATE_INDEX" val="20231087"/>
  <p:tag name="KSO_WM_UNIT_LAYERLEVEL" val="1_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62567138671875,&quot;left&quot;:49.660519490880326,&quot;top&quot;:75.69507769246738,&quot;width&quot;:860.7416381835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2331</Words>
  <Application>WPS 演示</Application>
  <PresentationFormat>宽屏</PresentationFormat>
  <Paragraphs>285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Bold</vt:lpstr>
      <vt:lpstr>思源黑体 CN Medium</vt:lpstr>
      <vt:lpstr>思源黑体 CN Light</vt:lpstr>
      <vt:lpstr>思源黑体 CN Normal</vt:lpstr>
      <vt:lpstr>Arial Unicode MS</vt:lpstr>
      <vt:lpstr>Calibri</vt:lpstr>
      <vt:lpstr>微软雅黑 Light</vt:lpstr>
      <vt:lpstr>OPPOSans M</vt:lpstr>
      <vt:lpstr>+中文标题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281</cp:revision>
  <dcterms:created xsi:type="dcterms:W3CDTF">2022-12-31T05:43:00Z</dcterms:created>
  <dcterms:modified xsi:type="dcterms:W3CDTF">2024-04-07T00:38:11Z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B89FFEB19B6D41AEA706F9134A6A65E8_13</vt:lpwstr>
  </property>
</Properties>
</file>