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404" r:id="rId3"/>
    <p:sldId id="489" r:id="rId4"/>
    <p:sldId id="317" r:id="rId5"/>
    <p:sldId id="287" r:id="rId6"/>
    <p:sldId id="286" r:id="rId7"/>
    <p:sldId id="318" r:id="rId8"/>
    <p:sldId id="326" r:id="rId9"/>
    <p:sldId id="327" r:id="rId10"/>
    <p:sldId id="449" r:id="rId11"/>
    <p:sldId id="450" r:id="rId12"/>
    <p:sldId id="328" r:id="rId13"/>
    <p:sldId id="337" r:id="rId14"/>
    <p:sldId id="329" r:id="rId15"/>
    <p:sldId id="368" r:id="rId16"/>
    <p:sldId id="330" r:id="rId17"/>
    <p:sldId id="338" r:id="rId18"/>
    <p:sldId id="331" r:id="rId19"/>
    <p:sldId id="339" r:id="rId20"/>
    <p:sldId id="340" r:id="rId21"/>
    <p:sldId id="341" r:id="rId22"/>
    <p:sldId id="342" r:id="rId23"/>
    <p:sldId id="343" r:id="rId24"/>
    <p:sldId id="333" r:id="rId25"/>
    <p:sldId id="334" r:id="rId26"/>
    <p:sldId id="344" r:id="rId27"/>
    <p:sldId id="370" r:id="rId28"/>
    <p:sldId id="371" r:id="rId29"/>
    <p:sldId id="372" r:id="rId30"/>
    <p:sldId id="321" r:id="rId31"/>
    <p:sldId id="346" r:id="rId32"/>
    <p:sldId id="319" r:id="rId33"/>
    <p:sldId id="374" r:id="rId34"/>
    <p:sldId id="348" r:id="rId35"/>
    <p:sldId id="349" r:id="rId36"/>
    <p:sldId id="350" r:id="rId37"/>
    <p:sldId id="351" r:id="rId38"/>
    <p:sldId id="452" r:id="rId39"/>
    <p:sldId id="453" r:id="rId40"/>
    <p:sldId id="454" r:id="rId41"/>
    <p:sldId id="376" r:id="rId42"/>
    <p:sldId id="377" r:id="rId43"/>
    <p:sldId id="355" r:id="rId44"/>
    <p:sldId id="353" r:id="rId45"/>
    <p:sldId id="354" r:id="rId46"/>
    <p:sldId id="490" r:id="rId47"/>
    <p:sldId id="491" r:id="rId48"/>
    <p:sldId id="402" r:id="rId49"/>
    <p:sldId id="403" r:id="rId50"/>
    <p:sldId id="289" r:id="rId51"/>
  </p:sldIdLst>
  <p:sldSz cx="12192000" cy="6858000"/>
  <p:notesSz cx="6858000" cy="9144000"/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6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B77DFE"/>
    <a:srgbClr val="4B58ED"/>
    <a:srgbClr val="1E38B8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76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7" Type="http://schemas.openxmlformats.org/officeDocument/2006/relationships/tags" Target="tags/tag248.xml"/><Relationship Id="rId56" Type="http://schemas.openxmlformats.org/officeDocument/2006/relationships/commentAuthors" Target="commentAuthors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notesMaster" Target="notesMasters/notesMaster1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7.xml"/><Relationship Id="rId3" Type="http://schemas.openxmlformats.org/officeDocument/2006/relationships/image" Target="../media/image1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6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tags" Target="../tags/tag9.xml"/><Relationship Id="rId3" Type="http://schemas.openxmlformats.org/officeDocument/2006/relationships/image" Target="../media/image1.png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0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刘涛丨执业编号: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116.xml"/><Relationship Id="rId21" Type="http://schemas.openxmlformats.org/officeDocument/2006/relationships/tags" Target="../tags/tag115.xml"/><Relationship Id="rId20" Type="http://schemas.openxmlformats.org/officeDocument/2006/relationships/tags" Target="../tags/tag114.xml"/><Relationship Id="rId2" Type="http://schemas.openxmlformats.org/officeDocument/2006/relationships/tags" Target="../tags/tag96.xml"/><Relationship Id="rId19" Type="http://schemas.openxmlformats.org/officeDocument/2006/relationships/tags" Target="../tags/tag113.xml"/><Relationship Id="rId18" Type="http://schemas.openxmlformats.org/officeDocument/2006/relationships/tags" Target="../tags/tag112.xml"/><Relationship Id="rId17" Type="http://schemas.openxmlformats.org/officeDocument/2006/relationships/tags" Target="../tags/tag111.xml"/><Relationship Id="rId16" Type="http://schemas.openxmlformats.org/officeDocument/2006/relationships/tags" Target="../tags/tag110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14.png"/><Relationship Id="rId1" Type="http://schemas.openxmlformats.org/officeDocument/2006/relationships/tags" Target="../tags/tag11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15.png"/><Relationship Id="rId1" Type="http://schemas.openxmlformats.org/officeDocument/2006/relationships/tags" Target="../tags/tag119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2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18.png"/><Relationship Id="rId1" Type="http://schemas.openxmlformats.org/officeDocument/2006/relationships/tags" Target="../tags/tag12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19.png"/><Relationship Id="rId1" Type="http://schemas.openxmlformats.org/officeDocument/2006/relationships/tags" Target="../tags/tag128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44.xml"/><Relationship Id="rId14" Type="http://schemas.openxmlformats.org/officeDocument/2006/relationships/tags" Target="../tags/tag143.xml"/><Relationship Id="rId13" Type="http://schemas.openxmlformats.org/officeDocument/2006/relationships/tags" Target="../tags/tag142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tags" Target="../tags/tag130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20.png"/><Relationship Id="rId1" Type="http://schemas.openxmlformats.org/officeDocument/2006/relationships/tags" Target="../tags/tag1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8.xml"/><Relationship Id="rId2" Type="http://schemas.openxmlformats.org/officeDocument/2006/relationships/image" Target="../media/image21.png"/><Relationship Id="rId1" Type="http://schemas.openxmlformats.org/officeDocument/2006/relationships/tags" Target="../tags/tag14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0.xml"/><Relationship Id="rId2" Type="http://schemas.openxmlformats.org/officeDocument/2006/relationships/image" Target="../media/image22.png"/><Relationship Id="rId1" Type="http://schemas.openxmlformats.org/officeDocument/2006/relationships/tags" Target="../tags/tag149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2.xml"/><Relationship Id="rId2" Type="http://schemas.openxmlformats.org/officeDocument/2006/relationships/image" Target="../media/image23.png"/><Relationship Id="rId1" Type="http://schemas.openxmlformats.org/officeDocument/2006/relationships/tags" Target="../tags/tag151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4.xml"/><Relationship Id="rId2" Type="http://schemas.openxmlformats.org/officeDocument/2006/relationships/image" Target="../media/image24.png"/><Relationship Id="rId1" Type="http://schemas.openxmlformats.org/officeDocument/2006/relationships/tags" Target="../tags/tag153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7.xml"/><Relationship Id="rId3" Type="http://schemas.openxmlformats.org/officeDocument/2006/relationships/image" Target="../media/image25.png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179.xml"/><Relationship Id="rId21" Type="http://schemas.openxmlformats.org/officeDocument/2006/relationships/tags" Target="../tags/tag178.xml"/><Relationship Id="rId20" Type="http://schemas.openxmlformats.org/officeDocument/2006/relationships/tags" Target="../tags/tag177.xml"/><Relationship Id="rId2" Type="http://schemas.openxmlformats.org/officeDocument/2006/relationships/tags" Target="../tags/tag159.xml"/><Relationship Id="rId19" Type="http://schemas.openxmlformats.org/officeDocument/2006/relationships/tags" Target="../tags/tag176.xml"/><Relationship Id="rId18" Type="http://schemas.openxmlformats.org/officeDocument/2006/relationships/tags" Target="../tags/tag175.xml"/><Relationship Id="rId17" Type="http://schemas.openxmlformats.org/officeDocument/2006/relationships/tags" Target="../tags/tag174.xml"/><Relationship Id="rId16" Type="http://schemas.openxmlformats.org/officeDocument/2006/relationships/tags" Target="../tags/tag173.xml"/><Relationship Id="rId15" Type="http://schemas.openxmlformats.org/officeDocument/2006/relationships/tags" Target="../tags/tag172.xml"/><Relationship Id="rId14" Type="http://schemas.openxmlformats.org/officeDocument/2006/relationships/tags" Target="../tags/tag171.xml"/><Relationship Id="rId13" Type="http://schemas.openxmlformats.org/officeDocument/2006/relationships/tags" Target="../tags/tag170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tags" Target="../tags/tag1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3.xml"/><Relationship Id="rId2" Type="http://schemas.openxmlformats.org/officeDocument/2006/relationships/image" Target="../media/image26.png"/><Relationship Id="rId1" Type="http://schemas.openxmlformats.org/officeDocument/2006/relationships/tags" Target="../tags/tag18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5.xml"/><Relationship Id="rId2" Type="http://schemas.openxmlformats.org/officeDocument/2006/relationships/image" Target="../media/image27.png"/><Relationship Id="rId1" Type="http://schemas.openxmlformats.org/officeDocument/2006/relationships/tags" Target="../tags/tag184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image" Target="../media/image8.png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197.xml"/><Relationship Id="rId8" Type="http://schemas.openxmlformats.org/officeDocument/2006/relationships/tags" Target="../tags/tag196.xml"/><Relationship Id="rId7" Type="http://schemas.openxmlformats.org/officeDocument/2006/relationships/tags" Target="../tags/tag195.xml"/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99.xml"/><Relationship Id="rId10" Type="http://schemas.openxmlformats.org/officeDocument/2006/relationships/tags" Target="../tags/tag198.xml"/><Relationship Id="rId1" Type="http://schemas.openxmlformats.org/officeDocument/2006/relationships/tags" Target="../tags/tag189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1.xml"/><Relationship Id="rId2" Type="http://schemas.openxmlformats.org/officeDocument/2006/relationships/image" Target="../media/image28.png"/><Relationship Id="rId1" Type="http://schemas.openxmlformats.org/officeDocument/2006/relationships/tags" Target="../tags/tag200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3.xml"/><Relationship Id="rId2" Type="http://schemas.openxmlformats.org/officeDocument/2006/relationships/image" Target="../media/image29.png"/><Relationship Id="rId1" Type="http://schemas.openxmlformats.org/officeDocument/2006/relationships/tags" Target="../tags/tag202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216.xml"/><Relationship Id="rId12" Type="http://schemas.openxmlformats.org/officeDocument/2006/relationships/tags" Target="../tags/tag215.xml"/><Relationship Id="rId11" Type="http://schemas.openxmlformats.org/officeDocument/2006/relationships/tags" Target="../tags/tag214.xml"/><Relationship Id="rId10" Type="http://schemas.openxmlformats.org/officeDocument/2006/relationships/tags" Target="../tags/tag213.xml"/><Relationship Id="rId1" Type="http://schemas.openxmlformats.org/officeDocument/2006/relationships/tags" Target="../tags/tag204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8.xml"/><Relationship Id="rId2" Type="http://schemas.openxmlformats.org/officeDocument/2006/relationships/image" Target="../media/image30.png"/><Relationship Id="rId1" Type="http://schemas.openxmlformats.org/officeDocument/2006/relationships/tags" Target="../tags/tag217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0.xml"/><Relationship Id="rId2" Type="http://schemas.openxmlformats.org/officeDocument/2006/relationships/image" Target="../media/image31.png"/><Relationship Id="rId1" Type="http://schemas.openxmlformats.org/officeDocument/2006/relationships/tags" Target="../tags/tag219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2.xml"/><Relationship Id="rId2" Type="http://schemas.openxmlformats.org/officeDocument/2006/relationships/image" Target="../media/image32.png"/><Relationship Id="rId1" Type="http://schemas.openxmlformats.org/officeDocument/2006/relationships/tags" Target="../tags/tag221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4.xml"/><Relationship Id="rId2" Type="http://schemas.openxmlformats.org/officeDocument/2006/relationships/image" Target="../media/image32.png"/><Relationship Id="rId1" Type="http://schemas.openxmlformats.org/officeDocument/2006/relationships/tags" Target="../tags/tag223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6.xml"/><Relationship Id="rId2" Type="http://schemas.openxmlformats.org/officeDocument/2006/relationships/image" Target="../media/image33.png"/><Relationship Id="rId1" Type="http://schemas.openxmlformats.org/officeDocument/2006/relationships/tags" Target="../tags/tag225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8.xml"/><Relationship Id="rId2" Type="http://schemas.openxmlformats.org/officeDocument/2006/relationships/image" Target="../media/image34.png"/><Relationship Id="rId1" Type="http://schemas.openxmlformats.org/officeDocument/2006/relationships/tags" Target="../tags/tag22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image" Target="../media/image10.png"/><Relationship Id="rId3" Type="http://schemas.openxmlformats.org/officeDocument/2006/relationships/tags" Target="../tags/tag26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5.xml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0.xml"/><Relationship Id="rId2" Type="http://schemas.openxmlformats.org/officeDocument/2006/relationships/image" Target="../media/image35.png"/><Relationship Id="rId1" Type="http://schemas.openxmlformats.org/officeDocument/2006/relationships/tags" Target="../tags/tag229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2.xml"/><Relationship Id="rId2" Type="http://schemas.openxmlformats.org/officeDocument/2006/relationships/image" Target="../media/image36.png"/><Relationship Id="rId1" Type="http://schemas.openxmlformats.org/officeDocument/2006/relationships/tags" Target="../tags/tag231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35.xml"/><Relationship Id="rId2" Type="http://schemas.openxmlformats.org/officeDocument/2006/relationships/tags" Target="../tags/tag234.xml"/><Relationship Id="rId1" Type="http://schemas.openxmlformats.org/officeDocument/2006/relationships/tags" Target="../tags/tag233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7.xml"/><Relationship Id="rId2" Type="http://schemas.openxmlformats.org/officeDocument/2006/relationships/image" Target="../media/image37.png"/><Relationship Id="rId1" Type="http://schemas.openxmlformats.org/officeDocument/2006/relationships/tags" Target="../tags/tag2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8.xml"/><Relationship Id="rId1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40.xml"/><Relationship Id="rId2" Type="http://schemas.openxmlformats.org/officeDocument/2006/relationships/image" Target="../media/image39.png"/><Relationship Id="rId1" Type="http://schemas.openxmlformats.org/officeDocument/2006/relationships/tags" Target="../tags/tag239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42.xml"/><Relationship Id="rId2" Type="http://schemas.openxmlformats.org/officeDocument/2006/relationships/image" Target="../media/image40.jpeg"/><Relationship Id="rId1" Type="http://schemas.openxmlformats.org/officeDocument/2006/relationships/tags" Target="../tags/tag241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44.xml"/><Relationship Id="rId2" Type="http://schemas.openxmlformats.org/officeDocument/2006/relationships/image" Target="../media/image41.png"/><Relationship Id="rId1" Type="http://schemas.openxmlformats.org/officeDocument/2006/relationships/tags" Target="../tags/tag243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46.xml"/><Relationship Id="rId2" Type="http://schemas.openxmlformats.org/officeDocument/2006/relationships/image" Target="../media/image42.png"/><Relationship Id="rId1" Type="http://schemas.openxmlformats.org/officeDocument/2006/relationships/tags" Target="../tags/tag2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47.xml"/><Relationship Id="rId1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70.xml"/><Relationship Id="rId25" Type="http://schemas.openxmlformats.org/officeDocument/2006/relationships/tags" Target="../tags/tag69.xml"/><Relationship Id="rId24" Type="http://schemas.openxmlformats.org/officeDocument/2006/relationships/tags" Target="../tags/tag68.xml"/><Relationship Id="rId23" Type="http://schemas.openxmlformats.org/officeDocument/2006/relationships/tags" Target="../tags/tag67.xml"/><Relationship Id="rId22" Type="http://schemas.openxmlformats.org/officeDocument/2006/relationships/tags" Target="../tags/tag66.xml"/><Relationship Id="rId21" Type="http://schemas.openxmlformats.org/officeDocument/2006/relationships/tags" Target="../tags/tag65.xml"/><Relationship Id="rId20" Type="http://schemas.openxmlformats.org/officeDocument/2006/relationships/tags" Target="../tags/tag64.xml"/><Relationship Id="rId2" Type="http://schemas.openxmlformats.org/officeDocument/2006/relationships/tags" Target="../tags/tag46.xml"/><Relationship Id="rId19" Type="http://schemas.openxmlformats.org/officeDocument/2006/relationships/tags" Target="../tags/tag63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tags" Target="../tags/tag4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2.xml"/><Relationship Id="rId2" Type="http://schemas.openxmlformats.org/officeDocument/2006/relationships/image" Target="../media/image11.png"/><Relationship Id="rId1" Type="http://schemas.openxmlformats.org/officeDocument/2006/relationships/tags" Target="../tags/tag7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92.xml"/><Relationship Id="rId2" Type="http://schemas.openxmlformats.org/officeDocument/2006/relationships/tags" Target="../tags/tag74.xml"/><Relationship Id="rId19" Type="http://schemas.openxmlformats.org/officeDocument/2006/relationships/tags" Target="../tags/tag91.xml"/><Relationship Id="rId18" Type="http://schemas.openxmlformats.org/officeDocument/2006/relationships/tags" Target="../tags/tag90.xml"/><Relationship Id="rId17" Type="http://schemas.openxmlformats.org/officeDocument/2006/relationships/tags" Target="../tags/tag89.xml"/><Relationship Id="rId16" Type="http://schemas.openxmlformats.org/officeDocument/2006/relationships/tags" Target="../tags/tag88.xml"/><Relationship Id="rId15" Type="http://schemas.openxmlformats.org/officeDocument/2006/relationships/tags" Target="../tags/tag87.xm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tags" Target="../tags/tag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主海报-武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85725"/>
            <a:ext cx="11976100" cy="66865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53885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算力规模逐步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增高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215" y="840740"/>
            <a:ext cx="10149205" cy="56026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市场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趋势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4" name="椭圆 23"/>
          <p:cNvSpPr/>
          <p:nvPr>
            <p:custDataLst>
              <p:tags r:id="rId2"/>
            </p:custDataLst>
          </p:nvPr>
        </p:nvSpPr>
        <p:spPr>
          <a:xfrm>
            <a:off x="4292600" y="2293620"/>
            <a:ext cx="3588393" cy="1116216"/>
          </a:xfrm>
          <a:prstGeom prst="ellipse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100000"/>
                </a:schemeClr>
              </a:gs>
              <a:gs pos="45000">
                <a:schemeClr val="bg1">
                  <a:lumMod val="98000"/>
                  <a:alpha val="25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6800000" scaled="0"/>
          </a:gradFill>
          <a:ln w="12700">
            <a:gradFill>
              <a:gsLst>
                <a:gs pos="0">
                  <a:schemeClr val="accent1">
                    <a:alpha val="0"/>
                  </a:schemeClr>
                </a:gs>
                <a:gs pos="73000">
                  <a:schemeClr val="accent1">
                    <a:alpha val="50000"/>
                  </a:schemeClr>
                </a:gs>
                <a:gs pos="100000">
                  <a:schemeClr val="accent1">
                    <a:alpha val="40000"/>
                  </a:schemeClr>
                </a:gs>
                <a:gs pos="57000">
                  <a:schemeClr val="accent1">
                    <a:alpha val="20000"/>
                  </a:schemeClr>
                </a:gs>
                <a:gs pos="44000">
                  <a:schemeClr val="accent1">
                    <a:alpha val="0"/>
                  </a:schemeClr>
                </a:gs>
              </a:gsLst>
              <a:lin ang="5760000" scaled="0"/>
            </a:gradFill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>
              <a:latin typeface="+mn-ea"/>
              <a:sym typeface="+mn-ea"/>
            </a:endParaRPr>
          </a:p>
        </p:txBody>
      </p:sp>
      <p:sp>
        <p:nvSpPr>
          <p:cNvPr id="25" name="弧形 24"/>
          <p:cNvSpPr/>
          <p:nvPr>
            <p:custDataLst>
              <p:tags r:id="rId3"/>
            </p:custDataLst>
          </p:nvPr>
        </p:nvSpPr>
        <p:spPr>
          <a:xfrm rot="10800000">
            <a:off x="3757295" y="2241550"/>
            <a:ext cx="4656349" cy="1491401"/>
          </a:xfrm>
          <a:prstGeom prst="arc">
            <a:avLst>
              <a:gd name="adj1" fmla="val 9688906"/>
              <a:gd name="adj2" fmla="val 1102107"/>
            </a:avLst>
          </a:prstGeom>
          <a:ln w="1905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28000">
                  <a:schemeClr val="accent1">
                    <a:lumMod val="25000"/>
                    <a:lumOff val="75000"/>
                  </a:schemeClr>
                </a:gs>
                <a:gs pos="20000">
                  <a:schemeClr val="accent1">
                    <a:lumMod val="25000"/>
                    <a:lumOff val="75000"/>
                  </a:schemeClr>
                </a:gs>
                <a:gs pos="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0" name="任意多边形 15"/>
          <p:cNvSpPr/>
          <p:nvPr>
            <p:custDataLst>
              <p:tags r:id="rId4"/>
            </p:custDataLst>
          </p:nvPr>
        </p:nvSpPr>
        <p:spPr>
          <a:xfrm>
            <a:off x="4749800" y="2284095"/>
            <a:ext cx="2672119" cy="41332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33" h="531">
                <a:moveTo>
                  <a:pt x="1716" y="0"/>
                </a:moveTo>
                <a:cubicBezTo>
                  <a:pt x="2424" y="0"/>
                  <a:pt x="3048" y="102"/>
                  <a:pt x="3416" y="258"/>
                </a:cubicBezTo>
                <a:lnTo>
                  <a:pt x="3433" y="266"/>
                </a:lnTo>
                <a:lnTo>
                  <a:pt x="3416" y="273"/>
                </a:lnTo>
                <a:cubicBezTo>
                  <a:pt x="3048" y="429"/>
                  <a:pt x="2424" y="531"/>
                  <a:pt x="1716" y="531"/>
                </a:cubicBezTo>
                <a:cubicBezTo>
                  <a:pt x="1009" y="531"/>
                  <a:pt x="385" y="429"/>
                  <a:pt x="17" y="273"/>
                </a:cubicBezTo>
                <a:lnTo>
                  <a:pt x="0" y="266"/>
                </a:lnTo>
                <a:lnTo>
                  <a:pt x="17" y="258"/>
                </a:lnTo>
                <a:cubicBezTo>
                  <a:pt x="385" y="102"/>
                  <a:pt x="1009" y="0"/>
                  <a:pt x="1716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4000"/>
            </a:schemeClr>
          </a:solidFill>
          <a:ln w="6350">
            <a:noFill/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>
              <a:latin typeface="+mn-ea"/>
              <a:sym typeface="+mn-ea"/>
            </a:endParaRPr>
          </a:p>
        </p:txBody>
      </p:sp>
      <p:sp>
        <p:nvSpPr>
          <p:cNvPr id="31" name="任意多边形 3"/>
          <p:cNvSpPr/>
          <p:nvPr>
            <p:custDataLst>
              <p:tags r:id="rId5"/>
            </p:custDataLst>
          </p:nvPr>
        </p:nvSpPr>
        <p:spPr>
          <a:xfrm>
            <a:off x="4490720" y="2242185"/>
            <a:ext cx="3190634" cy="95353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099" h="1225">
                <a:moveTo>
                  <a:pt x="0" y="0"/>
                </a:moveTo>
                <a:lnTo>
                  <a:pt x="0" y="0"/>
                </a:lnTo>
                <a:lnTo>
                  <a:pt x="1" y="15"/>
                </a:lnTo>
                <a:cubicBezTo>
                  <a:pt x="29" y="331"/>
                  <a:pt x="935" y="585"/>
                  <a:pt x="2050" y="585"/>
                </a:cubicBezTo>
                <a:cubicBezTo>
                  <a:pt x="3164" y="585"/>
                  <a:pt x="4070" y="331"/>
                  <a:pt x="4098" y="15"/>
                </a:cubicBezTo>
                <a:lnTo>
                  <a:pt x="4099" y="0"/>
                </a:lnTo>
                <a:lnTo>
                  <a:pt x="4099" y="0"/>
                </a:lnTo>
                <a:lnTo>
                  <a:pt x="4099" y="640"/>
                </a:lnTo>
                <a:lnTo>
                  <a:pt x="4099" y="642"/>
                </a:lnTo>
                <a:lnTo>
                  <a:pt x="4099" y="642"/>
                </a:lnTo>
                <a:lnTo>
                  <a:pt x="4098" y="655"/>
                </a:lnTo>
                <a:cubicBezTo>
                  <a:pt x="4070" y="971"/>
                  <a:pt x="3164" y="1225"/>
                  <a:pt x="2050" y="1225"/>
                </a:cubicBezTo>
                <a:cubicBezTo>
                  <a:pt x="935" y="1225"/>
                  <a:pt x="29" y="971"/>
                  <a:pt x="1" y="655"/>
                </a:cubicBezTo>
                <a:lnTo>
                  <a:pt x="0" y="642"/>
                </a:lnTo>
                <a:lnTo>
                  <a:pt x="0" y="642"/>
                </a:lnTo>
                <a:lnTo>
                  <a:pt x="0" y="64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  <a:alpha val="60000"/>
                </a:schemeClr>
              </a:gs>
              <a:gs pos="77000">
                <a:schemeClr val="accent1">
                  <a:lumMod val="30000"/>
                  <a:lumOff val="70000"/>
                  <a:alpha val="50000"/>
                </a:schemeClr>
              </a:gs>
              <a:gs pos="100000">
                <a:schemeClr val="accent1">
                  <a:alpha val="50000"/>
                  <a:lumMod val="62000"/>
                  <a:lumOff val="38000"/>
                </a:schemeClr>
              </a:gs>
            </a:gsLst>
            <a:lin ang="16800000" scaled="0"/>
          </a:gradFill>
          <a:ln w="9525">
            <a:gradFill>
              <a:gsLst>
                <a:gs pos="0">
                  <a:schemeClr val="accent1">
                    <a:alpha val="0"/>
                  </a:schemeClr>
                </a:gs>
                <a:gs pos="73000">
                  <a:schemeClr val="accent1">
                    <a:alpha val="25000"/>
                  </a:schemeClr>
                </a:gs>
                <a:gs pos="100000">
                  <a:schemeClr val="accent1">
                    <a:alpha val="40000"/>
                  </a:schemeClr>
                </a:gs>
                <a:gs pos="57000">
                  <a:schemeClr val="accent1">
                    <a:alpha val="20000"/>
                  </a:schemeClr>
                </a:gs>
                <a:gs pos="44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>
              <a:latin typeface="+mn-ea"/>
              <a:sym typeface="+mn-ea"/>
            </a:endParaRPr>
          </a:p>
        </p:txBody>
      </p:sp>
      <p:sp>
        <p:nvSpPr>
          <p:cNvPr id="32" name="椭圆 31"/>
          <p:cNvSpPr/>
          <p:nvPr>
            <p:custDataLst>
              <p:tags r:id="rId6"/>
            </p:custDataLst>
          </p:nvPr>
        </p:nvSpPr>
        <p:spPr>
          <a:xfrm>
            <a:off x="4490720" y="2284095"/>
            <a:ext cx="3190634" cy="911498"/>
          </a:xfrm>
          <a:prstGeom prst="ellipse">
            <a:avLst/>
          </a:prstGeom>
          <a:noFill/>
          <a:ln w="6350">
            <a:gradFill>
              <a:gsLst>
                <a:gs pos="0">
                  <a:schemeClr val="accent1">
                    <a:alpha val="5000"/>
                  </a:schemeClr>
                </a:gs>
                <a:gs pos="64000">
                  <a:schemeClr val="accent1">
                    <a:alpha val="25000"/>
                  </a:schemeClr>
                </a:gs>
                <a:gs pos="100000">
                  <a:schemeClr val="accent1">
                    <a:alpha val="0"/>
                  </a:schemeClr>
                </a:gs>
                <a:gs pos="57000">
                  <a:schemeClr val="accent1">
                    <a:alpha val="20000"/>
                  </a:schemeClr>
                </a:gs>
                <a:gs pos="44000">
                  <a:schemeClr val="accent1">
                    <a:alpha val="5000"/>
                  </a:schemeClr>
                </a:gs>
              </a:gsLst>
              <a:lin ang="21060000" scaled="1"/>
            </a:gradFill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>
              <a:latin typeface="+mn-ea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7"/>
            </p:custDataLst>
          </p:nvPr>
        </p:nvSpPr>
        <p:spPr>
          <a:xfrm>
            <a:off x="4490720" y="1786255"/>
            <a:ext cx="3190634" cy="9114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7000">
                <a:schemeClr val="bg2">
                  <a:alpha val="52000"/>
                </a:schemeClr>
              </a:gs>
              <a:gs pos="81000">
                <a:schemeClr val="bg1">
                  <a:alpha val="39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620000" scaled="0"/>
          </a:gradFill>
          <a:ln w="6350">
            <a:gradFill>
              <a:gsLst>
                <a:gs pos="0">
                  <a:schemeClr val="accent1">
                    <a:alpha val="20000"/>
                  </a:schemeClr>
                </a:gs>
                <a:gs pos="73000">
                  <a:schemeClr val="accent1">
                    <a:alpha val="25000"/>
                  </a:schemeClr>
                </a:gs>
                <a:gs pos="100000">
                  <a:schemeClr val="accent1">
                    <a:alpha val="40000"/>
                  </a:schemeClr>
                </a:gs>
                <a:gs pos="57000">
                  <a:schemeClr val="accent1">
                    <a:alpha val="20000"/>
                  </a:schemeClr>
                </a:gs>
                <a:gs pos="44000">
                  <a:schemeClr val="accent1">
                    <a:alpha val="5000"/>
                  </a:schemeClr>
                </a:gs>
              </a:gsLst>
              <a:lin ang="21060000" scaled="1"/>
            </a:gradFill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>
              <a:latin typeface="+mn-ea"/>
              <a:sym typeface="+mn-ea"/>
            </a:endParaRPr>
          </a:p>
        </p:txBody>
      </p:sp>
      <p:sp>
        <p:nvSpPr>
          <p:cNvPr id="35" name="椭圆 34"/>
          <p:cNvSpPr/>
          <p:nvPr>
            <p:custDataLst>
              <p:tags r:id="rId8"/>
            </p:custDataLst>
          </p:nvPr>
        </p:nvSpPr>
        <p:spPr>
          <a:xfrm>
            <a:off x="4748530" y="2170430"/>
            <a:ext cx="2674559" cy="248307"/>
          </a:xfrm>
          <a:prstGeom prst="ellipse">
            <a:avLst/>
          </a:prstGeom>
          <a:gradFill>
            <a:gsLst>
              <a:gs pos="0">
                <a:schemeClr val="accent1">
                  <a:lumMod val="100000"/>
                  <a:alpha val="53000"/>
                </a:schemeClr>
              </a:gs>
              <a:gs pos="66000">
                <a:schemeClr val="bg1">
                  <a:alpha val="19000"/>
                </a:schemeClr>
              </a:gs>
              <a:gs pos="25000">
                <a:schemeClr val="accent1">
                  <a:lumMod val="100000"/>
                  <a:alpha val="3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3462020" y="963295"/>
            <a:ext cx="5269723" cy="1306577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ln w="0">
                  <a:noFill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短中趋势</a:t>
            </a:r>
            <a:endParaRPr lang="zh-CN" altLang="en-US" sz="2400" b="1" dirty="0">
              <a:ln w="0">
                <a:noFill/>
              </a:ln>
              <a:solidFill>
                <a:srgbClr val="FF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7" name="弧形 36"/>
          <p:cNvSpPr/>
          <p:nvPr>
            <p:custDataLst>
              <p:tags r:id="rId10"/>
            </p:custDataLst>
          </p:nvPr>
        </p:nvSpPr>
        <p:spPr>
          <a:xfrm rot="10800000">
            <a:off x="3450590" y="2045335"/>
            <a:ext cx="5269723" cy="1687556"/>
          </a:xfrm>
          <a:prstGeom prst="arc">
            <a:avLst>
              <a:gd name="adj1" fmla="val 9741748"/>
              <a:gd name="adj2" fmla="val 1074510"/>
            </a:avLst>
          </a:prstGeom>
          <a:ln w="9525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28000">
                  <a:schemeClr val="accent1">
                    <a:lumMod val="45000"/>
                    <a:lumOff val="55000"/>
                  </a:schemeClr>
                </a:gs>
                <a:gs pos="20000">
                  <a:schemeClr val="accent1">
                    <a:lumMod val="45000"/>
                    <a:lumOff val="55000"/>
                  </a:schemeClr>
                </a:gs>
                <a:gs pos="0">
                  <a:schemeClr val="accent1">
                    <a:lumMod val="50000"/>
                    <a:lumOff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8" name="等腰三角形 37"/>
          <p:cNvSpPr/>
          <p:nvPr>
            <p:custDataLst>
              <p:tags r:id="rId11"/>
            </p:custDataLst>
          </p:nvPr>
        </p:nvSpPr>
        <p:spPr>
          <a:xfrm rot="4080000">
            <a:off x="3705225" y="2376805"/>
            <a:ext cx="134662" cy="246751"/>
          </a:xfrm>
          <a:prstGeom prst="triangle">
            <a:avLst>
              <a:gd name="adj" fmla="val 29196"/>
            </a:avLst>
          </a:prstGeom>
          <a:gradFill>
            <a:gsLst>
              <a:gs pos="1000">
                <a:schemeClr val="accent1">
                  <a:lumMod val="40000"/>
                  <a:lumOff val="60000"/>
                </a:schemeClr>
              </a:gs>
              <a:gs pos="86000">
                <a:schemeClr val="accent1">
                  <a:alpha val="73000"/>
                  <a:lumMod val="10000"/>
                  <a:lumOff val="90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+mn-ea"/>
            </a:endParaRPr>
          </a:p>
        </p:txBody>
      </p:sp>
      <p:sp>
        <p:nvSpPr>
          <p:cNvPr id="39" name="等腰三角形 38"/>
          <p:cNvSpPr/>
          <p:nvPr>
            <p:custDataLst>
              <p:tags r:id="rId12"/>
            </p:custDataLst>
          </p:nvPr>
        </p:nvSpPr>
        <p:spPr>
          <a:xfrm rot="16680000">
            <a:off x="4895850" y="3535045"/>
            <a:ext cx="134662" cy="246751"/>
          </a:xfrm>
          <a:prstGeom prst="triangle">
            <a:avLst>
              <a:gd name="adj" fmla="val 62096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86000">
                <a:schemeClr val="accent1">
                  <a:alpha val="100000"/>
                  <a:lumMod val="30000"/>
                  <a:lumOff val="70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+mn-ea"/>
            </a:endParaRPr>
          </a:p>
        </p:txBody>
      </p:sp>
      <p:sp>
        <p:nvSpPr>
          <p:cNvPr id="40" name="等腰三角形 39"/>
          <p:cNvSpPr/>
          <p:nvPr>
            <p:custDataLst>
              <p:tags r:id="rId13"/>
            </p:custDataLst>
          </p:nvPr>
        </p:nvSpPr>
        <p:spPr>
          <a:xfrm rot="15600000">
            <a:off x="6971030" y="3557905"/>
            <a:ext cx="134662" cy="246751"/>
          </a:xfrm>
          <a:prstGeom prst="triangle">
            <a:avLst>
              <a:gd name="adj" fmla="val 60926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86000">
                <a:schemeClr val="accent1">
                  <a:alpha val="100000"/>
                  <a:lumMod val="30000"/>
                  <a:lumOff val="70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+mn-ea"/>
            </a:endParaRPr>
          </a:p>
        </p:txBody>
      </p:sp>
      <p:sp>
        <p:nvSpPr>
          <p:cNvPr id="41" name="等腰三角形 40"/>
          <p:cNvSpPr/>
          <p:nvPr>
            <p:custDataLst>
              <p:tags r:id="rId14"/>
            </p:custDataLst>
          </p:nvPr>
        </p:nvSpPr>
        <p:spPr>
          <a:xfrm rot="19080000" flipV="1">
            <a:off x="8411845" y="2443480"/>
            <a:ext cx="134662" cy="246751"/>
          </a:xfrm>
          <a:prstGeom prst="triangle">
            <a:avLst>
              <a:gd name="adj" fmla="val 83002"/>
            </a:avLst>
          </a:prstGeom>
          <a:gradFill>
            <a:gsLst>
              <a:gs pos="1000">
                <a:schemeClr val="accent1">
                  <a:lumMod val="40000"/>
                  <a:lumOff val="60000"/>
                </a:schemeClr>
              </a:gs>
              <a:gs pos="86000">
                <a:schemeClr val="accent1">
                  <a:alpha val="73000"/>
                  <a:lumMod val="10000"/>
                  <a:lumOff val="90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+mn-ea"/>
            </a:endParaRPr>
          </a:p>
        </p:txBody>
      </p:sp>
      <p:sp>
        <p:nvSpPr>
          <p:cNvPr id="42" name="弧形 41"/>
          <p:cNvSpPr/>
          <p:nvPr>
            <p:custDataLst>
              <p:tags r:id="rId15"/>
            </p:custDataLst>
          </p:nvPr>
        </p:nvSpPr>
        <p:spPr>
          <a:xfrm rot="10800000">
            <a:off x="1266825" y="1366520"/>
            <a:ext cx="9659861" cy="3093335"/>
          </a:xfrm>
          <a:prstGeom prst="arc">
            <a:avLst>
              <a:gd name="adj1" fmla="val 9452879"/>
              <a:gd name="adj2" fmla="val 1362437"/>
            </a:avLst>
          </a:prstGeom>
          <a:noFill/>
          <a:ln w="31750">
            <a:gradFill>
              <a:gsLst>
                <a:gs pos="0">
                  <a:schemeClr val="accent1">
                    <a:alpha val="0"/>
                  </a:schemeClr>
                </a:gs>
                <a:gs pos="73000">
                  <a:schemeClr val="accent1">
                    <a:alpha val="25000"/>
                  </a:schemeClr>
                </a:gs>
                <a:gs pos="100000">
                  <a:schemeClr val="accent1">
                    <a:alpha val="40000"/>
                  </a:schemeClr>
                </a:gs>
                <a:gs pos="57000">
                  <a:schemeClr val="accent1">
                    <a:alpha val="20000"/>
                  </a:schemeClr>
                </a:gs>
                <a:gs pos="44000">
                  <a:schemeClr val="accent1">
                    <a:alpha val="5000"/>
                  </a:schemeClr>
                </a:gs>
              </a:gsLst>
              <a:lin ang="16200000" scaled="0"/>
            </a:gradFill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>
              <a:latin typeface="+mn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6"/>
            </p:custDataLst>
          </p:nvPr>
        </p:nvSpPr>
        <p:spPr>
          <a:xfrm>
            <a:off x="2895600" y="3790950"/>
            <a:ext cx="638743" cy="638743"/>
          </a:xfrm>
          <a:prstGeom prst="ellipse">
            <a:avLst/>
          </a:prstGeom>
          <a:gradFill>
            <a:gsLst>
              <a:gs pos="1000">
                <a:schemeClr val="accent1">
                  <a:lumMod val="90000"/>
                  <a:lumOff val="10000"/>
                </a:schemeClr>
              </a:gs>
              <a:gs pos="86000">
                <a:schemeClr val="accent1">
                  <a:alpha val="100000"/>
                  <a:lumMod val="30000"/>
                  <a:lumOff val="70000"/>
                </a:schemeClr>
              </a:gs>
            </a:gsLst>
            <a:lin ang="16200000" scaled="0"/>
          </a:gradFill>
          <a:ln>
            <a:noFill/>
          </a:ln>
          <a:effectLst>
            <a:outerShdw blurRad="127000" dir="5400000" sx="90000" sy="-19000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1400" b="1">
              <a:latin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17"/>
            </p:custDataLst>
          </p:nvPr>
        </p:nvSpPr>
        <p:spPr>
          <a:xfrm>
            <a:off x="1131570" y="4657090"/>
            <a:ext cx="4166396" cy="121495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短期趋势以捕捞季节与资金为主，平均股价接近于死叉末端，等待市场给出放量突破的机会，经过本周震荡，强弱分化已经非常明显，震荡才能有更多投资机会。</a:t>
            </a:r>
            <a:endParaRPr lang="zh-CN" altLang="en-US" sz="16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椭圆 16"/>
          <p:cNvSpPr/>
          <p:nvPr>
            <p:custDataLst>
              <p:tags r:id="rId18"/>
            </p:custDataLst>
          </p:nvPr>
        </p:nvSpPr>
        <p:spPr>
          <a:xfrm>
            <a:off x="8658860" y="3776345"/>
            <a:ext cx="638743" cy="638743"/>
          </a:xfrm>
          <a:prstGeom prst="ellipse">
            <a:avLst/>
          </a:prstGeom>
          <a:gradFill>
            <a:gsLst>
              <a:gs pos="1000">
                <a:schemeClr val="accent1">
                  <a:lumMod val="90000"/>
                  <a:lumOff val="10000"/>
                </a:schemeClr>
              </a:gs>
              <a:gs pos="86000">
                <a:schemeClr val="accent1">
                  <a:alpha val="100000"/>
                  <a:lumMod val="30000"/>
                  <a:lumOff val="70000"/>
                </a:schemeClr>
              </a:gs>
            </a:gsLst>
            <a:lin ang="16200000" scaled="0"/>
          </a:gradFill>
          <a:ln>
            <a:noFill/>
          </a:ln>
          <a:effectLst>
            <a:outerShdw blurRad="127000" dir="5400000" sx="90000" sy="-19000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19"/>
            </p:custDataLst>
          </p:nvPr>
        </p:nvSpPr>
        <p:spPr>
          <a:xfrm>
            <a:off x="6894830" y="4679950"/>
            <a:ext cx="4166396" cy="121495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中线趋势以月线级别压力位作为第二天花板位置，即月线压力位</a:t>
            </a:r>
            <a:r>
              <a:rPr lang="en-US" altLang="zh-CN" sz="16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16</a:t>
            </a:r>
            <a:r>
              <a:rPr lang="zh-CN" altLang="en-US" sz="16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块钱左右，从中线趋势来看市场修复的空间依然在，而震荡就是洗盘，下跌会出现更好的低吸</a:t>
            </a:r>
            <a:r>
              <a:rPr lang="zh-CN" altLang="en-US" sz="16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机会</a:t>
            </a:r>
            <a:endParaRPr lang="zh-CN" altLang="en-US" sz="16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3" name="图片 62" descr="343435383036303b343532343134393bcdb7c4d4b7e7b1a9"/>
          <p:cNvSpPr/>
          <p:nvPr>
            <p:custDataLst>
              <p:tags r:id="rId20"/>
            </p:custDataLst>
          </p:nvPr>
        </p:nvSpPr>
        <p:spPr>
          <a:xfrm>
            <a:off x="3101340" y="3979545"/>
            <a:ext cx="227388" cy="265555"/>
          </a:xfrm>
          <a:custGeom>
            <a:avLst/>
            <a:gdLst>
              <a:gd name="connsiteX0" fmla="*/ 126016 w 227388"/>
              <a:gd name="connsiteY0" fmla="*/ 114 h 265555"/>
              <a:gd name="connsiteX1" fmla="*/ 25814 w 227388"/>
              <a:gd name="connsiteY1" fmla="*/ 85492 h 265555"/>
              <a:gd name="connsiteX2" fmla="*/ 1521 w 227388"/>
              <a:gd name="connsiteY2" fmla="*/ 128349 h 265555"/>
              <a:gd name="connsiteX3" fmla="*/ 10814 w 227388"/>
              <a:gd name="connsiteY3" fmla="*/ 144298 h 265555"/>
              <a:gd name="connsiteX4" fmla="*/ 27204 w 227388"/>
              <a:gd name="connsiteY4" fmla="*/ 144298 h 265555"/>
              <a:gd name="connsiteX5" fmla="*/ 27204 w 227388"/>
              <a:gd name="connsiteY5" fmla="*/ 197565 h 265555"/>
              <a:gd name="connsiteX6" fmla="*/ 55901 w 227388"/>
              <a:gd name="connsiteY6" fmla="*/ 220183 h 265555"/>
              <a:gd name="connsiteX7" fmla="*/ 74281 w 227388"/>
              <a:gd name="connsiteY7" fmla="*/ 217643 h 265555"/>
              <a:gd name="connsiteX8" fmla="*/ 74281 w 227388"/>
              <a:gd name="connsiteY8" fmla="*/ 248512 h 265555"/>
              <a:gd name="connsiteX9" fmla="*/ 91440 w 227388"/>
              <a:gd name="connsiteY9" fmla="*/ 265670 h 265555"/>
              <a:gd name="connsiteX10" fmla="*/ 147212 w 227388"/>
              <a:gd name="connsiteY10" fmla="*/ 265670 h 265555"/>
              <a:gd name="connsiteX11" fmla="*/ 164375 w 227388"/>
              <a:gd name="connsiteY11" fmla="*/ 248512 h 265555"/>
              <a:gd name="connsiteX12" fmla="*/ 164375 w 227388"/>
              <a:gd name="connsiteY12" fmla="*/ 195514 h 265555"/>
              <a:gd name="connsiteX13" fmla="*/ 227504 w 227388"/>
              <a:gd name="connsiteY13" fmla="*/ 101576 h 265555"/>
              <a:gd name="connsiteX14" fmla="*/ 126016 w 227388"/>
              <a:gd name="connsiteY14" fmla="*/ 114 h 265555"/>
              <a:gd name="connsiteX15" fmla="*/ 162868 w 227388"/>
              <a:gd name="connsiteY15" fmla="*/ 91535 h 265555"/>
              <a:gd name="connsiteX16" fmla="*/ 107541 w 227388"/>
              <a:gd name="connsiteY16" fmla="*/ 149689 h 265555"/>
              <a:gd name="connsiteX17" fmla="*/ 100188 w 227388"/>
              <a:gd name="connsiteY17" fmla="*/ 146110 h 265555"/>
              <a:gd name="connsiteX18" fmla="*/ 106015 w 227388"/>
              <a:gd name="connsiteY18" fmla="*/ 106293 h 265555"/>
              <a:gd name="connsiteX19" fmla="*/ 80719 w 227388"/>
              <a:gd name="connsiteY19" fmla="*/ 106293 h 265555"/>
              <a:gd name="connsiteX20" fmla="*/ 77609 w 227388"/>
              <a:gd name="connsiteY20" fmla="*/ 99049 h 265555"/>
              <a:gd name="connsiteX21" fmla="*/ 132940 w 227388"/>
              <a:gd name="connsiteY21" fmla="*/ 40896 h 265555"/>
              <a:gd name="connsiteX22" fmla="*/ 140294 w 227388"/>
              <a:gd name="connsiteY22" fmla="*/ 44474 h 265555"/>
              <a:gd name="connsiteX23" fmla="*/ 134467 w 227388"/>
              <a:gd name="connsiteY23" fmla="*/ 84291 h 265555"/>
              <a:gd name="connsiteX24" fmla="*/ 159762 w 227388"/>
              <a:gd name="connsiteY24" fmla="*/ 84291 h 265555"/>
              <a:gd name="connsiteX25" fmla="*/ 162868 w 227388"/>
              <a:gd name="connsiteY25" fmla="*/ 91535 h 26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7388" h="265555">
                <a:moveTo>
                  <a:pt x="126016" y="114"/>
                </a:moveTo>
                <a:cubicBezTo>
                  <a:pt x="75442" y="114"/>
                  <a:pt x="33523" y="37100"/>
                  <a:pt x="25814" y="85492"/>
                </a:cubicBezTo>
                <a:lnTo>
                  <a:pt x="1521" y="128349"/>
                </a:lnTo>
                <a:cubicBezTo>
                  <a:pt x="-2516" y="135469"/>
                  <a:pt x="2628" y="144298"/>
                  <a:pt x="10814" y="144298"/>
                </a:cubicBezTo>
                <a:lnTo>
                  <a:pt x="27204" y="144298"/>
                </a:lnTo>
                <a:lnTo>
                  <a:pt x="27204" y="197565"/>
                </a:lnTo>
                <a:cubicBezTo>
                  <a:pt x="27204" y="212608"/>
                  <a:pt x="41270" y="223694"/>
                  <a:pt x="55901" y="220183"/>
                </a:cubicBezTo>
                <a:lnTo>
                  <a:pt x="74281" y="217643"/>
                </a:lnTo>
                <a:lnTo>
                  <a:pt x="74281" y="248512"/>
                </a:lnTo>
                <a:cubicBezTo>
                  <a:pt x="74281" y="257988"/>
                  <a:pt x="81964" y="265670"/>
                  <a:pt x="91440" y="265670"/>
                </a:cubicBezTo>
                <a:lnTo>
                  <a:pt x="147212" y="265670"/>
                </a:lnTo>
                <a:cubicBezTo>
                  <a:pt x="156691" y="265670"/>
                  <a:pt x="164375" y="257988"/>
                  <a:pt x="164375" y="248512"/>
                </a:cubicBezTo>
                <a:lnTo>
                  <a:pt x="164375" y="195514"/>
                </a:lnTo>
                <a:cubicBezTo>
                  <a:pt x="201404" y="180387"/>
                  <a:pt x="227504" y="144034"/>
                  <a:pt x="227504" y="101576"/>
                </a:cubicBezTo>
                <a:cubicBezTo>
                  <a:pt x="227501" y="45536"/>
                  <a:pt x="182063" y="114"/>
                  <a:pt x="126016" y="114"/>
                </a:cubicBezTo>
                <a:moveTo>
                  <a:pt x="162868" y="91535"/>
                </a:moveTo>
                <a:lnTo>
                  <a:pt x="107541" y="149689"/>
                </a:lnTo>
                <a:cubicBezTo>
                  <a:pt x="104658" y="152721"/>
                  <a:pt x="99584" y="150250"/>
                  <a:pt x="100188" y="146110"/>
                </a:cubicBezTo>
                <a:lnTo>
                  <a:pt x="106015" y="106293"/>
                </a:lnTo>
                <a:lnTo>
                  <a:pt x="80719" y="106293"/>
                </a:lnTo>
                <a:cubicBezTo>
                  <a:pt x="76948" y="106293"/>
                  <a:pt x="75013" y="101782"/>
                  <a:pt x="77609" y="99049"/>
                </a:cubicBezTo>
                <a:lnTo>
                  <a:pt x="132940" y="40896"/>
                </a:lnTo>
                <a:cubicBezTo>
                  <a:pt x="135823" y="37864"/>
                  <a:pt x="140897" y="40334"/>
                  <a:pt x="140294" y="44474"/>
                </a:cubicBezTo>
                <a:lnTo>
                  <a:pt x="134467" y="84291"/>
                </a:lnTo>
                <a:lnTo>
                  <a:pt x="159762" y="84291"/>
                </a:lnTo>
                <a:cubicBezTo>
                  <a:pt x="163529" y="84291"/>
                  <a:pt x="165468" y="88802"/>
                  <a:pt x="162868" y="91535"/>
                </a:cubicBezTo>
              </a:path>
            </a:pathLst>
          </a:custGeom>
          <a:solidFill>
            <a:schemeClr val="lt1">
              <a:lumMod val="100000"/>
            </a:schemeClr>
          </a:solidFill>
          <a:ln w="919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54" name="图片 33" descr="343439383331313b343532303033313bd3a6d3c3c9ccb3c7"/>
          <p:cNvSpPr/>
          <p:nvPr>
            <p:custDataLst>
              <p:tags r:id="rId21"/>
            </p:custDataLst>
          </p:nvPr>
        </p:nvSpPr>
        <p:spPr>
          <a:xfrm>
            <a:off x="8874125" y="3983355"/>
            <a:ext cx="208931" cy="233368"/>
          </a:xfrm>
          <a:custGeom>
            <a:avLst/>
            <a:gdLst>
              <a:gd name="connsiteX0" fmla="*/ 169872 w 208931"/>
              <a:gd name="connsiteY0" fmla="*/ 233482 h 233368"/>
              <a:gd name="connsiteX1" fmla="*/ 39290 w 208931"/>
              <a:gd name="connsiteY1" fmla="*/ 233482 h 233368"/>
              <a:gd name="connsiteX2" fmla="*/ 115 w 208931"/>
              <a:gd name="connsiteY2" fmla="*/ 194587 h 233368"/>
              <a:gd name="connsiteX3" fmla="*/ 115 w 208931"/>
              <a:gd name="connsiteY3" fmla="*/ 39009 h 233368"/>
              <a:gd name="connsiteX4" fmla="*/ 39290 w 208931"/>
              <a:gd name="connsiteY4" fmla="*/ 114 h 233368"/>
              <a:gd name="connsiteX5" fmla="*/ 169872 w 208931"/>
              <a:gd name="connsiteY5" fmla="*/ 114 h 233368"/>
              <a:gd name="connsiteX6" fmla="*/ 209046 w 208931"/>
              <a:gd name="connsiteY6" fmla="*/ 39009 h 233368"/>
              <a:gd name="connsiteX7" fmla="*/ 209046 w 208931"/>
              <a:gd name="connsiteY7" fmla="*/ 194587 h 233368"/>
              <a:gd name="connsiteX8" fmla="*/ 169872 w 208931"/>
              <a:gd name="connsiteY8" fmla="*/ 233482 h 233368"/>
              <a:gd name="connsiteX9" fmla="*/ 104581 w 208931"/>
              <a:gd name="connsiteY9" fmla="*/ 107537 h 233368"/>
              <a:gd name="connsiteX10" fmla="*/ 156813 w 208931"/>
              <a:gd name="connsiteY10" fmla="*/ 53826 h 233368"/>
              <a:gd name="connsiteX11" fmla="*/ 143755 w 208931"/>
              <a:gd name="connsiteY11" fmla="*/ 40398 h 233368"/>
              <a:gd name="connsiteX12" fmla="*/ 130697 w 208931"/>
              <a:gd name="connsiteY12" fmla="*/ 53826 h 233368"/>
              <a:gd name="connsiteX13" fmla="*/ 104581 w 208931"/>
              <a:gd name="connsiteY13" fmla="*/ 80682 h 233368"/>
              <a:gd name="connsiteX14" fmla="*/ 78464 w 208931"/>
              <a:gd name="connsiteY14" fmla="*/ 53826 h 233368"/>
              <a:gd name="connsiteX15" fmla="*/ 65406 w 208931"/>
              <a:gd name="connsiteY15" fmla="*/ 40398 h 233368"/>
              <a:gd name="connsiteX16" fmla="*/ 52348 w 208931"/>
              <a:gd name="connsiteY16" fmla="*/ 53826 h 233368"/>
              <a:gd name="connsiteX17" fmla="*/ 104581 w 208931"/>
              <a:gd name="connsiteY17" fmla="*/ 107537 h 233368"/>
              <a:gd name="connsiteX18" fmla="*/ 130697 w 208931"/>
              <a:gd name="connsiteY18" fmla="*/ 188105 h 233368"/>
              <a:gd name="connsiteX19" fmla="*/ 143755 w 208931"/>
              <a:gd name="connsiteY19" fmla="*/ 174677 h 233368"/>
              <a:gd name="connsiteX20" fmla="*/ 130697 w 208931"/>
              <a:gd name="connsiteY20" fmla="*/ 161249 h 233368"/>
              <a:gd name="connsiteX21" fmla="*/ 78464 w 208931"/>
              <a:gd name="connsiteY21" fmla="*/ 161249 h 233368"/>
              <a:gd name="connsiteX22" fmla="*/ 65406 w 208931"/>
              <a:gd name="connsiteY22" fmla="*/ 174677 h 233368"/>
              <a:gd name="connsiteX23" fmla="*/ 78464 w 208931"/>
              <a:gd name="connsiteY23" fmla="*/ 188105 h 233368"/>
              <a:gd name="connsiteX24" fmla="*/ 130697 w 208931"/>
              <a:gd name="connsiteY24" fmla="*/ 188105 h 23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8931" h="233368">
                <a:moveTo>
                  <a:pt x="169872" y="233482"/>
                </a:moveTo>
                <a:lnTo>
                  <a:pt x="39290" y="233482"/>
                </a:lnTo>
                <a:cubicBezTo>
                  <a:pt x="17091" y="233482"/>
                  <a:pt x="115" y="216628"/>
                  <a:pt x="115" y="194587"/>
                </a:cubicBezTo>
                <a:lnTo>
                  <a:pt x="115" y="39009"/>
                </a:lnTo>
                <a:cubicBezTo>
                  <a:pt x="115" y="16968"/>
                  <a:pt x="17091" y="114"/>
                  <a:pt x="39290" y="114"/>
                </a:cubicBezTo>
                <a:lnTo>
                  <a:pt x="169872" y="114"/>
                </a:lnTo>
                <a:cubicBezTo>
                  <a:pt x="192071" y="114"/>
                  <a:pt x="209046" y="16968"/>
                  <a:pt x="209046" y="39009"/>
                </a:cubicBezTo>
                <a:lnTo>
                  <a:pt x="209046" y="194587"/>
                </a:lnTo>
                <a:cubicBezTo>
                  <a:pt x="209046" y="216628"/>
                  <a:pt x="192071" y="233482"/>
                  <a:pt x="169872" y="233482"/>
                </a:cubicBezTo>
                <a:moveTo>
                  <a:pt x="104581" y="107537"/>
                </a:moveTo>
                <a:cubicBezTo>
                  <a:pt x="133308" y="107537"/>
                  <a:pt x="156813" y="83367"/>
                  <a:pt x="156813" y="53826"/>
                </a:cubicBezTo>
                <a:cubicBezTo>
                  <a:pt x="156813" y="45769"/>
                  <a:pt x="151590" y="40398"/>
                  <a:pt x="143755" y="40398"/>
                </a:cubicBezTo>
                <a:cubicBezTo>
                  <a:pt x="135920" y="40398"/>
                  <a:pt x="130697" y="45769"/>
                  <a:pt x="130697" y="53826"/>
                </a:cubicBezTo>
                <a:cubicBezTo>
                  <a:pt x="130697" y="68596"/>
                  <a:pt x="118944" y="80682"/>
                  <a:pt x="104581" y="80682"/>
                </a:cubicBezTo>
                <a:cubicBezTo>
                  <a:pt x="90217" y="80682"/>
                  <a:pt x="78464" y="68596"/>
                  <a:pt x="78464" y="53826"/>
                </a:cubicBezTo>
                <a:cubicBezTo>
                  <a:pt x="78464" y="45769"/>
                  <a:pt x="73241" y="40398"/>
                  <a:pt x="65406" y="40398"/>
                </a:cubicBezTo>
                <a:cubicBezTo>
                  <a:pt x="57571" y="40398"/>
                  <a:pt x="52348" y="45769"/>
                  <a:pt x="52348" y="53826"/>
                </a:cubicBezTo>
                <a:cubicBezTo>
                  <a:pt x="52348" y="83367"/>
                  <a:pt x="75852" y="107537"/>
                  <a:pt x="104581" y="107537"/>
                </a:cubicBezTo>
                <a:moveTo>
                  <a:pt x="130697" y="188105"/>
                </a:moveTo>
                <a:cubicBezTo>
                  <a:pt x="138532" y="188105"/>
                  <a:pt x="143755" y="182734"/>
                  <a:pt x="143755" y="174677"/>
                </a:cubicBezTo>
                <a:cubicBezTo>
                  <a:pt x="143755" y="166620"/>
                  <a:pt x="138532" y="161249"/>
                  <a:pt x="130697" y="161249"/>
                </a:cubicBezTo>
                <a:lnTo>
                  <a:pt x="78464" y="161249"/>
                </a:lnTo>
                <a:cubicBezTo>
                  <a:pt x="70629" y="161249"/>
                  <a:pt x="65406" y="166620"/>
                  <a:pt x="65406" y="174677"/>
                </a:cubicBezTo>
                <a:cubicBezTo>
                  <a:pt x="65406" y="182734"/>
                  <a:pt x="70629" y="188105"/>
                  <a:pt x="78464" y="188105"/>
                </a:cubicBezTo>
                <a:lnTo>
                  <a:pt x="130697" y="188105"/>
                </a:lnTo>
              </a:path>
            </a:pathLst>
          </a:custGeom>
          <a:solidFill>
            <a:schemeClr val="lt1">
              <a:lumMod val="100000"/>
            </a:schemeClr>
          </a:solidFill>
          <a:ln w="919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latin typeface="+mn-ea"/>
            </a:endParaRPr>
          </a:p>
        </p:txBody>
      </p:sp>
    </p:spTree>
    <p:custDataLst>
      <p:tags r:id="rId2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71399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平均股价周线突破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趋势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81685" y="5341620"/>
            <a:ext cx="10186035" cy="12363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zh-CN" altLang="en-US" sz="36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历史会简单反复的重演</a:t>
            </a:r>
            <a:endParaRPr lang="zh-CN" altLang="en-US" sz="36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  <a:p>
            <a:pPr algn="ctr"/>
            <a:r>
              <a:rPr lang="zh-CN" altLang="en-US" sz="36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周线金叉，月线金叉，周线形成趋势，空间依然</a:t>
            </a:r>
            <a:r>
              <a:rPr lang="zh-CN" altLang="en-US" sz="36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很大</a:t>
            </a:r>
            <a:endParaRPr lang="zh-CN" altLang="en-US" sz="36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85" y="883920"/>
            <a:ext cx="10070465" cy="44577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74290" y="15240"/>
            <a:ext cx="76428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周线趋势形成，急跌就是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机会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5" y="890905"/>
            <a:ext cx="11688445" cy="55835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6770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对于市场资金【内，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外】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78450" y="1424305"/>
            <a:ext cx="5839460" cy="33216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ctr"/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场内资金持续进场，</a:t>
            </a:r>
            <a:endParaRPr lang="zh-CN" altLang="en-US" sz="2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外资加速流入，市场高位拉升，对于市场来讲，没有资金是最大的风险，有资金就可以继续冲，关注外资参与情况，对于市场有极大的影响作用。</a:t>
            </a:r>
            <a:endParaRPr lang="zh-CN" altLang="en-US" sz="2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1098550"/>
            <a:ext cx="4089400" cy="22129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" y="3311525"/>
            <a:ext cx="4116070" cy="20408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8414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波段操作，做好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执行力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85" y="1129665"/>
            <a:ext cx="11188700" cy="48831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368425" y="3064510"/>
            <a:ext cx="910590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策略改变与持仓心态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策略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概念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35" y="783590"/>
            <a:ext cx="11252200" cy="5505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72866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核心龙头股可以逐步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创新高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" name="椭圆 45"/>
          <p:cNvSpPr/>
          <p:nvPr>
            <p:custDataLst>
              <p:tags r:id="rId2"/>
            </p:custDataLst>
          </p:nvPr>
        </p:nvSpPr>
        <p:spPr>
          <a:xfrm rot="20825450">
            <a:off x="5425123" y="3049905"/>
            <a:ext cx="3208517" cy="93523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  <a:latin typeface="+mn-ea"/>
              <a:sym typeface="微软雅黑 Light" panose="020B0502040204020203" pitchFamily="34" charset="-122"/>
            </a:endParaRPr>
          </a:p>
        </p:txBody>
      </p:sp>
      <p:sp>
        <p:nvSpPr>
          <p:cNvPr id="11" name="椭圆 33"/>
          <p:cNvSpPr/>
          <p:nvPr>
            <p:custDataLst>
              <p:tags r:id="rId3"/>
            </p:custDataLst>
          </p:nvPr>
        </p:nvSpPr>
        <p:spPr>
          <a:xfrm rot="20825450">
            <a:off x="4374198" y="2658745"/>
            <a:ext cx="5310407" cy="1717638"/>
          </a:xfrm>
          <a:prstGeom prst="ellipse">
            <a:avLst/>
          </a:prstGeom>
          <a:noFill/>
          <a:ln w="28575">
            <a:gradFill>
              <a:gsLst>
                <a:gs pos="43800">
                  <a:schemeClr val="accent1">
                    <a:alpha val="70000"/>
                  </a:schemeClr>
                </a:gs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4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  <a:latin typeface="+mn-ea"/>
              <a:sym typeface="微软雅黑 Light" panose="020B0502040204020203" pitchFamily="34" charset="-122"/>
            </a:endParaRPr>
          </a:p>
        </p:txBody>
      </p:sp>
      <p:sp>
        <p:nvSpPr>
          <p:cNvPr id="12" name="直接连接符 12"/>
          <p:cNvSpPr/>
          <p:nvPr>
            <p:custDataLst>
              <p:tags r:id="rId4"/>
            </p:custDataLst>
          </p:nvPr>
        </p:nvSpPr>
        <p:spPr>
          <a:xfrm rot="20825450">
            <a:off x="5005388" y="2927350"/>
            <a:ext cx="4047490" cy="1179830"/>
          </a:xfrm>
          <a:prstGeom prst="arc">
            <a:avLst>
              <a:gd name="adj1" fmla="val 20527655"/>
              <a:gd name="adj2" fmla="val 873588"/>
            </a:avLst>
          </a:prstGeom>
          <a:noFill/>
          <a:ln cap="rnd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  <a:latin typeface="+mn-ea"/>
              <a:sym typeface="微软雅黑 Light" panose="020B0502040204020203" pitchFamily="34" charset="-122"/>
            </a:endParaRPr>
          </a:p>
        </p:txBody>
      </p:sp>
      <p:sp>
        <p:nvSpPr>
          <p:cNvPr id="5" name="椭圆 1"/>
          <p:cNvSpPr/>
          <p:nvPr>
            <p:custDataLst>
              <p:tags r:id="rId5"/>
            </p:custDataLst>
          </p:nvPr>
        </p:nvSpPr>
        <p:spPr>
          <a:xfrm rot="20825450">
            <a:off x="4743768" y="2851150"/>
            <a:ext cx="4570917" cy="1332356"/>
          </a:xfrm>
          <a:prstGeom prst="arc">
            <a:avLst>
              <a:gd name="adj1" fmla="val 8633663"/>
              <a:gd name="adj2" fmla="val 11984035"/>
            </a:avLst>
          </a:prstGeom>
          <a:noFill/>
          <a:ln w="6350">
            <a:gradFill flip="none" rotWithShape="1">
              <a:gsLst>
                <a:gs pos="0">
                  <a:schemeClr val="accent1"/>
                </a:gs>
                <a:gs pos="46600">
                  <a:schemeClr val="accent1">
                    <a:alpha val="28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  <a:latin typeface="+mn-ea"/>
              <a:sym typeface="微软雅黑 Light" panose="020B0502040204020203" pitchFamily="34" charset="-122"/>
            </a:endParaRPr>
          </a:p>
        </p:txBody>
      </p:sp>
      <p:sp>
        <p:nvSpPr>
          <p:cNvPr id="6" name="椭圆 5"/>
          <p:cNvSpPr/>
          <p:nvPr>
            <p:custDataLst>
              <p:tags r:id="rId6"/>
            </p:custDataLst>
          </p:nvPr>
        </p:nvSpPr>
        <p:spPr bwMode="auto">
          <a:xfrm>
            <a:off x="7486333" y="4015740"/>
            <a:ext cx="436567" cy="4365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77500"/>
          </a:bodyPr>
          <a:p>
            <a:pPr algn="ctr"/>
            <a:endParaRPr lang="zh-CN" altLang="en-US" dirty="0">
              <a:cs typeface="+mn-ea"/>
            </a:endParaRPr>
          </a:p>
        </p:txBody>
      </p:sp>
      <p:sp>
        <p:nvSpPr>
          <p:cNvPr id="7" name="Oval 41"/>
          <p:cNvSpPr/>
          <p:nvPr>
            <p:custDataLst>
              <p:tags r:id="rId7"/>
            </p:custDataLst>
          </p:nvPr>
        </p:nvSpPr>
        <p:spPr>
          <a:xfrm>
            <a:off x="7606983" y="4136390"/>
            <a:ext cx="195299" cy="195005"/>
          </a:xfrm>
          <a:custGeom>
            <a:avLst/>
            <a:gdLst>
              <a:gd name="connsiteX0" fmla="*/ 241805 w 609191"/>
              <a:gd name="connsiteY0" fmla="*/ 126251 h 608274"/>
              <a:gd name="connsiteX1" fmla="*/ 37679 w 609191"/>
              <a:gd name="connsiteY1" fmla="*/ 348029 h 608274"/>
              <a:gd name="connsiteX2" fmla="*/ 260645 w 609191"/>
              <a:gd name="connsiteY2" fmla="*/ 570653 h 608274"/>
              <a:gd name="connsiteX3" fmla="*/ 482764 w 609191"/>
              <a:gd name="connsiteY3" fmla="*/ 366839 h 608274"/>
              <a:gd name="connsiteX4" fmla="*/ 373117 w 609191"/>
              <a:gd name="connsiteY4" fmla="*/ 366839 h 608274"/>
              <a:gd name="connsiteX5" fmla="*/ 260645 w 609191"/>
              <a:gd name="connsiteY5" fmla="*/ 461927 h 608274"/>
              <a:gd name="connsiteX6" fmla="*/ 146571 w 609191"/>
              <a:gd name="connsiteY6" fmla="*/ 348029 h 608274"/>
              <a:gd name="connsiteX7" fmla="*/ 241805 w 609191"/>
              <a:gd name="connsiteY7" fmla="*/ 235635 h 608274"/>
              <a:gd name="connsiteX8" fmla="*/ 260645 w 609191"/>
              <a:gd name="connsiteY8" fmla="*/ 87783 h 608274"/>
              <a:gd name="connsiteX9" fmla="*/ 279484 w 609191"/>
              <a:gd name="connsiteY9" fmla="*/ 87783 h 608274"/>
              <a:gd name="connsiteX10" fmla="*/ 279484 w 609191"/>
              <a:gd name="connsiteY10" fmla="*/ 271752 h 608274"/>
              <a:gd name="connsiteX11" fmla="*/ 260645 w 609191"/>
              <a:gd name="connsiteY11" fmla="*/ 271752 h 608274"/>
              <a:gd name="connsiteX12" fmla="*/ 184251 w 609191"/>
              <a:gd name="connsiteY12" fmla="*/ 348029 h 608274"/>
              <a:gd name="connsiteX13" fmla="*/ 260645 w 609191"/>
              <a:gd name="connsiteY13" fmla="*/ 424306 h 608274"/>
              <a:gd name="connsiteX14" fmla="*/ 337040 w 609191"/>
              <a:gd name="connsiteY14" fmla="*/ 348029 h 608274"/>
              <a:gd name="connsiteX15" fmla="*/ 337040 w 609191"/>
              <a:gd name="connsiteY15" fmla="*/ 329218 h 608274"/>
              <a:gd name="connsiteX16" fmla="*/ 521196 w 609191"/>
              <a:gd name="connsiteY16" fmla="*/ 329218 h 608274"/>
              <a:gd name="connsiteX17" fmla="*/ 521196 w 609191"/>
              <a:gd name="connsiteY17" fmla="*/ 348029 h 608274"/>
              <a:gd name="connsiteX18" fmla="*/ 260645 w 609191"/>
              <a:gd name="connsiteY18" fmla="*/ 608274 h 608274"/>
              <a:gd name="connsiteX19" fmla="*/ 0 w 609191"/>
              <a:gd name="connsiteY19" fmla="*/ 348029 h 608274"/>
              <a:gd name="connsiteX20" fmla="*/ 260645 w 609191"/>
              <a:gd name="connsiteY20" fmla="*/ 87783 h 608274"/>
              <a:gd name="connsiteX21" fmla="*/ 367364 w 609191"/>
              <a:gd name="connsiteY21" fmla="*/ 38378 h 608274"/>
              <a:gd name="connsiteX22" fmla="*/ 367364 w 609191"/>
              <a:gd name="connsiteY22" fmla="*/ 147868 h 608274"/>
              <a:gd name="connsiteX23" fmla="*/ 461099 w 609191"/>
              <a:gd name="connsiteY23" fmla="*/ 241461 h 608274"/>
              <a:gd name="connsiteX24" fmla="*/ 570661 w 609191"/>
              <a:gd name="connsiteY24" fmla="*/ 241461 h 608274"/>
              <a:gd name="connsiteX25" fmla="*/ 367364 w 609191"/>
              <a:gd name="connsiteY25" fmla="*/ 38378 h 608274"/>
              <a:gd name="connsiteX26" fmla="*/ 329681 w 609191"/>
              <a:gd name="connsiteY26" fmla="*/ 0 h 608274"/>
              <a:gd name="connsiteX27" fmla="*/ 348523 w 609191"/>
              <a:gd name="connsiteY27" fmla="*/ 0 h 608274"/>
              <a:gd name="connsiteX28" fmla="*/ 609191 w 609191"/>
              <a:gd name="connsiteY28" fmla="*/ 260274 h 608274"/>
              <a:gd name="connsiteX29" fmla="*/ 609191 w 609191"/>
              <a:gd name="connsiteY29" fmla="*/ 279086 h 608274"/>
              <a:gd name="connsiteX30" fmla="*/ 424924 w 609191"/>
              <a:gd name="connsiteY30" fmla="*/ 279086 h 608274"/>
              <a:gd name="connsiteX31" fmla="*/ 424924 w 609191"/>
              <a:gd name="connsiteY31" fmla="*/ 260274 h 608274"/>
              <a:gd name="connsiteX32" fmla="*/ 348523 w 609191"/>
              <a:gd name="connsiteY32" fmla="*/ 183988 h 608274"/>
              <a:gd name="connsiteX33" fmla="*/ 329681 w 609191"/>
              <a:gd name="connsiteY33" fmla="*/ 183988 h 60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191" h="608274">
                <a:moveTo>
                  <a:pt x="241805" y="126251"/>
                </a:moveTo>
                <a:cubicBezTo>
                  <a:pt x="127638" y="135844"/>
                  <a:pt x="37679" y="231591"/>
                  <a:pt x="37679" y="348029"/>
                </a:cubicBezTo>
                <a:cubicBezTo>
                  <a:pt x="37679" y="470768"/>
                  <a:pt x="137717" y="570653"/>
                  <a:pt x="260645" y="570653"/>
                </a:cubicBezTo>
                <a:cubicBezTo>
                  <a:pt x="377168" y="570653"/>
                  <a:pt x="473155" y="480832"/>
                  <a:pt x="482764" y="366839"/>
                </a:cubicBezTo>
                <a:lnTo>
                  <a:pt x="373117" y="366839"/>
                </a:lnTo>
                <a:cubicBezTo>
                  <a:pt x="364169" y="420732"/>
                  <a:pt x="317069" y="461927"/>
                  <a:pt x="260645" y="461927"/>
                </a:cubicBezTo>
                <a:cubicBezTo>
                  <a:pt x="197721" y="461927"/>
                  <a:pt x="146571" y="410856"/>
                  <a:pt x="146571" y="348029"/>
                </a:cubicBezTo>
                <a:cubicBezTo>
                  <a:pt x="146571" y="291597"/>
                  <a:pt x="187830" y="244664"/>
                  <a:pt x="241805" y="235635"/>
                </a:cubicBezTo>
                <a:close/>
                <a:moveTo>
                  <a:pt x="260645" y="87783"/>
                </a:moveTo>
                <a:lnTo>
                  <a:pt x="279484" y="87783"/>
                </a:lnTo>
                <a:lnTo>
                  <a:pt x="279484" y="271752"/>
                </a:lnTo>
                <a:lnTo>
                  <a:pt x="260645" y="271752"/>
                </a:lnTo>
                <a:cubicBezTo>
                  <a:pt x="218444" y="271752"/>
                  <a:pt x="184251" y="305987"/>
                  <a:pt x="184251" y="348029"/>
                </a:cubicBezTo>
                <a:cubicBezTo>
                  <a:pt x="184251" y="390071"/>
                  <a:pt x="218444" y="424306"/>
                  <a:pt x="260645" y="424306"/>
                </a:cubicBezTo>
                <a:cubicBezTo>
                  <a:pt x="302751" y="424306"/>
                  <a:pt x="337040" y="390071"/>
                  <a:pt x="337040" y="348029"/>
                </a:cubicBezTo>
                <a:lnTo>
                  <a:pt x="337040" y="329218"/>
                </a:lnTo>
                <a:lnTo>
                  <a:pt x="521196" y="329218"/>
                </a:lnTo>
                <a:lnTo>
                  <a:pt x="521196" y="348029"/>
                </a:lnTo>
                <a:cubicBezTo>
                  <a:pt x="521196" y="491554"/>
                  <a:pt x="404297" y="608274"/>
                  <a:pt x="260645" y="608274"/>
                </a:cubicBezTo>
                <a:cubicBezTo>
                  <a:pt x="116899" y="608274"/>
                  <a:pt x="0" y="491554"/>
                  <a:pt x="0" y="348029"/>
                </a:cubicBezTo>
                <a:cubicBezTo>
                  <a:pt x="0" y="204503"/>
                  <a:pt x="116899" y="87783"/>
                  <a:pt x="260645" y="87783"/>
                </a:cubicBezTo>
                <a:close/>
                <a:moveTo>
                  <a:pt x="367364" y="38378"/>
                </a:moveTo>
                <a:lnTo>
                  <a:pt x="367364" y="147868"/>
                </a:lnTo>
                <a:cubicBezTo>
                  <a:pt x="415221" y="155863"/>
                  <a:pt x="453091" y="193677"/>
                  <a:pt x="461099" y="241461"/>
                </a:cubicBezTo>
                <a:lnTo>
                  <a:pt x="570661" y="241461"/>
                </a:lnTo>
                <a:cubicBezTo>
                  <a:pt x="561617" y="133664"/>
                  <a:pt x="475324" y="47502"/>
                  <a:pt x="367364" y="38378"/>
                </a:cubicBezTo>
                <a:close/>
                <a:moveTo>
                  <a:pt x="329681" y="0"/>
                </a:moveTo>
                <a:lnTo>
                  <a:pt x="348523" y="0"/>
                </a:lnTo>
                <a:cubicBezTo>
                  <a:pt x="492281" y="0"/>
                  <a:pt x="609191" y="116733"/>
                  <a:pt x="609191" y="260274"/>
                </a:cubicBezTo>
                <a:lnTo>
                  <a:pt x="609191" y="279086"/>
                </a:lnTo>
                <a:lnTo>
                  <a:pt x="424924" y="279086"/>
                </a:lnTo>
                <a:lnTo>
                  <a:pt x="424924" y="260274"/>
                </a:lnTo>
                <a:cubicBezTo>
                  <a:pt x="424924" y="218133"/>
                  <a:pt x="390633" y="183988"/>
                  <a:pt x="348523" y="183988"/>
                </a:cubicBezTo>
                <a:lnTo>
                  <a:pt x="329681" y="183988"/>
                </a:lnTo>
                <a:close/>
              </a:path>
            </a:pathLst>
          </a:custGeom>
          <a:solidFill>
            <a:schemeClr val="l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8"/>
            </p:custDataLst>
          </p:nvPr>
        </p:nvSpPr>
        <p:spPr bwMode="auto">
          <a:xfrm>
            <a:off x="4268788" y="3960495"/>
            <a:ext cx="436567" cy="4365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77500"/>
          </a:bodyPr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9" name="Oval 42"/>
          <p:cNvSpPr/>
          <p:nvPr>
            <p:custDataLst>
              <p:tags r:id="rId9"/>
            </p:custDataLst>
          </p:nvPr>
        </p:nvSpPr>
        <p:spPr>
          <a:xfrm>
            <a:off x="4389438" y="4084320"/>
            <a:ext cx="195299" cy="188773"/>
          </a:xfrm>
          <a:custGeom>
            <a:avLst/>
            <a:gdLst>
              <a:gd name="T0" fmla="*/ 8000 w 9600"/>
              <a:gd name="T1" fmla="*/ 960 h 9280"/>
              <a:gd name="T2" fmla="*/ 7360 w 9600"/>
              <a:gd name="T3" fmla="*/ 960 h 9280"/>
              <a:gd name="T4" fmla="*/ 7360 w 9600"/>
              <a:gd name="T5" fmla="*/ 320 h 9280"/>
              <a:gd name="T6" fmla="*/ 7040 w 9600"/>
              <a:gd name="T7" fmla="*/ 0 h 9280"/>
              <a:gd name="T8" fmla="*/ 6720 w 9600"/>
              <a:gd name="T9" fmla="*/ 320 h 9280"/>
              <a:gd name="T10" fmla="*/ 6720 w 9600"/>
              <a:gd name="T11" fmla="*/ 960 h 9280"/>
              <a:gd name="T12" fmla="*/ 2880 w 9600"/>
              <a:gd name="T13" fmla="*/ 960 h 9280"/>
              <a:gd name="T14" fmla="*/ 2880 w 9600"/>
              <a:gd name="T15" fmla="*/ 320 h 9280"/>
              <a:gd name="T16" fmla="*/ 2560 w 9600"/>
              <a:gd name="T17" fmla="*/ 0 h 9280"/>
              <a:gd name="T18" fmla="*/ 2240 w 9600"/>
              <a:gd name="T19" fmla="*/ 320 h 9280"/>
              <a:gd name="T20" fmla="*/ 2240 w 9600"/>
              <a:gd name="T21" fmla="*/ 960 h 9280"/>
              <a:gd name="T22" fmla="*/ 1600 w 9600"/>
              <a:gd name="T23" fmla="*/ 960 h 9280"/>
              <a:gd name="T24" fmla="*/ 0 w 9600"/>
              <a:gd name="T25" fmla="*/ 2560 h 9280"/>
              <a:gd name="T26" fmla="*/ 0 w 9600"/>
              <a:gd name="T27" fmla="*/ 7680 h 9280"/>
              <a:gd name="T28" fmla="*/ 1600 w 9600"/>
              <a:gd name="T29" fmla="*/ 9280 h 9280"/>
              <a:gd name="T30" fmla="*/ 8000 w 9600"/>
              <a:gd name="T31" fmla="*/ 9280 h 9280"/>
              <a:gd name="T32" fmla="*/ 9600 w 9600"/>
              <a:gd name="T33" fmla="*/ 7680 h 9280"/>
              <a:gd name="T34" fmla="*/ 9600 w 9600"/>
              <a:gd name="T35" fmla="*/ 2560 h 9280"/>
              <a:gd name="T36" fmla="*/ 8000 w 9600"/>
              <a:gd name="T37" fmla="*/ 960 h 9280"/>
              <a:gd name="T38" fmla="*/ 640 w 9600"/>
              <a:gd name="T39" fmla="*/ 2560 h 9280"/>
              <a:gd name="T40" fmla="*/ 1600 w 9600"/>
              <a:gd name="T41" fmla="*/ 1600 h 9280"/>
              <a:gd name="T42" fmla="*/ 2240 w 9600"/>
              <a:gd name="T43" fmla="*/ 1600 h 9280"/>
              <a:gd name="T44" fmla="*/ 2240 w 9600"/>
              <a:gd name="T45" fmla="*/ 3520 h 9280"/>
              <a:gd name="T46" fmla="*/ 2560 w 9600"/>
              <a:gd name="T47" fmla="*/ 3840 h 9280"/>
              <a:gd name="T48" fmla="*/ 2880 w 9600"/>
              <a:gd name="T49" fmla="*/ 3520 h 9280"/>
              <a:gd name="T50" fmla="*/ 2880 w 9600"/>
              <a:gd name="T51" fmla="*/ 1600 h 9280"/>
              <a:gd name="T52" fmla="*/ 6720 w 9600"/>
              <a:gd name="T53" fmla="*/ 1600 h 9280"/>
              <a:gd name="T54" fmla="*/ 6720 w 9600"/>
              <a:gd name="T55" fmla="*/ 3520 h 9280"/>
              <a:gd name="T56" fmla="*/ 7040 w 9600"/>
              <a:gd name="T57" fmla="*/ 3840 h 9280"/>
              <a:gd name="T58" fmla="*/ 7360 w 9600"/>
              <a:gd name="T59" fmla="*/ 3520 h 9280"/>
              <a:gd name="T60" fmla="*/ 7360 w 9600"/>
              <a:gd name="T61" fmla="*/ 1600 h 9280"/>
              <a:gd name="T62" fmla="*/ 8000 w 9600"/>
              <a:gd name="T63" fmla="*/ 1600 h 9280"/>
              <a:gd name="T64" fmla="*/ 8960 w 9600"/>
              <a:gd name="T65" fmla="*/ 2560 h 9280"/>
              <a:gd name="T66" fmla="*/ 8960 w 9600"/>
              <a:gd name="T67" fmla="*/ 4480 h 9280"/>
              <a:gd name="T68" fmla="*/ 640 w 9600"/>
              <a:gd name="T69" fmla="*/ 4480 h 9280"/>
              <a:gd name="T70" fmla="*/ 640 w 9600"/>
              <a:gd name="T71" fmla="*/ 2560 h 9280"/>
              <a:gd name="T72" fmla="*/ 8960 w 9600"/>
              <a:gd name="T73" fmla="*/ 7680 h 9280"/>
              <a:gd name="T74" fmla="*/ 8000 w 9600"/>
              <a:gd name="T75" fmla="*/ 8640 h 9280"/>
              <a:gd name="T76" fmla="*/ 1600 w 9600"/>
              <a:gd name="T77" fmla="*/ 8640 h 9280"/>
              <a:gd name="T78" fmla="*/ 640 w 9600"/>
              <a:gd name="T79" fmla="*/ 7680 h 9280"/>
              <a:gd name="T80" fmla="*/ 640 w 9600"/>
              <a:gd name="T81" fmla="*/ 5120 h 9280"/>
              <a:gd name="T82" fmla="*/ 8960 w 9600"/>
              <a:gd name="T83" fmla="*/ 5120 h 9280"/>
              <a:gd name="T84" fmla="*/ 8960 w 9600"/>
              <a:gd name="T85" fmla="*/ 7680 h 9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600" h="9280">
                <a:moveTo>
                  <a:pt x="8000" y="960"/>
                </a:moveTo>
                <a:lnTo>
                  <a:pt x="7360" y="960"/>
                </a:lnTo>
                <a:lnTo>
                  <a:pt x="7360" y="320"/>
                </a:lnTo>
                <a:cubicBezTo>
                  <a:pt x="7360" y="144"/>
                  <a:pt x="7217" y="0"/>
                  <a:pt x="7040" y="0"/>
                </a:cubicBezTo>
                <a:cubicBezTo>
                  <a:pt x="6863" y="0"/>
                  <a:pt x="6720" y="144"/>
                  <a:pt x="6720" y="320"/>
                </a:cubicBezTo>
                <a:lnTo>
                  <a:pt x="6720" y="960"/>
                </a:lnTo>
                <a:lnTo>
                  <a:pt x="2880" y="960"/>
                </a:lnTo>
                <a:lnTo>
                  <a:pt x="2880" y="320"/>
                </a:lnTo>
                <a:cubicBezTo>
                  <a:pt x="2880" y="144"/>
                  <a:pt x="2737" y="0"/>
                  <a:pt x="2560" y="0"/>
                </a:cubicBezTo>
                <a:cubicBezTo>
                  <a:pt x="2383" y="0"/>
                  <a:pt x="2240" y="144"/>
                  <a:pt x="2240" y="320"/>
                </a:cubicBezTo>
                <a:lnTo>
                  <a:pt x="2240" y="960"/>
                </a:lnTo>
                <a:lnTo>
                  <a:pt x="1600" y="960"/>
                </a:lnTo>
                <a:cubicBezTo>
                  <a:pt x="716" y="960"/>
                  <a:pt x="0" y="1677"/>
                  <a:pt x="0" y="2560"/>
                </a:cubicBezTo>
                <a:lnTo>
                  <a:pt x="0" y="7680"/>
                </a:lnTo>
                <a:cubicBezTo>
                  <a:pt x="0" y="8564"/>
                  <a:pt x="716" y="9280"/>
                  <a:pt x="1600" y="9280"/>
                </a:cubicBezTo>
                <a:lnTo>
                  <a:pt x="8000" y="9280"/>
                </a:lnTo>
                <a:cubicBezTo>
                  <a:pt x="8884" y="9280"/>
                  <a:pt x="9600" y="8564"/>
                  <a:pt x="9600" y="7680"/>
                </a:cubicBezTo>
                <a:lnTo>
                  <a:pt x="9600" y="2560"/>
                </a:lnTo>
                <a:cubicBezTo>
                  <a:pt x="9600" y="1677"/>
                  <a:pt x="8884" y="960"/>
                  <a:pt x="8000" y="960"/>
                </a:cubicBezTo>
                <a:close/>
                <a:moveTo>
                  <a:pt x="640" y="2560"/>
                </a:moveTo>
                <a:cubicBezTo>
                  <a:pt x="640" y="2030"/>
                  <a:pt x="1070" y="1600"/>
                  <a:pt x="1600" y="1600"/>
                </a:cubicBezTo>
                <a:lnTo>
                  <a:pt x="2240" y="1600"/>
                </a:lnTo>
                <a:lnTo>
                  <a:pt x="2240" y="3520"/>
                </a:lnTo>
                <a:cubicBezTo>
                  <a:pt x="2240" y="3697"/>
                  <a:pt x="2383" y="3840"/>
                  <a:pt x="2560" y="3840"/>
                </a:cubicBezTo>
                <a:cubicBezTo>
                  <a:pt x="2737" y="3840"/>
                  <a:pt x="2880" y="3697"/>
                  <a:pt x="2880" y="3520"/>
                </a:cubicBezTo>
                <a:lnTo>
                  <a:pt x="2880" y="1600"/>
                </a:lnTo>
                <a:lnTo>
                  <a:pt x="6720" y="1600"/>
                </a:lnTo>
                <a:lnTo>
                  <a:pt x="6720" y="3520"/>
                </a:lnTo>
                <a:cubicBezTo>
                  <a:pt x="6720" y="3697"/>
                  <a:pt x="6863" y="3840"/>
                  <a:pt x="7040" y="3840"/>
                </a:cubicBezTo>
                <a:cubicBezTo>
                  <a:pt x="7217" y="3840"/>
                  <a:pt x="7360" y="3697"/>
                  <a:pt x="7360" y="3520"/>
                </a:cubicBezTo>
                <a:lnTo>
                  <a:pt x="7360" y="1600"/>
                </a:lnTo>
                <a:lnTo>
                  <a:pt x="8000" y="1600"/>
                </a:lnTo>
                <a:cubicBezTo>
                  <a:pt x="8530" y="1600"/>
                  <a:pt x="8960" y="2030"/>
                  <a:pt x="8960" y="2560"/>
                </a:cubicBezTo>
                <a:lnTo>
                  <a:pt x="8960" y="4480"/>
                </a:lnTo>
                <a:lnTo>
                  <a:pt x="640" y="4480"/>
                </a:lnTo>
                <a:lnTo>
                  <a:pt x="640" y="2560"/>
                </a:lnTo>
                <a:close/>
                <a:moveTo>
                  <a:pt x="8960" y="7680"/>
                </a:moveTo>
                <a:cubicBezTo>
                  <a:pt x="8960" y="8211"/>
                  <a:pt x="8530" y="8640"/>
                  <a:pt x="8000" y="8640"/>
                </a:cubicBezTo>
                <a:lnTo>
                  <a:pt x="1600" y="8640"/>
                </a:lnTo>
                <a:cubicBezTo>
                  <a:pt x="1070" y="8640"/>
                  <a:pt x="640" y="8211"/>
                  <a:pt x="640" y="7680"/>
                </a:cubicBezTo>
                <a:lnTo>
                  <a:pt x="640" y="5120"/>
                </a:lnTo>
                <a:lnTo>
                  <a:pt x="8960" y="5120"/>
                </a:lnTo>
                <a:lnTo>
                  <a:pt x="8960" y="7680"/>
                </a:lnTo>
                <a:close/>
              </a:path>
            </a:pathLst>
          </a:custGeom>
          <a:solidFill>
            <a:schemeClr val="l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10"/>
            </p:custDataLst>
          </p:nvPr>
        </p:nvSpPr>
        <p:spPr>
          <a:xfrm>
            <a:off x="7923530" y="4485005"/>
            <a:ext cx="2894965" cy="457835"/>
          </a:xfrm>
          <a:prstGeom prst="rect">
            <a:avLst/>
          </a:prstGeom>
          <a:solidFill>
            <a:schemeClr val="bg1"/>
          </a:solidFill>
        </p:spPr>
        <p:style>
          <a:lnRef idx="0">
            <a:srgbClr val="FFFFFF"/>
          </a:lnRef>
          <a:fillRef idx="1">
            <a:schemeClr val="accent4"/>
          </a:fillRef>
          <a:effectRef idx="2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核心公司具有资源</a:t>
            </a: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优势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7" name="矩形 16"/>
          <p:cNvSpPr/>
          <p:nvPr>
            <p:custDataLst>
              <p:tags r:id="rId11"/>
            </p:custDataLst>
          </p:nvPr>
        </p:nvSpPr>
        <p:spPr>
          <a:xfrm>
            <a:off x="1044575" y="4331970"/>
            <a:ext cx="3224530" cy="623570"/>
          </a:xfrm>
          <a:prstGeom prst="rect">
            <a:avLst/>
          </a:prstGeom>
          <a:solidFill>
            <a:schemeClr val="bg1"/>
          </a:solidFill>
        </p:spPr>
        <p:style>
          <a:lnRef idx="0">
            <a:srgbClr val="FFFFFF"/>
          </a:lnRef>
          <a:fillRef idx="1">
            <a:schemeClr val="accent5"/>
          </a:fillRef>
          <a:effectRef idx="2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核心公司强大的股东</a:t>
            </a: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背景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0" name="椭圆 19"/>
          <p:cNvSpPr/>
          <p:nvPr>
            <p:custDataLst>
              <p:tags r:id="rId12"/>
            </p:custDataLst>
          </p:nvPr>
        </p:nvSpPr>
        <p:spPr bwMode="auto">
          <a:xfrm>
            <a:off x="6809423" y="2433320"/>
            <a:ext cx="436567" cy="4365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77500"/>
          </a:bodyPr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21" name="Oval 47"/>
          <p:cNvSpPr/>
          <p:nvPr>
            <p:custDataLst>
              <p:tags r:id="rId13"/>
            </p:custDataLst>
          </p:nvPr>
        </p:nvSpPr>
        <p:spPr>
          <a:xfrm>
            <a:off x="6938328" y="2553970"/>
            <a:ext cx="179550" cy="195299"/>
          </a:xfrm>
          <a:custGeom>
            <a:avLst/>
            <a:gdLst>
              <a:gd name="T0" fmla="*/ 8640 w 10592"/>
              <a:gd name="T1" fmla="*/ 10880 h 11520"/>
              <a:gd name="T2" fmla="*/ 5600 w 10592"/>
              <a:gd name="T3" fmla="*/ 10880 h 11520"/>
              <a:gd name="T4" fmla="*/ 2560 w 10592"/>
              <a:gd name="T5" fmla="*/ 7840 h 11520"/>
              <a:gd name="T6" fmla="*/ 3520 w 10592"/>
              <a:gd name="T7" fmla="*/ 5632 h 11520"/>
              <a:gd name="T8" fmla="*/ 4000 w 10592"/>
              <a:gd name="T9" fmla="*/ 5760 h 11520"/>
              <a:gd name="T10" fmla="*/ 4384 w 10592"/>
              <a:gd name="T11" fmla="*/ 5696 h 11520"/>
              <a:gd name="T12" fmla="*/ 6176 w 10592"/>
              <a:gd name="T13" fmla="*/ 7488 h 11520"/>
              <a:gd name="T14" fmla="*/ 6624 w 10592"/>
              <a:gd name="T15" fmla="*/ 7680 h 11520"/>
              <a:gd name="T16" fmla="*/ 7072 w 10592"/>
              <a:gd name="T17" fmla="*/ 7488 h 11520"/>
              <a:gd name="T18" fmla="*/ 8768 w 10592"/>
              <a:gd name="T19" fmla="*/ 5792 h 11520"/>
              <a:gd name="T20" fmla="*/ 8960 w 10592"/>
              <a:gd name="T21" fmla="*/ 5344 h 11520"/>
              <a:gd name="T22" fmla="*/ 8768 w 10592"/>
              <a:gd name="T23" fmla="*/ 4896 h 11520"/>
              <a:gd name="T24" fmla="*/ 4384 w 10592"/>
              <a:gd name="T25" fmla="*/ 512 h 11520"/>
              <a:gd name="T26" fmla="*/ 3936 w 10592"/>
              <a:gd name="T27" fmla="*/ 320 h 11520"/>
              <a:gd name="T28" fmla="*/ 3488 w 10592"/>
              <a:gd name="T29" fmla="*/ 512 h 11520"/>
              <a:gd name="T30" fmla="*/ 1792 w 10592"/>
              <a:gd name="T31" fmla="*/ 2208 h 11520"/>
              <a:gd name="T32" fmla="*/ 1600 w 10592"/>
              <a:gd name="T33" fmla="*/ 2656 h 11520"/>
              <a:gd name="T34" fmla="*/ 1792 w 10592"/>
              <a:gd name="T35" fmla="*/ 3104 h 11520"/>
              <a:gd name="T36" fmla="*/ 2944 w 10592"/>
              <a:gd name="T37" fmla="*/ 4256 h 11520"/>
              <a:gd name="T38" fmla="*/ 2880 w 10592"/>
              <a:gd name="T39" fmla="*/ 4640 h 11520"/>
              <a:gd name="T40" fmla="*/ 3040 w 10592"/>
              <a:gd name="T41" fmla="*/ 5216 h 11520"/>
              <a:gd name="T42" fmla="*/ 1920 w 10592"/>
              <a:gd name="T43" fmla="*/ 7840 h 11520"/>
              <a:gd name="T44" fmla="*/ 3520 w 10592"/>
              <a:gd name="T45" fmla="*/ 10880 h 11520"/>
              <a:gd name="T46" fmla="*/ 320 w 10592"/>
              <a:gd name="T47" fmla="*/ 10880 h 11520"/>
              <a:gd name="T48" fmla="*/ 0 w 10592"/>
              <a:gd name="T49" fmla="*/ 11200 h 11520"/>
              <a:gd name="T50" fmla="*/ 320 w 10592"/>
              <a:gd name="T51" fmla="*/ 11520 h 11520"/>
              <a:gd name="T52" fmla="*/ 8640 w 10592"/>
              <a:gd name="T53" fmla="*/ 11520 h 11520"/>
              <a:gd name="T54" fmla="*/ 8960 w 10592"/>
              <a:gd name="T55" fmla="*/ 11200 h 11520"/>
              <a:gd name="T56" fmla="*/ 8640 w 10592"/>
              <a:gd name="T57" fmla="*/ 10880 h 11520"/>
              <a:gd name="T58" fmla="*/ 3520 w 10592"/>
              <a:gd name="T59" fmla="*/ 4640 h 11520"/>
              <a:gd name="T60" fmla="*/ 4000 w 10592"/>
              <a:gd name="T61" fmla="*/ 4160 h 11520"/>
              <a:gd name="T62" fmla="*/ 4480 w 10592"/>
              <a:gd name="T63" fmla="*/ 4640 h 11520"/>
              <a:gd name="T64" fmla="*/ 4000 w 10592"/>
              <a:gd name="T65" fmla="*/ 5120 h 11520"/>
              <a:gd name="T66" fmla="*/ 3520 w 10592"/>
              <a:gd name="T67" fmla="*/ 4640 h 11520"/>
              <a:gd name="T68" fmla="*/ 3936 w 10592"/>
              <a:gd name="T69" fmla="*/ 960 h 11520"/>
              <a:gd name="T70" fmla="*/ 8320 w 10592"/>
              <a:gd name="T71" fmla="*/ 5344 h 11520"/>
              <a:gd name="T72" fmla="*/ 6624 w 10592"/>
              <a:gd name="T73" fmla="*/ 7040 h 11520"/>
              <a:gd name="T74" fmla="*/ 4896 w 10592"/>
              <a:gd name="T75" fmla="*/ 5312 h 11520"/>
              <a:gd name="T76" fmla="*/ 5120 w 10592"/>
              <a:gd name="T77" fmla="*/ 4640 h 11520"/>
              <a:gd name="T78" fmla="*/ 4000 w 10592"/>
              <a:gd name="T79" fmla="*/ 3520 h 11520"/>
              <a:gd name="T80" fmla="*/ 3328 w 10592"/>
              <a:gd name="T81" fmla="*/ 3744 h 11520"/>
              <a:gd name="T82" fmla="*/ 2240 w 10592"/>
              <a:gd name="T83" fmla="*/ 2656 h 11520"/>
              <a:gd name="T84" fmla="*/ 3936 w 10592"/>
              <a:gd name="T85" fmla="*/ 960 h 11520"/>
              <a:gd name="T86" fmla="*/ 10464 w 10592"/>
              <a:gd name="T87" fmla="*/ 5216 h 11520"/>
              <a:gd name="T88" fmla="*/ 10240 w 10592"/>
              <a:gd name="T89" fmla="*/ 5120 h 11520"/>
              <a:gd name="T90" fmla="*/ 10016 w 10592"/>
              <a:gd name="T91" fmla="*/ 5216 h 11520"/>
              <a:gd name="T92" fmla="*/ 6496 w 10592"/>
              <a:gd name="T93" fmla="*/ 8736 h 11520"/>
              <a:gd name="T94" fmla="*/ 6496 w 10592"/>
              <a:gd name="T95" fmla="*/ 9184 h 11520"/>
              <a:gd name="T96" fmla="*/ 6720 w 10592"/>
              <a:gd name="T97" fmla="*/ 9280 h 11520"/>
              <a:gd name="T98" fmla="*/ 6944 w 10592"/>
              <a:gd name="T99" fmla="*/ 9184 h 11520"/>
              <a:gd name="T100" fmla="*/ 10464 w 10592"/>
              <a:gd name="T101" fmla="*/ 5664 h 11520"/>
              <a:gd name="T102" fmla="*/ 10464 w 10592"/>
              <a:gd name="T103" fmla="*/ 5216 h 11520"/>
              <a:gd name="T104" fmla="*/ 1600 w 10592"/>
              <a:gd name="T105" fmla="*/ 1600 h 11520"/>
              <a:gd name="T106" fmla="*/ 1824 w 10592"/>
              <a:gd name="T107" fmla="*/ 1504 h 11520"/>
              <a:gd name="T108" fmla="*/ 2784 w 10592"/>
              <a:gd name="T109" fmla="*/ 544 h 11520"/>
              <a:gd name="T110" fmla="*/ 2784 w 10592"/>
              <a:gd name="T111" fmla="*/ 96 h 11520"/>
              <a:gd name="T112" fmla="*/ 2560 w 10592"/>
              <a:gd name="T113" fmla="*/ 0 h 11520"/>
              <a:gd name="T114" fmla="*/ 2336 w 10592"/>
              <a:gd name="T115" fmla="*/ 96 h 11520"/>
              <a:gd name="T116" fmla="*/ 1376 w 10592"/>
              <a:gd name="T117" fmla="*/ 1056 h 11520"/>
              <a:gd name="T118" fmla="*/ 1376 w 10592"/>
              <a:gd name="T119" fmla="*/ 1504 h 11520"/>
              <a:gd name="T120" fmla="*/ 1600 w 10592"/>
              <a:gd name="T121" fmla="*/ 1600 h 1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592" h="11520">
                <a:moveTo>
                  <a:pt x="8640" y="10880"/>
                </a:moveTo>
                <a:lnTo>
                  <a:pt x="5600" y="10880"/>
                </a:lnTo>
                <a:cubicBezTo>
                  <a:pt x="3936" y="10880"/>
                  <a:pt x="2560" y="9504"/>
                  <a:pt x="2560" y="7840"/>
                </a:cubicBezTo>
                <a:cubicBezTo>
                  <a:pt x="2560" y="7008"/>
                  <a:pt x="2912" y="6208"/>
                  <a:pt x="3520" y="5632"/>
                </a:cubicBezTo>
                <a:cubicBezTo>
                  <a:pt x="3680" y="5696"/>
                  <a:pt x="3840" y="5760"/>
                  <a:pt x="4000" y="5760"/>
                </a:cubicBezTo>
                <a:cubicBezTo>
                  <a:pt x="4128" y="5760"/>
                  <a:pt x="4256" y="5728"/>
                  <a:pt x="4384" y="5696"/>
                </a:cubicBezTo>
                <a:lnTo>
                  <a:pt x="6176" y="7488"/>
                </a:lnTo>
                <a:cubicBezTo>
                  <a:pt x="6304" y="7616"/>
                  <a:pt x="6464" y="7680"/>
                  <a:pt x="6624" y="7680"/>
                </a:cubicBezTo>
                <a:cubicBezTo>
                  <a:pt x="6784" y="7680"/>
                  <a:pt x="6944" y="7616"/>
                  <a:pt x="7072" y="7488"/>
                </a:cubicBezTo>
                <a:lnTo>
                  <a:pt x="8768" y="5792"/>
                </a:lnTo>
                <a:cubicBezTo>
                  <a:pt x="8896" y="5664"/>
                  <a:pt x="8960" y="5504"/>
                  <a:pt x="8960" y="5344"/>
                </a:cubicBezTo>
                <a:cubicBezTo>
                  <a:pt x="8960" y="5184"/>
                  <a:pt x="8896" y="5024"/>
                  <a:pt x="8768" y="4896"/>
                </a:cubicBezTo>
                <a:lnTo>
                  <a:pt x="4384" y="512"/>
                </a:lnTo>
                <a:cubicBezTo>
                  <a:pt x="4256" y="384"/>
                  <a:pt x="4096" y="320"/>
                  <a:pt x="3936" y="320"/>
                </a:cubicBezTo>
                <a:cubicBezTo>
                  <a:pt x="3776" y="320"/>
                  <a:pt x="3616" y="384"/>
                  <a:pt x="3488" y="512"/>
                </a:cubicBezTo>
                <a:lnTo>
                  <a:pt x="1792" y="2208"/>
                </a:lnTo>
                <a:cubicBezTo>
                  <a:pt x="1664" y="2336"/>
                  <a:pt x="1600" y="2496"/>
                  <a:pt x="1600" y="2656"/>
                </a:cubicBezTo>
                <a:cubicBezTo>
                  <a:pt x="1600" y="2816"/>
                  <a:pt x="1664" y="2976"/>
                  <a:pt x="1792" y="3104"/>
                </a:cubicBezTo>
                <a:lnTo>
                  <a:pt x="2944" y="4256"/>
                </a:lnTo>
                <a:cubicBezTo>
                  <a:pt x="2912" y="4384"/>
                  <a:pt x="2880" y="4512"/>
                  <a:pt x="2880" y="4640"/>
                </a:cubicBezTo>
                <a:cubicBezTo>
                  <a:pt x="2880" y="4832"/>
                  <a:pt x="2944" y="5024"/>
                  <a:pt x="3040" y="5216"/>
                </a:cubicBezTo>
                <a:cubicBezTo>
                  <a:pt x="2336" y="5920"/>
                  <a:pt x="1920" y="6848"/>
                  <a:pt x="1920" y="7840"/>
                </a:cubicBezTo>
                <a:cubicBezTo>
                  <a:pt x="1920" y="9088"/>
                  <a:pt x="2560" y="10208"/>
                  <a:pt x="3520" y="10880"/>
                </a:cubicBezTo>
                <a:lnTo>
                  <a:pt x="320" y="10880"/>
                </a:lnTo>
                <a:cubicBezTo>
                  <a:pt x="160" y="10880"/>
                  <a:pt x="0" y="11040"/>
                  <a:pt x="0" y="11200"/>
                </a:cubicBezTo>
                <a:cubicBezTo>
                  <a:pt x="0" y="11360"/>
                  <a:pt x="160" y="11520"/>
                  <a:pt x="320" y="11520"/>
                </a:cubicBezTo>
                <a:lnTo>
                  <a:pt x="8640" y="11520"/>
                </a:lnTo>
                <a:cubicBezTo>
                  <a:pt x="8800" y="11520"/>
                  <a:pt x="8960" y="11360"/>
                  <a:pt x="8960" y="11200"/>
                </a:cubicBezTo>
                <a:cubicBezTo>
                  <a:pt x="8960" y="11040"/>
                  <a:pt x="8800" y="10880"/>
                  <a:pt x="8640" y="10880"/>
                </a:cubicBezTo>
                <a:close/>
                <a:moveTo>
                  <a:pt x="3520" y="4640"/>
                </a:moveTo>
                <a:cubicBezTo>
                  <a:pt x="3520" y="4384"/>
                  <a:pt x="3744" y="4160"/>
                  <a:pt x="4000" y="4160"/>
                </a:cubicBezTo>
                <a:cubicBezTo>
                  <a:pt x="4256" y="4160"/>
                  <a:pt x="4480" y="4384"/>
                  <a:pt x="4480" y="4640"/>
                </a:cubicBezTo>
                <a:cubicBezTo>
                  <a:pt x="4480" y="4896"/>
                  <a:pt x="4256" y="5120"/>
                  <a:pt x="4000" y="5120"/>
                </a:cubicBezTo>
                <a:cubicBezTo>
                  <a:pt x="3744" y="5120"/>
                  <a:pt x="3520" y="4896"/>
                  <a:pt x="3520" y="4640"/>
                </a:cubicBezTo>
                <a:close/>
                <a:moveTo>
                  <a:pt x="3936" y="960"/>
                </a:moveTo>
                <a:lnTo>
                  <a:pt x="8320" y="5344"/>
                </a:lnTo>
                <a:lnTo>
                  <a:pt x="6624" y="7040"/>
                </a:lnTo>
                <a:lnTo>
                  <a:pt x="4896" y="5312"/>
                </a:lnTo>
                <a:cubicBezTo>
                  <a:pt x="5024" y="5120"/>
                  <a:pt x="5120" y="4896"/>
                  <a:pt x="5120" y="4640"/>
                </a:cubicBezTo>
                <a:cubicBezTo>
                  <a:pt x="5120" y="4032"/>
                  <a:pt x="4608" y="3520"/>
                  <a:pt x="4000" y="3520"/>
                </a:cubicBezTo>
                <a:cubicBezTo>
                  <a:pt x="3744" y="3520"/>
                  <a:pt x="3520" y="3616"/>
                  <a:pt x="3328" y="3744"/>
                </a:cubicBezTo>
                <a:lnTo>
                  <a:pt x="2240" y="2656"/>
                </a:lnTo>
                <a:lnTo>
                  <a:pt x="3936" y="960"/>
                </a:lnTo>
                <a:close/>
                <a:moveTo>
                  <a:pt x="10464" y="5216"/>
                </a:moveTo>
                <a:cubicBezTo>
                  <a:pt x="10400" y="5152"/>
                  <a:pt x="10304" y="5120"/>
                  <a:pt x="10240" y="5120"/>
                </a:cubicBezTo>
                <a:cubicBezTo>
                  <a:pt x="10176" y="5120"/>
                  <a:pt x="10080" y="5152"/>
                  <a:pt x="10016" y="5216"/>
                </a:cubicBezTo>
                <a:lnTo>
                  <a:pt x="6496" y="8736"/>
                </a:lnTo>
                <a:cubicBezTo>
                  <a:pt x="6368" y="8864"/>
                  <a:pt x="6368" y="9056"/>
                  <a:pt x="6496" y="9184"/>
                </a:cubicBezTo>
                <a:cubicBezTo>
                  <a:pt x="6560" y="9248"/>
                  <a:pt x="6656" y="9280"/>
                  <a:pt x="6720" y="9280"/>
                </a:cubicBezTo>
                <a:cubicBezTo>
                  <a:pt x="6816" y="9280"/>
                  <a:pt x="6880" y="9248"/>
                  <a:pt x="6944" y="9184"/>
                </a:cubicBezTo>
                <a:lnTo>
                  <a:pt x="10464" y="5664"/>
                </a:lnTo>
                <a:cubicBezTo>
                  <a:pt x="10592" y="5536"/>
                  <a:pt x="10592" y="5344"/>
                  <a:pt x="10464" y="5216"/>
                </a:cubicBezTo>
                <a:close/>
                <a:moveTo>
                  <a:pt x="1600" y="1600"/>
                </a:moveTo>
                <a:cubicBezTo>
                  <a:pt x="1696" y="1600"/>
                  <a:pt x="1760" y="1568"/>
                  <a:pt x="1824" y="1504"/>
                </a:cubicBezTo>
                <a:lnTo>
                  <a:pt x="2784" y="544"/>
                </a:lnTo>
                <a:cubicBezTo>
                  <a:pt x="2912" y="416"/>
                  <a:pt x="2912" y="224"/>
                  <a:pt x="2784" y="96"/>
                </a:cubicBezTo>
                <a:cubicBezTo>
                  <a:pt x="2720" y="32"/>
                  <a:pt x="2624" y="0"/>
                  <a:pt x="2560" y="0"/>
                </a:cubicBezTo>
                <a:cubicBezTo>
                  <a:pt x="2496" y="0"/>
                  <a:pt x="2400" y="32"/>
                  <a:pt x="2336" y="96"/>
                </a:cubicBezTo>
                <a:lnTo>
                  <a:pt x="1376" y="1056"/>
                </a:lnTo>
                <a:cubicBezTo>
                  <a:pt x="1248" y="1184"/>
                  <a:pt x="1248" y="1376"/>
                  <a:pt x="1376" y="1504"/>
                </a:cubicBezTo>
                <a:cubicBezTo>
                  <a:pt x="1440" y="1568"/>
                  <a:pt x="1504" y="1600"/>
                  <a:pt x="1600" y="1600"/>
                </a:cubicBezTo>
                <a:close/>
              </a:path>
            </a:pathLst>
          </a:custGeom>
          <a:solidFill>
            <a:schemeClr val="l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14"/>
            </p:custDataLst>
          </p:nvPr>
        </p:nvSpPr>
        <p:spPr>
          <a:xfrm>
            <a:off x="3670300" y="1139825"/>
            <a:ext cx="3192780" cy="452755"/>
          </a:xfrm>
          <a:prstGeom prst="rect">
            <a:avLst/>
          </a:prstGeom>
          <a:solidFill>
            <a:schemeClr val="bg1"/>
          </a:solidFill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核心公司具有高业绩</a:t>
            </a: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增长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95295" y="15240"/>
            <a:ext cx="72866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代表性龙头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沪电股份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" y="1191260"/>
            <a:ext cx="11953875" cy="47110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主海报-北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95295" y="15240"/>
            <a:ext cx="72866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代表性龙头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宇通客车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1090"/>
            <a:ext cx="12020550" cy="48761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95295" y="15240"/>
            <a:ext cx="72866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代表性龙头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中科曙光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" y="923925"/>
            <a:ext cx="12023725" cy="54044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72866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代表性龙头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浪潮信息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" y="939165"/>
            <a:ext cx="12049760" cy="51117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带动性龙头工业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富联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883285"/>
            <a:ext cx="12134850" cy="53860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代表性龙头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光迅科技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0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刘涛丨执业编号: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1550"/>
            <a:ext cx="12145645" cy="53797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龙头股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特征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3" name="矩形 22"/>
          <p:cNvSpPr/>
          <p:nvPr>
            <p:custDataLst>
              <p:tags r:id="rId2"/>
            </p:custDataLst>
          </p:nvPr>
        </p:nvSpPr>
        <p:spPr>
          <a:xfrm>
            <a:off x="6960870" y="4881880"/>
            <a:ext cx="4077970" cy="945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每一个大涨的股票都是从底部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涨停爆量开始</a:t>
            </a:r>
            <a:endParaRPr lang="zh-CN" altLang="en-US" sz="160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8" name="任意多边形: 形状 37"/>
          <p:cNvSpPr/>
          <p:nvPr>
            <p:custDataLst>
              <p:tags r:id="rId3"/>
            </p:custDataLst>
          </p:nvPr>
        </p:nvSpPr>
        <p:spPr>
          <a:xfrm rot="10800000">
            <a:off x="5521643" y="2155190"/>
            <a:ext cx="1365885" cy="1365885"/>
          </a:xfrm>
          <a:custGeom>
            <a:avLst/>
            <a:gdLst>
              <a:gd name="connsiteX0" fmla="*/ 958850 w 958850"/>
              <a:gd name="connsiteY0" fmla="*/ 479425 h 958850"/>
              <a:gd name="connsiteX1" fmla="*/ 479425 w 958850"/>
              <a:gd name="connsiteY1" fmla="*/ 958850 h 958850"/>
              <a:gd name="connsiteX2" fmla="*/ 0 w 958850"/>
              <a:gd name="connsiteY2" fmla="*/ 479425 h 958850"/>
              <a:gd name="connsiteX3" fmla="*/ 356 w 958850"/>
              <a:gd name="connsiteY3" fmla="*/ 475894 h 958850"/>
              <a:gd name="connsiteX4" fmla="*/ 93446 w 958850"/>
              <a:gd name="connsiteY4" fmla="*/ 466510 h 958850"/>
              <a:gd name="connsiteX5" fmla="*/ 466510 w 958850"/>
              <a:gd name="connsiteY5" fmla="*/ 93446 h 958850"/>
              <a:gd name="connsiteX6" fmla="*/ 475894 w 958850"/>
              <a:gd name="connsiteY6" fmla="*/ 356 h 958850"/>
              <a:gd name="connsiteX7" fmla="*/ 479425 w 958850"/>
              <a:gd name="connsiteY7" fmla="*/ 0 h 958850"/>
              <a:gd name="connsiteX8" fmla="*/ 958850 w 958850"/>
              <a:gd name="connsiteY8" fmla="*/ 479425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8850" h="958850">
                <a:moveTo>
                  <a:pt x="958850" y="479425"/>
                </a:move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lnTo>
                  <a:pt x="356" y="475894"/>
                </a:lnTo>
                <a:lnTo>
                  <a:pt x="93446" y="466510"/>
                </a:lnTo>
                <a:cubicBezTo>
                  <a:pt x="280702" y="428192"/>
                  <a:pt x="428191" y="280702"/>
                  <a:pt x="466510" y="93446"/>
                </a:cubicBezTo>
                <a:lnTo>
                  <a:pt x="475894" y="356"/>
                </a:lnTo>
                <a:lnTo>
                  <a:pt x="479425" y="0"/>
                </a:lnTo>
                <a:cubicBezTo>
                  <a:pt x="744204" y="0"/>
                  <a:pt x="958850" y="214646"/>
                  <a:pt x="958850" y="479425"/>
                </a:cubicBezTo>
                <a:close/>
              </a:path>
            </a:pathLst>
          </a:custGeom>
          <a:gradFill>
            <a:gsLst>
              <a:gs pos="25000">
                <a:schemeClr val="accent1">
                  <a:lumMod val="60000"/>
                  <a:lumOff val="40000"/>
                </a:schemeClr>
              </a:gs>
              <a:gs pos="9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32385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39" name="任意多边形: 形状 38"/>
          <p:cNvSpPr/>
          <p:nvPr>
            <p:custDataLst>
              <p:tags r:id="rId4"/>
            </p:custDataLst>
          </p:nvPr>
        </p:nvSpPr>
        <p:spPr>
          <a:xfrm rot="16200000">
            <a:off x="6220143" y="2854325"/>
            <a:ext cx="1365885" cy="1365885"/>
          </a:xfrm>
          <a:custGeom>
            <a:avLst/>
            <a:gdLst>
              <a:gd name="connsiteX0" fmla="*/ 958850 w 958850"/>
              <a:gd name="connsiteY0" fmla="*/ 479425 h 958850"/>
              <a:gd name="connsiteX1" fmla="*/ 479425 w 958850"/>
              <a:gd name="connsiteY1" fmla="*/ 958850 h 958850"/>
              <a:gd name="connsiteX2" fmla="*/ 0 w 958850"/>
              <a:gd name="connsiteY2" fmla="*/ 479425 h 958850"/>
              <a:gd name="connsiteX3" fmla="*/ 356 w 958850"/>
              <a:gd name="connsiteY3" fmla="*/ 475894 h 958850"/>
              <a:gd name="connsiteX4" fmla="*/ 93446 w 958850"/>
              <a:gd name="connsiteY4" fmla="*/ 466510 h 958850"/>
              <a:gd name="connsiteX5" fmla="*/ 466510 w 958850"/>
              <a:gd name="connsiteY5" fmla="*/ 93446 h 958850"/>
              <a:gd name="connsiteX6" fmla="*/ 475894 w 958850"/>
              <a:gd name="connsiteY6" fmla="*/ 356 h 958850"/>
              <a:gd name="connsiteX7" fmla="*/ 479425 w 958850"/>
              <a:gd name="connsiteY7" fmla="*/ 0 h 958850"/>
              <a:gd name="connsiteX8" fmla="*/ 958850 w 958850"/>
              <a:gd name="connsiteY8" fmla="*/ 479425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8850" h="958850">
                <a:moveTo>
                  <a:pt x="958850" y="479425"/>
                </a:move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lnTo>
                  <a:pt x="356" y="475894"/>
                </a:lnTo>
                <a:lnTo>
                  <a:pt x="93446" y="466510"/>
                </a:lnTo>
                <a:cubicBezTo>
                  <a:pt x="280702" y="428192"/>
                  <a:pt x="428191" y="280702"/>
                  <a:pt x="466510" y="93446"/>
                </a:cubicBezTo>
                <a:lnTo>
                  <a:pt x="475894" y="356"/>
                </a:lnTo>
                <a:lnTo>
                  <a:pt x="479425" y="0"/>
                </a:lnTo>
                <a:cubicBezTo>
                  <a:pt x="744204" y="0"/>
                  <a:pt x="958850" y="214646"/>
                  <a:pt x="958850" y="479425"/>
                </a:cubicBezTo>
                <a:close/>
              </a:path>
            </a:pathLst>
          </a:custGeom>
          <a:gradFill>
            <a:gsLst>
              <a:gs pos="25000">
                <a:schemeClr val="accent2">
                  <a:lumMod val="60000"/>
                  <a:lumOff val="40000"/>
                </a:schemeClr>
              </a:gs>
              <a:gs pos="90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45" tIns="45720" rIns="71755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0" name="任意多边形: 形状 39"/>
          <p:cNvSpPr/>
          <p:nvPr>
            <p:custDataLst>
              <p:tags r:id="rId5"/>
            </p:custDataLst>
          </p:nvPr>
        </p:nvSpPr>
        <p:spPr>
          <a:xfrm>
            <a:off x="5521643" y="3552825"/>
            <a:ext cx="1365885" cy="1365885"/>
          </a:xfrm>
          <a:custGeom>
            <a:avLst/>
            <a:gdLst>
              <a:gd name="connsiteX0" fmla="*/ 958850 w 958850"/>
              <a:gd name="connsiteY0" fmla="*/ 479425 h 958850"/>
              <a:gd name="connsiteX1" fmla="*/ 479425 w 958850"/>
              <a:gd name="connsiteY1" fmla="*/ 958850 h 958850"/>
              <a:gd name="connsiteX2" fmla="*/ 0 w 958850"/>
              <a:gd name="connsiteY2" fmla="*/ 479425 h 958850"/>
              <a:gd name="connsiteX3" fmla="*/ 356 w 958850"/>
              <a:gd name="connsiteY3" fmla="*/ 475894 h 958850"/>
              <a:gd name="connsiteX4" fmla="*/ 93446 w 958850"/>
              <a:gd name="connsiteY4" fmla="*/ 466510 h 958850"/>
              <a:gd name="connsiteX5" fmla="*/ 466510 w 958850"/>
              <a:gd name="connsiteY5" fmla="*/ 93446 h 958850"/>
              <a:gd name="connsiteX6" fmla="*/ 475894 w 958850"/>
              <a:gd name="connsiteY6" fmla="*/ 356 h 958850"/>
              <a:gd name="connsiteX7" fmla="*/ 479425 w 958850"/>
              <a:gd name="connsiteY7" fmla="*/ 0 h 958850"/>
              <a:gd name="connsiteX8" fmla="*/ 958850 w 958850"/>
              <a:gd name="connsiteY8" fmla="*/ 479425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8850" h="958850">
                <a:moveTo>
                  <a:pt x="958850" y="479425"/>
                </a:move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lnTo>
                  <a:pt x="356" y="475894"/>
                </a:lnTo>
                <a:lnTo>
                  <a:pt x="93446" y="466510"/>
                </a:lnTo>
                <a:cubicBezTo>
                  <a:pt x="280702" y="428192"/>
                  <a:pt x="428191" y="280702"/>
                  <a:pt x="466510" y="93446"/>
                </a:cubicBezTo>
                <a:lnTo>
                  <a:pt x="475894" y="356"/>
                </a:lnTo>
                <a:lnTo>
                  <a:pt x="479425" y="0"/>
                </a:lnTo>
                <a:cubicBezTo>
                  <a:pt x="744204" y="0"/>
                  <a:pt x="958850" y="214646"/>
                  <a:pt x="958850" y="479425"/>
                </a:cubicBezTo>
                <a:close/>
              </a:path>
            </a:pathLst>
          </a:custGeom>
          <a:gradFill>
            <a:gsLst>
              <a:gs pos="25000">
                <a:schemeClr val="accent3">
                  <a:lumMod val="60000"/>
                  <a:lumOff val="40000"/>
                </a:schemeClr>
              </a:gs>
              <a:gs pos="90000">
                <a:schemeClr val="accent3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23850" tIns="360045" rIns="0" bIns="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1" name="任意多边形: 形状 40"/>
          <p:cNvSpPr/>
          <p:nvPr>
            <p:custDataLst>
              <p:tags r:id="rId6"/>
            </p:custDataLst>
          </p:nvPr>
        </p:nvSpPr>
        <p:spPr>
          <a:xfrm rot="5400000">
            <a:off x="4823143" y="2854325"/>
            <a:ext cx="1365885" cy="1365885"/>
          </a:xfrm>
          <a:custGeom>
            <a:avLst/>
            <a:gdLst>
              <a:gd name="connsiteX0" fmla="*/ 958850 w 958850"/>
              <a:gd name="connsiteY0" fmla="*/ 479425 h 958850"/>
              <a:gd name="connsiteX1" fmla="*/ 479425 w 958850"/>
              <a:gd name="connsiteY1" fmla="*/ 958850 h 958850"/>
              <a:gd name="connsiteX2" fmla="*/ 0 w 958850"/>
              <a:gd name="connsiteY2" fmla="*/ 479425 h 958850"/>
              <a:gd name="connsiteX3" fmla="*/ 356 w 958850"/>
              <a:gd name="connsiteY3" fmla="*/ 475894 h 958850"/>
              <a:gd name="connsiteX4" fmla="*/ 93446 w 958850"/>
              <a:gd name="connsiteY4" fmla="*/ 466510 h 958850"/>
              <a:gd name="connsiteX5" fmla="*/ 466510 w 958850"/>
              <a:gd name="connsiteY5" fmla="*/ 93446 h 958850"/>
              <a:gd name="connsiteX6" fmla="*/ 475894 w 958850"/>
              <a:gd name="connsiteY6" fmla="*/ 356 h 958850"/>
              <a:gd name="connsiteX7" fmla="*/ 479425 w 958850"/>
              <a:gd name="connsiteY7" fmla="*/ 0 h 958850"/>
              <a:gd name="connsiteX8" fmla="*/ 958850 w 958850"/>
              <a:gd name="connsiteY8" fmla="*/ 479425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8850" h="958850">
                <a:moveTo>
                  <a:pt x="958850" y="479425"/>
                </a:move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lnTo>
                  <a:pt x="356" y="475894"/>
                </a:lnTo>
                <a:lnTo>
                  <a:pt x="93446" y="466510"/>
                </a:lnTo>
                <a:cubicBezTo>
                  <a:pt x="280702" y="428192"/>
                  <a:pt x="428191" y="280702"/>
                  <a:pt x="466510" y="93446"/>
                </a:cubicBezTo>
                <a:lnTo>
                  <a:pt x="475894" y="356"/>
                </a:lnTo>
                <a:lnTo>
                  <a:pt x="479425" y="0"/>
                </a:lnTo>
                <a:cubicBezTo>
                  <a:pt x="744204" y="0"/>
                  <a:pt x="958850" y="214646"/>
                  <a:pt x="958850" y="479425"/>
                </a:cubicBezTo>
                <a:close/>
              </a:path>
            </a:pathLst>
          </a:custGeom>
          <a:gradFill>
            <a:gsLst>
              <a:gs pos="25000">
                <a:schemeClr val="accent4">
                  <a:lumMod val="60000"/>
                  <a:lumOff val="40000"/>
                </a:schemeClr>
              </a:gs>
              <a:gs pos="9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360045" rIns="323850" bIns="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7"/>
            </p:custDataLst>
          </p:nvPr>
        </p:nvSpPr>
        <p:spPr>
          <a:xfrm>
            <a:off x="7776528" y="2645410"/>
            <a:ext cx="3342723" cy="396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最强股东</a:t>
            </a:r>
            <a:r>
              <a:rPr lang="zh-CN" altLang="en-US" sz="2000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背景</a:t>
            </a:r>
            <a:endParaRPr lang="zh-CN" altLang="en-US" sz="2000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7776528" y="3049905"/>
            <a:ext cx="3348755" cy="9453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国家队以及央企控股公司为主，背景强大</a:t>
            </a:r>
            <a:endParaRPr lang="zh-CN" altLang="en-US" sz="160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9"/>
            </p:custDataLst>
          </p:nvPr>
        </p:nvSpPr>
        <p:spPr>
          <a:xfrm>
            <a:off x="1068388" y="3197860"/>
            <a:ext cx="3348755" cy="396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最好业绩</a:t>
            </a:r>
            <a:r>
              <a:rPr lang="zh-CN" altLang="en-US" sz="2000" b="1" dirty="0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支撑</a:t>
            </a:r>
            <a:endParaRPr lang="zh-CN" altLang="en-US" sz="2000" b="1" dirty="0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10"/>
            </p:custDataLst>
          </p:nvPr>
        </p:nvSpPr>
        <p:spPr>
          <a:xfrm>
            <a:off x="1074738" y="3601720"/>
            <a:ext cx="3348755" cy="9453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业绩成为今年中长线大牛股考验的重点，业绩滚动增长以及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扭亏为盈</a:t>
            </a:r>
            <a:endParaRPr lang="zh-CN" altLang="en-US" sz="160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11"/>
            </p:custDataLst>
          </p:nvPr>
        </p:nvSpPr>
        <p:spPr>
          <a:xfrm>
            <a:off x="6960553" y="4485005"/>
            <a:ext cx="3348755" cy="396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3"/>
                </a:solidFill>
                <a:latin typeface="+mn-ea"/>
                <a:cs typeface="+mn-ea"/>
                <a:sym typeface="+mn-ea"/>
              </a:rPr>
              <a:t>最强资金</a:t>
            </a:r>
            <a:r>
              <a:rPr lang="zh-CN" altLang="en-US" sz="2000" b="1" dirty="0">
                <a:solidFill>
                  <a:schemeClr val="accent3"/>
                </a:solidFill>
                <a:latin typeface="+mn-ea"/>
                <a:cs typeface="+mn-ea"/>
                <a:sym typeface="+mn-ea"/>
              </a:rPr>
              <a:t>参与</a:t>
            </a:r>
            <a:endParaRPr lang="zh-CN" altLang="en-US" sz="2000" b="1" dirty="0">
              <a:solidFill>
                <a:schemeClr val="accent3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2"/>
            </p:custDataLst>
          </p:nvPr>
        </p:nvSpPr>
        <p:spPr>
          <a:xfrm>
            <a:off x="2304733" y="1031240"/>
            <a:ext cx="3348755" cy="396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最强主题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风口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3"/>
            </p:custDataLst>
          </p:nvPr>
        </p:nvSpPr>
        <p:spPr>
          <a:xfrm>
            <a:off x="2311083" y="1435100"/>
            <a:ext cx="3348755" cy="78185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只有风口对，资金才能持续流入</a:t>
            </a:r>
            <a:endParaRPr lang="zh-CN" altLang="en-US" sz="160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弧形 14"/>
          <p:cNvSpPr/>
          <p:nvPr>
            <p:custDataLst>
              <p:tags r:id="rId14"/>
            </p:custDataLst>
          </p:nvPr>
        </p:nvSpPr>
        <p:spPr>
          <a:xfrm rot="8396489">
            <a:off x="5404168" y="2061845"/>
            <a:ext cx="1600200" cy="1600200"/>
          </a:xfrm>
          <a:prstGeom prst="arc">
            <a:avLst>
              <a:gd name="adj1" fmla="val 21295306"/>
              <a:gd name="adj2" fmla="val 10336717"/>
            </a:avLst>
          </a:prstGeom>
          <a:ln w="12700">
            <a:gradFill>
              <a:gsLst>
                <a:gs pos="79000">
                  <a:schemeClr val="accent1">
                    <a:alpha val="0"/>
                  </a:schemeClr>
                </a:gs>
                <a:gs pos="0">
                  <a:schemeClr val="accent1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弧形 4"/>
          <p:cNvSpPr/>
          <p:nvPr>
            <p:custDataLst>
              <p:tags r:id="rId15"/>
            </p:custDataLst>
          </p:nvPr>
        </p:nvSpPr>
        <p:spPr>
          <a:xfrm rot="19800000">
            <a:off x="5404168" y="3432810"/>
            <a:ext cx="1600200" cy="1600200"/>
          </a:xfrm>
          <a:prstGeom prst="arc">
            <a:avLst>
              <a:gd name="adj1" fmla="val 21295306"/>
              <a:gd name="adj2" fmla="val 10336717"/>
            </a:avLst>
          </a:prstGeom>
          <a:ln w="12700">
            <a:gradFill>
              <a:gsLst>
                <a:gs pos="79000">
                  <a:schemeClr val="accent3">
                    <a:alpha val="0"/>
                  </a:schemeClr>
                </a:gs>
                <a:gs pos="0">
                  <a:schemeClr val="accent3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弧形 9"/>
          <p:cNvSpPr/>
          <p:nvPr>
            <p:custDataLst>
              <p:tags r:id="rId16"/>
            </p:custDataLst>
          </p:nvPr>
        </p:nvSpPr>
        <p:spPr>
          <a:xfrm rot="3000000">
            <a:off x="4719638" y="2747645"/>
            <a:ext cx="1600200" cy="1600200"/>
          </a:xfrm>
          <a:prstGeom prst="arc">
            <a:avLst>
              <a:gd name="adj1" fmla="val 21295306"/>
              <a:gd name="adj2" fmla="val 10336717"/>
            </a:avLst>
          </a:prstGeom>
          <a:ln w="12700">
            <a:gradFill>
              <a:gsLst>
                <a:gs pos="79000">
                  <a:schemeClr val="accent4">
                    <a:alpha val="0"/>
                  </a:schemeClr>
                </a:gs>
                <a:gs pos="0">
                  <a:schemeClr val="accent4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4" name="弧形 13"/>
          <p:cNvSpPr/>
          <p:nvPr>
            <p:custDataLst>
              <p:tags r:id="rId17"/>
            </p:custDataLst>
          </p:nvPr>
        </p:nvSpPr>
        <p:spPr>
          <a:xfrm rot="13800000">
            <a:off x="6062663" y="2747645"/>
            <a:ext cx="1600200" cy="1600200"/>
          </a:xfrm>
          <a:prstGeom prst="arc">
            <a:avLst>
              <a:gd name="adj1" fmla="val 21295306"/>
              <a:gd name="adj2" fmla="val 10336717"/>
            </a:avLst>
          </a:prstGeom>
          <a:ln w="12700">
            <a:gradFill>
              <a:gsLst>
                <a:gs pos="79000">
                  <a:schemeClr val="accent2">
                    <a:alpha val="0"/>
                  </a:schemeClr>
                </a:gs>
                <a:gs pos="0">
                  <a:schemeClr val="accent2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0" name="任意多边形: 形状 19"/>
          <p:cNvSpPr/>
          <p:nvPr>
            <p:custDataLst>
              <p:tags r:id="rId18"/>
            </p:custDataLst>
          </p:nvPr>
        </p:nvSpPr>
        <p:spPr>
          <a:xfrm>
            <a:off x="6761798" y="3395980"/>
            <a:ext cx="283269" cy="282735"/>
          </a:xfrm>
          <a:custGeom>
            <a:avLst/>
            <a:gdLst>
              <a:gd name="connsiteX0" fmla="*/ 163507 w 283269"/>
              <a:gd name="connsiteY0" fmla="*/ 160395 h 282735"/>
              <a:gd name="connsiteX1" fmla="*/ 247406 w 283269"/>
              <a:gd name="connsiteY1" fmla="*/ 160395 h 282735"/>
              <a:gd name="connsiteX2" fmla="*/ 267091 w 283269"/>
              <a:gd name="connsiteY2" fmla="*/ 179932 h 282735"/>
              <a:gd name="connsiteX3" fmla="*/ 267091 w 283269"/>
              <a:gd name="connsiteY3" fmla="*/ 263198 h 282735"/>
              <a:gd name="connsiteX4" fmla="*/ 247406 w 283269"/>
              <a:gd name="connsiteY4" fmla="*/ 282735 h 282735"/>
              <a:gd name="connsiteX5" fmla="*/ 163507 w 283269"/>
              <a:gd name="connsiteY5" fmla="*/ 282735 h 282735"/>
              <a:gd name="connsiteX6" fmla="*/ 143822 w 283269"/>
              <a:gd name="connsiteY6" fmla="*/ 263198 h 282735"/>
              <a:gd name="connsiteX7" fmla="*/ 143822 w 283269"/>
              <a:gd name="connsiteY7" fmla="*/ 179932 h 282735"/>
              <a:gd name="connsiteX8" fmla="*/ 163507 w 283269"/>
              <a:gd name="connsiteY8" fmla="*/ 160395 h 282735"/>
              <a:gd name="connsiteX9" fmla="*/ 19685 w 283269"/>
              <a:gd name="connsiteY9" fmla="*/ 160395 h 282735"/>
              <a:gd name="connsiteX10" fmla="*/ 103584 w 283269"/>
              <a:gd name="connsiteY10" fmla="*/ 160395 h 282735"/>
              <a:gd name="connsiteX11" fmla="*/ 123269 w 283269"/>
              <a:gd name="connsiteY11" fmla="*/ 179932 h 282735"/>
              <a:gd name="connsiteX12" fmla="*/ 123269 w 283269"/>
              <a:gd name="connsiteY12" fmla="*/ 263198 h 282735"/>
              <a:gd name="connsiteX13" fmla="*/ 103584 w 283269"/>
              <a:gd name="connsiteY13" fmla="*/ 282735 h 282735"/>
              <a:gd name="connsiteX14" fmla="*/ 19685 w 283269"/>
              <a:gd name="connsiteY14" fmla="*/ 282735 h 282735"/>
              <a:gd name="connsiteX15" fmla="*/ 0 w 283269"/>
              <a:gd name="connsiteY15" fmla="*/ 263198 h 282735"/>
              <a:gd name="connsiteX16" fmla="*/ 0 w 283269"/>
              <a:gd name="connsiteY16" fmla="*/ 179932 h 282735"/>
              <a:gd name="connsiteX17" fmla="*/ 19685 w 283269"/>
              <a:gd name="connsiteY17" fmla="*/ 160395 h 282735"/>
              <a:gd name="connsiteX18" fmla="*/ 207898 w 283269"/>
              <a:gd name="connsiteY18" fmla="*/ 47157 h 282735"/>
              <a:gd name="connsiteX19" fmla="*/ 180063 w 283269"/>
              <a:gd name="connsiteY19" fmla="*/ 74783 h 282735"/>
              <a:gd name="connsiteX20" fmla="*/ 207898 w 283269"/>
              <a:gd name="connsiteY20" fmla="*/ 102408 h 282735"/>
              <a:gd name="connsiteX21" fmla="*/ 235733 w 283269"/>
              <a:gd name="connsiteY21" fmla="*/ 74783 h 282735"/>
              <a:gd name="connsiteX22" fmla="*/ 19685 w 283269"/>
              <a:gd name="connsiteY22" fmla="*/ 17658 h 282735"/>
              <a:gd name="connsiteX23" fmla="*/ 103584 w 283269"/>
              <a:gd name="connsiteY23" fmla="*/ 17658 h 282735"/>
              <a:gd name="connsiteX24" fmla="*/ 123269 w 283269"/>
              <a:gd name="connsiteY24" fmla="*/ 37195 h 282735"/>
              <a:gd name="connsiteX25" fmla="*/ 123269 w 283269"/>
              <a:gd name="connsiteY25" fmla="*/ 120462 h 282735"/>
              <a:gd name="connsiteX26" fmla="*/ 103584 w 283269"/>
              <a:gd name="connsiteY26" fmla="*/ 139999 h 282735"/>
              <a:gd name="connsiteX27" fmla="*/ 19685 w 283269"/>
              <a:gd name="connsiteY27" fmla="*/ 139999 h 282735"/>
              <a:gd name="connsiteX28" fmla="*/ 0 w 283269"/>
              <a:gd name="connsiteY28" fmla="*/ 120462 h 282735"/>
              <a:gd name="connsiteX29" fmla="*/ 0 w 283269"/>
              <a:gd name="connsiteY29" fmla="*/ 37195 h 282735"/>
              <a:gd name="connsiteX30" fmla="*/ 19685 w 283269"/>
              <a:gd name="connsiteY30" fmla="*/ 17658 h 282735"/>
              <a:gd name="connsiteX31" fmla="*/ 207879 w 283269"/>
              <a:gd name="connsiteY31" fmla="*/ 0 h 282735"/>
              <a:gd name="connsiteX32" fmla="*/ 221796 w 283269"/>
              <a:gd name="connsiteY32" fmla="*/ 5720 h 282735"/>
              <a:gd name="connsiteX33" fmla="*/ 221815 w 283269"/>
              <a:gd name="connsiteY33" fmla="*/ 5720 h 282735"/>
              <a:gd name="connsiteX34" fmla="*/ 277506 w 283269"/>
              <a:gd name="connsiteY34" fmla="*/ 60970 h 282735"/>
              <a:gd name="connsiteX35" fmla="*/ 277506 w 283269"/>
              <a:gd name="connsiteY35" fmla="*/ 88595 h 282735"/>
              <a:gd name="connsiteX36" fmla="*/ 221815 w 283269"/>
              <a:gd name="connsiteY36" fmla="*/ 143865 h 282735"/>
              <a:gd name="connsiteX37" fmla="*/ 193980 w 283269"/>
              <a:gd name="connsiteY37" fmla="*/ 143865 h 282735"/>
              <a:gd name="connsiteX38" fmla="*/ 138309 w 283269"/>
              <a:gd name="connsiteY38" fmla="*/ 88595 h 282735"/>
              <a:gd name="connsiteX39" fmla="*/ 138309 w 283269"/>
              <a:gd name="connsiteY39" fmla="*/ 60970 h 282735"/>
              <a:gd name="connsiteX40" fmla="*/ 193961 w 283269"/>
              <a:gd name="connsiteY40" fmla="*/ 5720 h 282735"/>
              <a:gd name="connsiteX41" fmla="*/ 207879 w 283269"/>
              <a:gd name="connsiteY41" fmla="*/ 0 h 28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3269" h="282735">
                <a:moveTo>
                  <a:pt x="163507" y="160395"/>
                </a:moveTo>
                <a:lnTo>
                  <a:pt x="247406" y="160395"/>
                </a:lnTo>
                <a:cubicBezTo>
                  <a:pt x="258278" y="160395"/>
                  <a:pt x="267091" y="169142"/>
                  <a:pt x="267091" y="179932"/>
                </a:cubicBezTo>
                <a:lnTo>
                  <a:pt x="267091" y="263198"/>
                </a:lnTo>
                <a:cubicBezTo>
                  <a:pt x="267091" y="273989"/>
                  <a:pt x="258278" y="282735"/>
                  <a:pt x="247406" y="282735"/>
                </a:cubicBezTo>
                <a:lnTo>
                  <a:pt x="163507" y="282735"/>
                </a:lnTo>
                <a:cubicBezTo>
                  <a:pt x="152635" y="282735"/>
                  <a:pt x="143822" y="273989"/>
                  <a:pt x="143822" y="263198"/>
                </a:cubicBezTo>
                <a:lnTo>
                  <a:pt x="143822" y="179932"/>
                </a:lnTo>
                <a:cubicBezTo>
                  <a:pt x="143822" y="169142"/>
                  <a:pt x="152635" y="160395"/>
                  <a:pt x="163507" y="160395"/>
                </a:cubicBezTo>
                <a:close/>
                <a:moveTo>
                  <a:pt x="19685" y="160395"/>
                </a:moveTo>
                <a:lnTo>
                  <a:pt x="103584" y="160395"/>
                </a:lnTo>
                <a:cubicBezTo>
                  <a:pt x="114456" y="160395"/>
                  <a:pt x="123269" y="169142"/>
                  <a:pt x="123269" y="179932"/>
                </a:cubicBezTo>
                <a:lnTo>
                  <a:pt x="123269" y="263198"/>
                </a:lnTo>
                <a:cubicBezTo>
                  <a:pt x="123269" y="273989"/>
                  <a:pt x="114456" y="282735"/>
                  <a:pt x="103584" y="282735"/>
                </a:cubicBezTo>
                <a:lnTo>
                  <a:pt x="19685" y="282735"/>
                </a:lnTo>
                <a:cubicBezTo>
                  <a:pt x="8813" y="282735"/>
                  <a:pt x="0" y="273989"/>
                  <a:pt x="0" y="263198"/>
                </a:cubicBezTo>
                <a:lnTo>
                  <a:pt x="0" y="179932"/>
                </a:lnTo>
                <a:cubicBezTo>
                  <a:pt x="0" y="169142"/>
                  <a:pt x="8813" y="160395"/>
                  <a:pt x="19685" y="160395"/>
                </a:cubicBezTo>
                <a:close/>
                <a:moveTo>
                  <a:pt x="207898" y="47157"/>
                </a:moveTo>
                <a:lnTo>
                  <a:pt x="180063" y="74783"/>
                </a:lnTo>
                <a:lnTo>
                  <a:pt x="207898" y="102408"/>
                </a:lnTo>
                <a:lnTo>
                  <a:pt x="235733" y="74783"/>
                </a:lnTo>
                <a:close/>
                <a:moveTo>
                  <a:pt x="19685" y="17658"/>
                </a:moveTo>
                <a:lnTo>
                  <a:pt x="103584" y="17658"/>
                </a:lnTo>
                <a:cubicBezTo>
                  <a:pt x="114456" y="17658"/>
                  <a:pt x="123269" y="26405"/>
                  <a:pt x="123269" y="37195"/>
                </a:cubicBezTo>
                <a:lnTo>
                  <a:pt x="123269" y="120462"/>
                </a:lnTo>
                <a:cubicBezTo>
                  <a:pt x="123269" y="131251"/>
                  <a:pt x="114456" y="139999"/>
                  <a:pt x="103584" y="139999"/>
                </a:cubicBezTo>
                <a:lnTo>
                  <a:pt x="19685" y="139999"/>
                </a:lnTo>
                <a:cubicBezTo>
                  <a:pt x="8813" y="139999"/>
                  <a:pt x="0" y="131251"/>
                  <a:pt x="0" y="120462"/>
                </a:cubicBezTo>
                <a:lnTo>
                  <a:pt x="0" y="37195"/>
                </a:lnTo>
                <a:cubicBezTo>
                  <a:pt x="0" y="26405"/>
                  <a:pt x="8813" y="17658"/>
                  <a:pt x="19685" y="17658"/>
                </a:cubicBezTo>
                <a:close/>
                <a:moveTo>
                  <a:pt x="207879" y="0"/>
                </a:moveTo>
                <a:cubicBezTo>
                  <a:pt x="212916" y="0"/>
                  <a:pt x="217953" y="1907"/>
                  <a:pt x="221796" y="5720"/>
                </a:cubicBezTo>
                <a:lnTo>
                  <a:pt x="221815" y="5720"/>
                </a:lnTo>
                <a:lnTo>
                  <a:pt x="277506" y="60970"/>
                </a:lnTo>
                <a:cubicBezTo>
                  <a:pt x="285190" y="68599"/>
                  <a:pt x="285190" y="80966"/>
                  <a:pt x="277506" y="88595"/>
                </a:cubicBezTo>
                <a:lnTo>
                  <a:pt x="221815" y="143865"/>
                </a:lnTo>
                <a:cubicBezTo>
                  <a:pt x="214128" y="151492"/>
                  <a:pt x="201667" y="151492"/>
                  <a:pt x="193980" y="143865"/>
                </a:cubicBezTo>
                <a:lnTo>
                  <a:pt x="138309" y="88595"/>
                </a:lnTo>
                <a:cubicBezTo>
                  <a:pt x="130625" y="80966"/>
                  <a:pt x="130625" y="68599"/>
                  <a:pt x="138309" y="60970"/>
                </a:cubicBezTo>
                <a:lnTo>
                  <a:pt x="193961" y="5720"/>
                </a:lnTo>
                <a:cubicBezTo>
                  <a:pt x="197805" y="1907"/>
                  <a:pt x="202842" y="0"/>
                  <a:pt x="207879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986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图片 41" descr="343439383331313b343532303034303bcffacadbb9dcc0ed"/>
          <p:cNvSpPr/>
          <p:nvPr>
            <p:custDataLst>
              <p:tags r:id="rId19"/>
            </p:custDataLst>
          </p:nvPr>
        </p:nvSpPr>
        <p:spPr>
          <a:xfrm>
            <a:off x="6062663" y="2696210"/>
            <a:ext cx="283209" cy="283209"/>
          </a:xfrm>
          <a:custGeom>
            <a:avLst/>
            <a:gdLst>
              <a:gd name="connsiteX0" fmla="*/ 31592 w 283209"/>
              <a:gd name="connsiteY0" fmla="*/ 115 h 283209"/>
              <a:gd name="connsiteX1" fmla="*/ 251848 w 283209"/>
              <a:gd name="connsiteY1" fmla="*/ 115 h 283209"/>
              <a:gd name="connsiteX2" fmla="*/ 283325 w 283209"/>
              <a:gd name="connsiteY2" fmla="*/ 31592 h 283209"/>
              <a:gd name="connsiteX3" fmla="*/ 283325 w 283209"/>
              <a:gd name="connsiteY3" fmla="*/ 188915 h 283209"/>
              <a:gd name="connsiteX4" fmla="*/ 251848 w 283209"/>
              <a:gd name="connsiteY4" fmla="*/ 220391 h 283209"/>
              <a:gd name="connsiteX5" fmla="*/ 31592 w 283209"/>
              <a:gd name="connsiteY5" fmla="*/ 220391 h 283209"/>
              <a:gd name="connsiteX6" fmla="*/ 115 w 283209"/>
              <a:gd name="connsiteY6" fmla="*/ 188915 h 283209"/>
              <a:gd name="connsiteX7" fmla="*/ 115 w 283209"/>
              <a:gd name="connsiteY7" fmla="*/ 31592 h 283209"/>
              <a:gd name="connsiteX8" fmla="*/ 31592 w 283209"/>
              <a:gd name="connsiteY8" fmla="*/ 115 h 283209"/>
              <a:gd name="connsiteX9" fmla="*/ 15853 w 283209"/>
              <a:gd name="connsiteY9" fmla="*/ 251848 h 283209"/>
              <a:gd name="connsiteX10" fmla="*/ 267586 w 283209"/>
              <a:gd name="connsiteY10" fmla="*/ 251848 h 283209"/>
              <a:gd name="connsiteX11" fmla="*/ 283325 w 283209"/>
              <a:gd name="connsiteY11" fmla="*/ 267586 h 283209"/>
              <a:gd name="connsiteX12" fmla="*/ 267586 w 283209"/>
              <a:gd name="connsiteY12" fmla="*/ 283325 h 283209"/>
              <a:gd name="connsiteX13" fmla="*/ 15853 w 283209"/>
              <a:gd name="connsiteY13" fmla="*/ 283325 h 283209"/>
              <a:gd name="connsiteX14" fmla="*/ 115 w 283209"/>
              <a:gd name="connsiteY14" fmla="*/ 267586 h 283209"/>
              <a:gd name="connsiteX15" fmla="*/ 15853 w 283209"/>
              <a:gd name="connsiteY15" fmla="*/ 251848 h 283209"/>
              <a:gd name="connsiteX16" fmla="*/ 141720 w 283209"/>
              <a:gd name="connsiteY16" fmla="*/ 110243 h 283209"/>
              <a:gd name="connsiteX17" fmla="*/ 125981 w 283209"/>
              <a:gd name="connsiteY17" fmla="*/ 125981 h 283209"/>
              <a:gd name="connsiteX18" fmla="*/ 125981 w 283209"/>
              <a:gd name="connsiteY18" fmla="*/ 141720 h 283209"/>
              <a:gd name="connsiteX19" fmla="*/ 141720 w 283209"/>
              <a:gd name="connsiteY19" fmla="*/ 157459 h 283209"/>
              <a:gd name="connsiteX20" fmla="*/ 157459 w 283209"/>
              <a:gd name="connsiteY20" fmla="*/ 141720 h 283209"/>
              <a:gd name="connsiteX21" fmla="*/ 157459 w 283209"/>
              <a:gd name="connsiteY21" fmla="*/ 125981 h 283209"/>
              <a:gd name="connsiteX22" fmla="*/ 141720 w 283209"/>
              <a:gd name="connsiteY22" fmla="*/ 110243 h 283209"/>
              <a:gd name="connsiteX23" fmla="*/ 204654 w 283209"/>
              <a:gd name="connsiteY23" fmla="*/ 94525 h 283209"/>
              <a:gd name="connsiteX24" fmla="*/ 188915 w 283209"/>
              <a:gd name="connsiteY24" fmla="*/ 110243 h 283209"/>
              <a:gd name="connsiteX25" fmla="*/ 188915 w 283209"/>
              <a:gd name="connsiteY25" fmla="*/ 141720 h 283209"/>
              <a:gd name="connsiteX26" fmla="*/ 204654 w 283209"/>
              <a:gd name="connsiteY26" fmla="*/ 157457 h 283209"/>
              <a:gd name="connsiteX27" fmla="*/ 220391 w 283209"/>
              <a:gd name="connsiteY27" fmla="*/ 141720 h 283209"/>
              <a:gd name="connsiteX28" fmla="*/ 220391 w 283209"/>
              <a:gd name="connsiteY28" fmla="*/ 110243 h 283209"/>
              <a:gd name="connsiteX29" fmla="*/ 204654 w 283209"/>
              <a:gd name="connsiteY29" fmla="*/ 94525 h 283209"/>
              <a:gd name="connsiteX30" fmla="*/ 78807 w 283209"/>
              <a:gd name="connsiteY30" fmla="*/ 63028 h 283209"/>
              <a:gd name="connsiteX31" fmla="*/ 78766 w 283209"/>
              <a:gd name="connsiteY31" fmla="*/ 63048 h 283209"/>
              <a:gd name="connsiteX32" fmla="*/ 63028 w 283209"/>
              <a:gd name="connsiteY32" fmla="*/ 78787 h 283209"/>
              <a:gd name="connsiteX33" fmla="*/ 63028 w 283209"/>
              <a:gd name="connsiteY33" fmla="*/ 141720 h 283209"/>
              <a:gd name="connsiteX34" fmla="*/ 78787 w 283209"/>
              <a:gd name="connsiteY34" fmla="*/ 157478 h 283209"/>
              <a:gd name="connsiteX35" fmla="*/ 94545 w 283209"/>
              <a:gd name="connsiteY35" fmla="*/ 141720 h 283209"/>
              <a:gd name="connsiteX36" fmla="*/ 94545 w 283209"/>
              <a:gd name="connsiteY36" fmla="*/ 78766 h 283209"/>
              <a:gd name="connsiteX37" fmla="*/ 78807 w 283209"/>
              <a:gd name="connsiteY37" fmla="*/ 63028 h 28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83209" h="283209">
                <a:moveTo>
                  <a:pt x="31592" y="115"/>
                </a:moveTo>
                <a:lnTo>
                  <a:pt x="251848" y="115"/>
                </a:lnTo>
                <a:cubicBezTo>
                  <a:pt x="269245" y="115"/>
                  <a:pt x="283325" y="14195"/>
                  <a:pt x="283325" y="31592"/>
                </a:cubicBezTo>
                <a:lnTo>
                  <a:pt x="283325" y="188915"/>
                </a:lnTo>
                <a:cubicBezTo>
                  <a:pt x="283325" y="206312"/>
                  <a:pt x="269245" y="220391"/>
                  <a:pt x="251848" y="220391"/>
                </a:cubicBezTo>
                <a:lnTo>
                  <a:pt x="31592" y="220391"/>
                </a:lnTo>
                <a:cubicBezTo>
                  <a:pt x="14195" y="220391"/>
                  <a:pt x="115" y="206292"/>
                  <a:pt x="115" y="188915"/>
                </a:cubicBezTo>
                <a:lnTo>
                  <a:pt x="115" y="31592"/>
                </a:lnTo>
                <a:cubicBezTo>
                  <a:pt x="115" y="14195"/>
                  <a:pt x="14195" y="115"/>
                  <a:pt x="31592" y="115"/>
                </a:cubicBezTo>
                <a:moveTo>
                  <a:pt x="15853" y="251848"/>
                </a:moveTo>
                <a:lnTo>
                  <a:pt x="267586" y="251848"/>
                </a:lnTo>
                <a:cubicBezTo>
                  <a:pt x="276278" y="251848"/>
                  <a:pt x="283325" y="258895"/>
                  <a:pt x="283325" y="267586"/>
                </a:cubicBezTo>
                <a:cubicBezTo>
                  <a:pt x="283325" y="276278"/>
                  <a:pt x="276278" y="283325"/>
                  <a:pt x="267586" y="283325"/>
                </a:cubicBezTo>
                <a:lnTo>
                  <a:pt x="15853" y="283325"/>
                </a:lnTo>
                <a:cubicBezTo>
                  <a:pt x="7161" y="283325"/>
                  <a:pt x="115" y="276278"/>
                  <a:pt x="115" y="267586"/>
                </a:cubicBezTo>
                <a:cubicBezTo>
                  <a:pt x="115" y="258895"/>
                  <a:pt x="7161" y="251848"/>
                  <a:pt x="15853" y="251848"/>
                </a:cubicBezTo>
                <a:moveTo>
                  <a:pt x="141720" y="110243"/>
                </a:moveTo>
                <a:cubicBezTo>
                  <a:pt x="133021" y="110243"/>
                  <a:pt x="125981" y="117283"/>
                  <a:pt x="125981" y="125981"/>
                </a:cubicBezTo>
                <a:lnTo>
                  <a:pt x="125981" y="141720"/>
                </a:lnTo>
                <a:cubicBezTo>
                  <a:pt x="125981" y="150412"/>
                  <a:pt x="133028" y="157459"/>
                  <a:pt x="141720" y="157459"/>
                </a:cubicBezTo>
                <a:cubicBezTo>
                  <a:pt x="150412" y="157459"/>
                  <a:pt x="157459" y="150412"/>
                  <a:pt x="157459" y="141720"/>
                </a:cubicBezTo>
                <a:lnTo>
                  <a:pt x="157459" y="125981"/>
                </a:lnTo>
                <a:cubicBezTo>
                  <a:pt x="157459" y="117303"/>
                  <a:pt x="150419" y="110243"/>
                  <a:pt x="141720" y="110243"/>
                </a:cubicBezTo>
                <a:moveTo>
                  <a:pt x="204654" y="94525"/>
                </a:moveTo>
                <a:cubicBezTo>
                  <a:pt x="195975" y="94525"/>
                  <a:pt x="188915" y="101545"/>
                  <a:pt x="188915" y="110243"/>
                </a:cubicBezTo>
                <a:lnTo>
                  <a:pt x="188915" y="141720"/>
                </a:lnTo>
                <a:cubicBezTo>
                  <a:pt x="188916" y="150411"/>
                  <a:pt x="195962" y="157457"/>
                  <a:pt x="204654" y="157457"/>
                </a:cubicBezTo>
                <a:cubicBezTo>
                  <a:pt x="213345" y="157457"/>
                  <a:pt x="220390" y="150411"/>
                  <a:pt x="220391" y="141720"/>
                </a:cubicBezTo>
                <a:lnTo>
                  <a:pt x="220391" y="110243"/>
                </a:lnTo>
                <a:cubicBezTo>
                  <a:pt x="220391" y="101565"/>
                  <a:pt x="213351" y="94525"/>
                  <a:pt x="204654" y="94525"/>
                </a:cubicBezTo>
                <a:moveTo>
                  <a:pt x="78807" y="63028"/>
                </a:moveTo>
                <a:lnTo>
                  <a:pt x="78766" y="63048"/>
                </a:lnTo>
                <a:cubicBezTo>
                  <a:pt x="70068" y="63048"/>
                  <a:pt x="63028" y="70088"/>
                  <a:pt x="63028" y="78787"/>
                </a:cubicBezTo>
                <a:lnTo>
                  <a:pt x="63028" y="141720"/>
                </a:lnTo>
                <a:cubicBezTo>
                  <a:pt x="63028" y="150423"/>
                  <a:pt x="70083" y="157478"/>
                  <a:pt x="78787" y="157478"/>
                </a:cubicBezTo>
                <a:cubicBezTo>
                  <a:pt x="87490" y="157478"/>
                  <a:pt x="94545" y="150423"/>
                  <a:pt x="94545" y="141720"/>
                </a:cubicBezTo>
                <a:lnTo>
                  <a:pt x="94545" y="78766"/>
                </a:lnTo>
                <a:cubicBezTo>
                  <a:pt x="94545" y="70068"/>
                  <a:pt x="87506" y="63028"/>
                  <a:pt x="78807" y="63028"/>
                </a:cubicBezTo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1062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" name="图片 76" descr="343439383331313b343532303032383bbfcdbba7b9dcc0ed"/>
          <p:cNvSpPr/>
          <p:nvPr>
            <p:custDataLst>
              <p:tags r:id="rId20"/>
            </p:custDataLst>
          </p:nvPr>
        </p:nvSpPr>
        <p:spPr>
          <a:xfrm>
            <a:off x="5364163" y="3400425"/>
            <a:ext cx="283209" cy="273179"/>
          </a:xfrm>
          <a:custGeom>
            <a:avLst/>
            <a:gdLst>
              <a:gd name="connsiteX0" fmla="*/ 214257 w 283209"/>
              <a:gd name="connsiteY0" fmla="*/ 213860 h 273179"/>
              <a:gd name="connsiteX1" fmla="*/ 154211 w 283209"/>
              <a:gd name="connsiteY1" fmla="*/ 168720 h 273179"/>
              <a:gd name="connsiteX2" fmla="*/ 150655 w 283209"/>
              <a:gd name="connsiteY2" fmla="*/ 159239 h 273179"/>
              <a:gd name="connsiteX3" fmla="*/ 150655 w 283209"/>
              <a:gd name="connsiteY3" fmla="*/ 159097 h 273179"/>
              <a:gd name="connsiteX4" fmla="*/ 151081 w 283209"/>
              <a:gd name="connsiteY4" fmla="*/ 158249 h 273179"/>
              <a:gd name="connsiteX5" fmla="*/ 173563 w 283209"/>
              <a:gd name="connsiteY5" fmla="*/ 97825 h 273179"/>
              <a:gd name="connsiteX6" fmla="*/ 150085 w 283209"/>
              <a:gd name="connsiteY6" fmla="*/ 33298 h 273179"/>
              <a:gd name="connsiteX7" fmla="*/ 148804 w 283209"/>
              <a:gd name="connsiteY7" fmla="*/ 25232 h 273179"/>
              <a:gd name="connsiteX8" fmla="*/ 187791 w 283209"/>
              <a:gd name="connsiteY8" fmla="*/ 186 h 273179"/>
              <a:gd name="connsiteX9" fmla="*/ 239015 w 283209"/>
              <a:gd name="connsiteY9" fmla="*/ 44053 h 273179"/>
              <a:gd name="connsiteX10" fmla="*/ 221941 w 283209"/>
              <a:gd name="connsiteY10" fmla="*/ 109146 h 273179"/>
              <a:gd name="connsiteX11" fmla="*/ 216249 w 283209"/>
              <a:gd name="connsiteY11" fmla="*/ 116221 h 273179"/>
              <a:gd name="connsiteX12" fmla="*/ 215679 w 283209"/>
              <a:gd name="connsiteY12" fmla="*/ 127117 h 273179"/>
              <a:gd name="connsiteX13" fmla="*/ 217814 w 283209"/>
              <a:gd name="connsiteY13" fmla="*/ 130655 h 273179"/>
              <a:gd name="connsiteX14" fmla="*/ 234889 w 283209"/>
              <a:gd name="connsiteY14" fmla="*/ 139004 h 273179"/>
              <a:gd name="connsiteX15" fmla="*/ 253386 w 283209"/>
              <a:gd name="connsiteY15" fmla="*/ 147494 h 273179"/>
              <a:gd name="connsiteX16" fmla="*/ 281844 w 283209"/>
              <a:gd name="connsiteY16" fmla="*/ 172966 h 273179"/>
              <a:gd name="connsiteX17" fmla="*/ 278998 w 283209"/>
              <a:gd name="connsiteY17" fmla="*/ 199851 h 273179"/>
              <a:gd name="connsiteX18" fmla="*/ 221229 w 283209"/>
              <a:gd name="connsiteY18" fmla="*/ 217681 h 273179"/>
              <a:gd name="connsiteX19" fmla="*/ 214257 w 283209"/>
              <a:gd name="connsiteY19" fmla="*/ 213860 h 273179"/>
              <a:gd name="connsiteX20" fmla="*/ 114 w 283209"/>
              <a:gd name="connsiteY20" fmla="*/ 242162 h 273179"/>
              <a:gd name="connsiteX21" fmla="*/ 114 w 283209"/>
              <a:gd name="connsiteY21" fmla="*/ 232256 h 273179"/>
              <a:gd name="connsiteX22" fmla="*/ 2960 w 283209"/>
              <a:gd name="connsiteY22" fmla="*/ 223766 h 273179"/>
              <a:gd name="connsiteX23" fmla="*/ 29568 w 283209"/>
              <a:gd name="connsiteY23" fmla="*/ 198578 h 273179"/>
              <a:gd name="connsiteX24" fmla="*/ 30421 w 283209"/>
              <a:gd name="connsiteY24" fmla="*/ 198012 h 273179"/>
              <a:gd name="connsiteX25" fmla="*/ 57029 w 283209"/>
              <a:gd name="connsiteY25" fmla="*/ 185560 h 273179"/>
              <a:gd name="connsiteX26" fmla="*/ 65566 w 283209"/>
              <a:gd name="connsiteY26" fmla="*/ 182021 h 273179"/>
              <a:gd name="connsiteX27" fmla="*/ 67985 w 283209"/>
              <a:gd name="connsiteY27" fmla="*/ 180182 h 273179"/>
              <a:gd name="connsiteX28" fmla="*/ 72538 w 283209"/>
              <a:gd name="connsiteY28" fmla="*/ 157258 h 273179"/>
              <a:gd name="connsiteX29" fmla="*/ 66989 w 283209"/>
              <a:gd name="connsiteY29" fmla="*/ 150324 h 273179"/>
              <a:gd name="connsiteX30" fmla="*/ 66705 w 283209"/>
              <a:gd name="connsiteY30" fmla="*/ 150042 h 273179"/>
              <a:gd name="connsiteX31" fmla="*/ 45504 w 283209"/>
              <a:gd name="connsiteY31" fmla="*/ 83675 h 273179"/>
              <a:gd name="connsiteX32" fmla="*/ 98150 w 283209"/>
              <a:gd name="connsiteY32" fmla="*/ 35563 h 273179"/>
              <a:gd name="connsiteX33" fmla="*/ 152220 w 283209"/>
              <a:gd name="connsiteY33" fmla="*/ 83392 h 273179"/>
              <a:gd name="connsiteX34" fmla="*/ 152362 w 283209"/>
              <a:gd name="connsiteY34" fmla="*/ 84099 h 273179"/>
              <a:gd name="connsiteX35" fmla="*/ 145248 w 283209"/>
              <a:gd name="connsiteY35" fmla="*/ 126268 h 273179"/>
              <a:gd name="connsiteX36" fmla="*/ 131303 w 283209"/>
              <a:gd name="connsiteY36" fmla="*/ 149900 h 273179"/>
              <a:gd name="connsiteX37" fmla="*/ 130734 w 283209"/>
              <a:gd name="connsiteY37" fmla="*/ 150749 h 273179"/>
              <a:gd name="connsiteX38" fmla="*/ 125612 w 283209"/>
              <a:gd name="connsiteY38" fmla="*/ 156692 h 273179"/>
              <a:gd name="connsiteX39" fmla="*/ 125043 w 283209"/>
              <a:gd name="connsiteY39" fmla="*/ 158107 h 273179"/>
              <a:gd name="connsiteX40" fmla="*/ 128173 w 283209"/>
              <a:gd name="connsiteY40" fmla="*/ 181455 h 273179"/>
              <a:gd name="connsiteX41" fmla="*/ 139272 w 283209"/>
              <a:gd name="connsiteY41" fmla="*/ 185560 h 273179"/>
              <a:gd name="connsiteX42" fmla="*/ 139982 w 283209"/>
              <a:gd name="connsiteY42" fmla="*/ 185842 h 273179"/>
              <a:gd name="connsiteX43" fmla="*/ 186368 w 283209"/>
              <a:gd name="connsiteY43" fmla="*/ 212446 h 273179"/>
              <a:gd name="connsiteX44" fmla="*/ 186795 w 283209"/>
              <a:gd name="connsiteY44" fmla="*/ 212729 h 273179"/>
              <a:gd name="connsiteX45" fmla="*/ 197325 w 283209"/>
              <a:gd name="connsiteY45" fmla="*/ 228153 h 273179"/>
              <a:gd name="connsiteX46" fmla="*/ 197894 w 283209"/>
              <a:gd name="connsiteY46" fmla="*/ 232964 h 273179"/>
              <a:gd name="connsiteX47" fmla="*/ 197894 w 283209"/>
              <a:gd name="connsiteY47" fmla="*/ 244002 h 273179"/>
              <a:gd name="connsiteX48" fmla="*/ 197609 w 283209"/>
              <a:gd name="connsiteY48" fmla="*/ 245983 h 273179"/>
              <a:gd name="connsiteX49" fmla="*/ 155207 w 283209"/>
              <a:gd name="connsiteY49" fmla="*/ 269049 h 273179"/>
              <a:gd name="connsiteX50" fmla="*/ 47069 w 283209"/>
              <a:gd name="connsiteY50" fmla="*/ 269049 h 273179"/>
              <a:gd name="connsiteX51" fmla="*/ 5806 w 283209"/>
              <a:gd name="connsiteY51" fmla="*/ 252067 h 273179"/>
              <a:gd name="connsiteX52" fmla="*/ 114 w 283209"/>
              <a:gd name="connsiteY52" fmla="*/ 242162 h 27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83209" h="273179">
                <a:moveTo>
                  <a:pt x="214257" y="213860"/>
                </a:moveTo>
                <a:cubicBezTo>
                  <a:pt x="202020" y="190796"/>
                  <a:pt x="179539" y="178768"/>
                  <a:pt x="154211" y="168720"/>
                </a:cubicBezTo>
                <a:cubicBezTo>
                  <a:pt x="150369" y="167164"/>
                  <a:pt x="148804" y="162777"/>
                  <a:pt x="150655" y="159239"/>
                </a:cubicBezTo>
                <a:lnTo>
                  <a:pt x="150655" y="159097"/>
                </a:lnTo>
                <a:lnTo>
                  <a:pt x="151081" y="158249"/>
                </a:lnTo>
                <a:cubicBezTo>
                  <a:pt x="162322" y="142683"/>
                  <a:pt x="172139" y="123013"/>
                  <a:pt x="173563" y="97825"/>
                </a:cubicBezTo>
                <a:cubicBezTo>
                  <a:pt x="176266" y="68958"/>
                  <a:pt x="165310" y="48581"/>
                  <a:pt x="150085" y="33298"/>
                </a:cubicBezTo>
                <a:cubicBezTo>
                  <a:pt x="147951" y="31176"/>
                  <a:pt x="147382" y="27921"/>
                  <a:pt x="148804" y="25232"/>
                </a:cubicBezTo>
                <a:cubicBezTo>
                  <a:pt x="156061" y="11931"/>
                  <a:pt x="167302" y="1459"/>
                  <a:pt x="187791" y="186"/>
                </a:cubicBezTo>
                <a:cubicBezTo>
                  <a:pt x="219095" y="-1229"/>
                  <a:pt x="236170" y="18582"/>
                  <a:pt x="239015" y="44053"/>
                </a:cubicBezTo>
                <a:cubicBezTo>
                  <a:pt x="243283" y="72354"/>
                  <a:pt x="233324" y="94995"/>
                  <a:pt x="221941" y="109146"/>
                </a:cubicBezTo>
                <a:cubicBezTo>
                  <a:pt x="220517" y="111976"/>
                  <a:pt x="217671" y="113391"/>
                  <a:pt x="216249" y="116221"/>
                </a:cubicBezTo>
                <a:cubicBezTo>
                  <a:pt x="215110" y="118485"/>
                  <a:pt x="214826" y="123721"/>
                  <a:pt x="215679" y="127117"/>
                </a:cubicBezTo>
                <a:cubicBezTo>
                  <a:pt x="215965" y="128533"/>
                  <a:pt x="216675" y="129665"/>
                  <a:pt x="217814" y="130655"/>
                </a:cubicBezTo>
                <a:cubicBezTo>
                  <a:pt x="221798" y="134051"/>
                  <a:pt x="229908" y="136457"/>
                  <a:pt x="234889" y="139004"/>
                </a:cubicBezTo>
                <a:cubicBezTo>
                  <a:pt x="242003" y="141834"/>
                  <a:pt x="247694" y="144664"/>
                  <a:pt x="253386" y="147494"/>
                </a:cubicBezTo>
                <a:cubicBezTo>
                  <a:pt x="264769" y="153155"/>
                  <a:pt x="277574" y="161644"/>
                  <a:pt x="281844" y="172966"/>
                </a:cubicBezTo>
                <a:cubicBezTo>
                  <a:pt x="284689" y="180041"/>
                  <a:pt x="283266" y="194191"/>
                  <a:pt x="278998" y="199851"/>
                </a:cubicBezTo>
                <a:cubicBezTo>
                  <a:pt x="269749" y="213012"/>
                  <a:pt x="243141" y="215134"/>
                  <a:pt x="221229" y="217681"/>
                </a:cubicBezTo>
                <a:cubicBezTo>
                  <a:pt x="218383" y="217823"/>
                  <a:pt x="215679" y="216407"/>
                  <a:pt x="214257" y="213860"/>
                </a:cubicBezTo>
                <a:moveTo>
                  <a:pt x="114" y="242162"/>
                </a:moveTo>
                <a:lnTo>
                  <a:pt x="114" y="232256"/>
                </a:lnTo>
                <a:cubicBezTo>
                  <a:pt x="114" y="229427"/>
                  <a:pt x="1537" y="226596"/>
                  <a:pt x="2960" y="223766"/>
                </a:cubicBezTo>
                <a:cubicBezTo>
                  <a:pt x="8509" y="212587"/>
                  <a:pt x="19750" y="205512"/>
                  <a:pt x="29568" y="198578"/>
                </a:cubicBezTo>
                <a:cubicBezTo>
                  <a:pt x="29852" y="198437"/>
                  <a:pt x="30137" y="198153"/>
                  <a:pt x="30421" y="198012"/>
                </a:cubicBezTo>
                <a:cubicBezTo>
                  <a:pt x="38816" y="193909"/>
                  <a:pt x="47211" y="189663"/>
                  <a:pt x="57029" y="185560"/>
                </a:cubicBezTo>
                <a:cubicBezTo>
                  <a:pt x="59448" y="184428"/>
                  <a:pt x="62863" y="183154"/>
                  <a:pt x="65566" y="182021"/>
                </a:cubicBezTo>
                <a:cubicBezTo>
                  <a:pt x="66562" y="181597"/>
                  <a:pt x="67416" y="181031"/>
                  <a:pt x="67985" y="180182"/>
                </a:cubicBezTo>
                <a:cubicBezTo>
                  <a:pt x="72111" y="175229"/>
                  <a:pt x="76522" y="165041"/>
                  <a:pt x="72538" y="157258"/>
                </a:cubicBezTo>
                <a:cubicBezTo>
                  <a:pt x="71116" y="154428"/>
                  <a:pt x="69693" y="153013"/>
                  <a:pt x="66989" y="150324"/>
                </a:cubicBezTo>
                <a:lnTo>
                  <a:pt x="66705" y="150042"/>
                </a:lnTo>
                <a:cubicBezTo>
                  <a:pt x="53899" y="135891"/>
                  <a:pt x="42658" y="111835"/>
                  <a:pt x="45504" y="83675"/>
                </a:cubicBezTo>
                <a:cubicBezTo>
                  <a:pt x="48349" y="55373"/>
                  <a:pt x="66847" y="35563"/>
                  <a:pt x="98150" y="35563"/>
                </a:cubicBezTo>
                <a:cubicBezTo>
                  <a:pt x="129311" y="35563"/>
                  <a:pt x="147809" y="55232"/>
                  <a:pt x="152220" y="83392"/>
                </a:cubicBezTo>
                <a:cubicBezTo>
                  <a:pt x="152220" y="83675"/>
                  <a:pt x="152220" y="83816"/>
                  <a:pt x="152362" y="84099"/>
                </a:cubicBezTo>
                <a:cubicBezTo>
                  <a:pt x="153642" y="100939"/>
                  <a:pt x="149516" y="116363"/>
                  <a:pt x="145248" y="126268"/>
                </a:cubicBezTo>
                <a:cubicBezTo>
                  <a:pt x="141121" y="136032"/>
                  <a:pt x="136852" y="142966"/>
                  <a:pt x="131303" y="149900"/>
                </a:cubicBezTo>
                <a:cubicBezTo>
                  <a:pt x="131019" y="150182"/>
                  <a:pt x="130876" y="150466"/>
                  <a:pt x="130734" y="150749"/>
                </a:cubicBezTo>
                <a:cubicBezTo>
                  <a:pt x="129311" y="153013"/>
                  <a:pt x="127034" y="154428"/>
                  <a:pt x="125612" y="156692"/>
                </a:cubicBezTo>
                <a:cubicBezTo>
                  <a:pt x="125327" y="157117"/>
                  <a:pt x="125184" y="157541"/>
                  <a:pt x="125043" y="158107"/>
                </a:cubicBezTo>
                <a:cubicBezTo>
                  <a:pt x="122623" y="166456"/>
                  <a:pt x="125327" y="177352"/>
                  <a:pt x="128173" y="181455"/>
                </a:cubicBezTo>
                <a:cubicBezTo>
                  <a:pt x="129595" y="184144"/>
                  <a:pt x="135002" y="184286"/>
                  <a:pt x="139272" y="185560"/>
                </a:cubicBezTo>
                <a:cubicBezTo>
                  <a:pt x="139556" y="185701"/>
                  <a:pt x="139698" y="185701"/>
                  <a:pt x="139982" y="185842"/>
                </a:cubicBezTo>
                <a:cubicBezTo>
                  <a:pt x="156915" y="192917"/>
                  <a:pt x="173705" y="201266"/>
                  <a:pt x="186368" y="212446"/>
                </a:cubicBezTo>
                <a:cubicBezTo>
                  <a:pt x="186511" y="212587"/>
                  <a:pt x="186652" y="212729"/>
                  <a:pt x="186795" y="212729"/>
                </a:cubicBezTo>
                <a:cubicBezTo>
                  <a:pt x="190494" y="216407"/>
                  <a:pt x="195333" y="221361"/>
                  <a:pt x="197325" y="228153"/>
                </a:cubicBezTo>
                <a:cubicBezTo>
                  <a:pt x="197751" y="229709"/>
                  <a:pt x="197894" y="231408"/>
                  <a:pt x="197894" y="232964"/>
                </a:cubicBezTo>
                <a:lnTo>
                  <a:pt x="197894" y="244002"/>
                </a:lnTo>
                <a:cubicBezTo>
                  <a:pt x="197894" y="244709"/>
                  <a:pt x="197751" y="245417"/>
                  <a:pt x="197609" y="245983"/>
                </a:cubicBezTo>
                <a:cubicBezTo>
                  <a:pt x="192771" y="260700"/>
                  <a:pt x="173278" y="264945"/>
                  <a:pt x="155207" y="269049"/>
                </a:cubicBezTo>
                <a:cubicBezTo>
                  <a:pt x="123904" y="274709"/>
                  <a:pt x="79795" y="274709"/>
                  <a:pt x="47069" y="269049"/>
                </a:cubicBezTo>
                <a:cubicBezTo>
                  <a:pt x="31417" y="266218"/>
                  <a:pt x="14343" y="261973"/>
                  <a:pt x="5806" y="252067"/>
                </a:cubicBezTo>
                <a:cubicBezTo>
                  <a:pt x="2960" y="250653"/>
                  <a:pt x="1537" y="247822"/>
                  <a:pt x="114" y="242162"/>
                </a:cubicBezTo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987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" name="图形 50" descr="343439383331313b343532303033313bd3a6d3c3c9ccb3c7"/>
          <p:cNvSpPr/>
          <p:nvPr>
            <p:custDataLst>
              <p:tags r:id="rId21"/>
            </p:custDataLst>
          </p:nvPr>
        </p:nvSpPr>
        <p:spPr>
          <a:xfrm>
            <a:off x="6074093" y="4094480"/>
            <a:ext cx="261291" cy="283210"/>
          </a:xfrm>
          <a:custGeom>
            <a:avLst/>
            <a:gdLst>
              <a:gd name="connsiteX0" fmla="*/ 212414 w 261291"/>
              <a:gd name="connsiteY0" fmla="*/ 283324 h 283210"/>
              <a:gd name="connsiteX1" fmla="*/ 49107 w 261291"/>
              <a:gd name="connsiteY1" fmla="*/ 283324 h 283210"/>
              <a:gd name="connsiteX2" fmla="*/ 115 w 261291"/>
              <a:gd name="connsiteY2" fmla="*/ 236122 h 283210"/>
              <a:gd name="connsiteX3" fmla="*/ 115 w 261291"/>
              <a:gd name="connsiteY3" fmla="*/ 47316 h 283210"/>
              <a:gd name="connsiteX4" fmla="*/ 49107 w 261291"/>
              <a:gd name="connsiteY4" fmla="*/ 114 h 283210"/>
              <a:gd name="connsiteX5" fmla="*/ 212414 w 261291"/>
              <a:gd name="connsiteY5" fmla="*/ 114 h 283210"/>
              <a:gd name="connsiteX6" fmla="*/ 261407 w 261291"/>
              <a:gd name="connsiteY6" fmla="*/ 47316 h 283210"/>
              <a:gd name="connsiteX7" fmla="*/ 261407 w 261291"/>
              <a:gd name="connsiteY7" fmla="*/ 236122 h 283210"/>
              <a:gd name="connsiteX8" fmla="*/ 212414 w 261291"/>
              <a:gd name="connsiteY8" fmla="*/ 283324 h 283210"/>
              <a:gd name="connsiteX9" fmla="*/ 130761 w 261291"/>
              <a:gd name="connsiteY9" fmla="*/ 130481 h 283210"/>
              <a:gd name="connsiteX10" fmla="*/ 196083 w 261291"/>
              <a:gd name="connsiteY10" fmla="*/ 65297 h 283210"/>
              <a:gd name="connsiteX11" fmla="*/ 179753 w 261291"/>
              <a:gd name="connsiteY11" fmla="*/ 49001 h 283210"/>
              <a:gd name="connsiteX12" fmla="*/ 163422 w 261291"/>
              <a:gd name="connsiteY12" fmla="*/ 65297 h 283210"/>
              <a:gd name="connsiteX13" fmla="*/ 130761 w 261291"/>
              <a:gd name="connsiteY13" fmla="*/ 97889 h 283210"/>
              <a:gd name="connsiteX14" fmla="*/ 98099 w 261291"/>
              <a:gd name="connsiteY14" fmla="*/ 65297 h 283210"/>
              <a:gd name="connsiteX15" fmla="*/ 81768 w 261291"/>
              <a:gd name="connsiteY15" fmla="*/ 49001 h 283210"/>
              <a:gd name="connsiteX16" fmla="*/ 65438 w 261291"/>
              <a:gd name="connsiteY16" fmla="*/ 65297 h 283210"/>
              <a:gd name="connsiteX17" fmla="*/ 130761 w 261291"/>
              <a:gd name="connsiteY17" fmla="*/ 130481 h 283210"/>
              <a:gd name="connsiteX18" fmla="*/ 163422 w 261291"/>
              <a:gd name="connsiteY18" fmla="*/ 228256 h 283210"/>
              <a:gd name="connsiteX19" fmla="*/ 179753 w 261291"/>
              <a:gd name="connsiteY19" fmla="*/ 211959 h 283210"/>
              <a:gd name="connsiteX20" fmla="*/ 163422 w 261291"/>
              <a:gd name="connsiteY20" fmla="*/ 195663 h 283210"/>
              <a:gd name="connsiteX21" fmla="*/ 98099 w 261291"/>
              <a:gd name="connsiteY21" fmla="*/ 195663 h 283210"/>
              <a:gd name="connsiteX22" fmla="*/ 81768 w 261291"/>
              <a:gd name="connsiteY22" fmla="*/ 211959 h 283210"/>
              <a:gd name="connsiteX23" fmla="*/ 98099 w 261291"/>
              <a:gd name="connsiteY23" fmla="*/ 228256 h 283210"/>
              <a:gd name="connsiteX24" fmla="*/ 163422 w 261291"/>
              <a:gd name="connsiteY24" fmla="*/ 228256 h 28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1291" h="283210">
                <a:moveTo>
                  <a:pt x="212414" y="283324"/>
                </a:moveTo>
                <a:lnTo>
                  <a:pt x="49107" y="283324"/>
                </a:lnTo>
                <a:cubicBezTo>
                  <a:pt x="21345" y="283324"/>
                  <a:pt x="115" y="262870"/>
                  <a:pt x="115" y="236122"/>
                </a:cubicBezTo>
                <a:lnTo>
                  <a:pt x="115" y="47316"/>
                </a:lnTo>
                <a:cubicBezTo>
                  <a:pt x="115" y="20568"/>
                  <a:pt x="21345" y="114"/>
                  <a:pt x="49107" y="114"/>
                </a:cubicBezTo>
                <a:lnTo>
                  <a:pt x="212414" y="114"/>
                </a:lnTo>
                <a:cubicBezTo>
                  <a:pt x="240177" y="114"/>
                  <a:pt x="261407" y="20568"/>
                  <a:pt x="261407" y="47316"/>
                </a:cubicBezTo>
                <a:lnTo>
                  <a:pt x="261407" y="236122"/>
                </a:lnTo>
                <a:cubicBezTo>
                  <a:pt x="261407" y="262870"/>
                  <a:pt x="240177" y="283324"/>
                  <a:pt x="212414" y="283324"/>
                </a:cubicBezTo>
                <a:moveTo>
                  <a:pt x="130761" y="130481"/>
                </a:moveTo>
                <a:cubicBezTo>
                  <a:pt x="166688" y="130481"/>
                  <a:pt x="196083" y="101148"/>
                  <a:pt x="196083" y="65297"/>
                </a:cubicBezTo>
                <a:cubicBezTo>
                  <a:pt x="196083" y="55520"/>
                  <a:pt x="189551" y="49001"/>
                  <a:pt x="179753" y="49001"/>
                </a:cubicBezTo>
                <a:cubicBezTo>
                  <a:pt x="169954" y="49001"/>
                  <a:pt x="163422" y="55520"/>
                  <a:pt x="163422" y="65297"/>
                </a:cubicBezTo>
                <a:cubicBezTo>
                  <a:pt x="163422" y="83223"/>
                  <a:pt x="148724" y="97889"/>
                  <a:pt x="130761" y="97889"/>
                </a:cubicBezTo>
                <a:cubicBezTo>
                  <a:pt x="112797" y="97889"/>
                  <a:pt x="98099" y="83223"/>
                  <a:pt x="98099" y="65297"/>
                </a:cubicBezTo>
                <a:cubicBezTo>
                  <a:pt x="98099" y="55520"/>
                  <a:pt x="91567" y="49001"/>
                  <a:pt x="81768" y="49001"/>
                </a:cubicBezTo>
                <a:cubicBezTo>
                  <a:pt x="71970" y="49001"/>
                  <a:pt x="65438" y="55520"/>
                  <a:pt x="65438" y="65297"/>
                </a:cubicBezTo>
                <a:cubicBezTo>
                  <a:pt x="65438" y="101148"/>
                  <a:pt x="94833" y="130481"/>
                  <a:pt x="130761" y="130481"/>
                </a:cubicBezTo>
                <a:moveTo>
                  <a:pt x="163422" y="228256"/>
                </a:moveTo>
                <a:cubicBezTo>
                  <a:pt x="173221" y="228256"/>
                  <a:pt x="179753" y="221737"/>
                  <a:pt x="179753" y="211959"/>
                </a:cubicBezTo>
                <a:cubicBezTo>
                  <a:pt x="179753" y="202182"/>
                  <a:pt x="173221" y="195663"/>
                  <a:pt x="163422" y="195663"/>
                </a:cubicBezTo>
                <a:lnTo>
                  <a:pt x="98099" y="195663"/>
                </a:lnTo>
                <a:cubicBezTo>
                  <a:pt x="88301" y="195663"/>
                  <a:pt x="81768" y="202182"/>
                  <a:pt x="81768" y="211959"/>
                </a:cubicBezTo>
                <a:cubicBezTo>
                  <a:pt x="81768" y="221737"/>
                  <a:pt x="88301" y="228256"/>
                  <a:pt x="98099" y="228256"/>
                </a:cubicBezTo>
                <a:lnTo>
                  <a:pt x="163422" y="228256"/>
                </a:lnTo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98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custDataLst>
      <p:tags r:id="rId2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7074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锁定龙头股，来回做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波段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49145" y="2060575"/>
            <a:ext cx="8209280" cy="17532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6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  <a:r>
              <a:rPr lang="zh-CN" altLang="en-US" sz="36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，龙头股的空间巨大，有轮动操作</a:t>
            </a:r>
            <a:r>
              <a:rPr lang="zh-CN" altLang="en-US" sz="36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机会</a:t>
            </a:r>
            <a:endParaRPr lang="zh-CN" altLang="en-US" sz="36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altLang="zh-CN" sz="36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  <a:r>
              <a:rPr lang="zh-CN" altLang="en-US" sz="36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，运用大资金参与，一波未必</a:t>
            </a:r>
            <a:r>
              <a:rPr lang="zh-CN" altLang="en-US" sz="36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结束</a:t>
            </a:r>
            <a:endParaRPr lang="zh-CN" altLang="en-US" sz="36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altLang="zh-CN" sz="36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</a:t>
            </a:r>
            <a:r>
              <a:rPr lang="zh-CN" altLang="en-US" sz="36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，看清龙回首，抓起爆回踩</a:t>
            </a:r>
            <a:r>
              <a:rPr lang="zh-CN" altLang="en-US" sz="36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机会</a:t>
            </a:r>
            <a:endParaRPr lang="zh-CN" altLang="en-US" sz="36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59405" y="0"/>
            <a:ext cx="7074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周线做波段，看好低点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启动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045" y="1011555"/>
            <a:ext cx="10393680" cy="5192395"/>
          </a:xfrm>
          <a:prstGeom prst="rect">
            <a:avLst/>
          </a:prstGeom>
        </p:spPr>
      </p:pic>
      <p:sp>
        <p:nvSpPr>
          <p:cNvPr id="3" name="椭圆形标注 2"/>
          <p:cNvSpPr/>
          <p:nvPr/>
        </p:nvSpPr>
        <p:spPr>
          <a:xfrm>
            <a:off x="6829425" y="4014470"/>
            <a:ext cx="3373755" cy="1763395"/>
          </a:xfrm>
          <a:prstGeom prst="wedgeEllipseCallou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周线金叉形成，中线反弹开始，确定日线涨停，把握阴线买入</a:t>
            </a:r>
            <a:r>
              <a:rPr lang="zh-CN" altLang="en-US"/>
              <a:t>时机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59405" y="0"/>
            <a:ext cx="7074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周线做波段，看好低点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启动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70" y="910590"/>
            <a:ext cx="10798175" cy="5467350"/>
          </a:xfrm>
          <a:prstGeom prst="rect">
            <a:avLst/>
          </a:prstGeom>
        </p:spPr>
      </p:pic>
      <p:sp>
        <p:nvSpPr>
          <p:cNvPr id="6" name="椭圆形标注 5"/>
          <p:cNvSpPr/>
          <p:nvPr/>
        </p:nvSpPr>
        <p:spPr>
          <a:xfrm>
            <a:off x="7824470" y="3826510"/>
            <a:ext cx="3115945" cy="1304925"/>
          </a:xfrm>
          <a:prstGeom prst="wedgeEllipseCallou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日线出现爆量涨停，出现阴线他调整，控盘增加</a:t>
            </a:r>
            <a:r>
              <a:rPr lang="zh-CN" altLang="en-US"/>
              <a:t>低吸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362075" y="3064510"/>
            <a:ext cx="9235440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资金为王与业绩为王</a:t>
            </a:r>
            <a:endParaRPr lang="zh-CN" altLang="en-US" sz="7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/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4291965" y="788035"/>
            <a:ext cx="7567295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altLang="en-US" sz="75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赛道</a:t>
            </a:r>
            <a:r>
              <a:rPr lang="zh-CN" altLang="en-US" sz="75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点金</a:t>
            </a:r>
            <a:endParaRPr lang="zh-CN" altLang="en-US" sz="75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75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爆量</a:t>
            </a:r>
            <a:r>
              <a:rPr lang="zh-CN" altLang="en-US" sz="75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战法</a:t>
            </a:r>
            <a:endParaRPr lang="zh-CN" altLang="en-US" sz="75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1719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刘涛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:A1120619060024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刘涛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1080" y="814705"/>
            <a:ext cx="4232910" cy="515556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专注实战操作研究，独创《人气战法》《黄金战法》《绝对龙头战法》,熟知散户操作心理，建立完整盈利模式，精湛的短线技术，准确把握市场热点，帮助散户们在操作中确定方向，深受全国用户喜爱。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9670415" y="6322060"/>
            <a:ext cx="231584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  <a:endParaRPr lang="zh-CN" altLang="en-US" sz="120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模式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建立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梯形 26"/>
          <p:cNvSpPr/>
          <p:nvPr>
            <p:custDataLst>
              <p:tags r:id="rId2"/>
            </p:custDataLst>
          </p:nvPr>
        </p:nvSpPr>
        <p:spPr>
          <a:xfrm>
            <a:off x="3927158" y="1337310"/>
            <a:ext cx="4816005" cy="4183405"/>
          </a:xfrm>
          <a:custGeom>
            <a:avLst/>
            <a:gdLst/>
            <a:ahLst/>
            <a:cxnLst/>
            <a:rect l="l" t="t" r="r" b="b"/>
            <a:pathLst>
              <a:path w="187905" h="163223" extrusionOk="0">
                <a:moveTo>
                  <a:pt x="93952" y="1"/>
                </a:moveTo>
                <a:cubicBezTo>
                  <a:pt x="92976" y="1"/>
                  <a:pt x="92083" y="512"/>
                  <a:pt x="91595" y="1358"/>
                </a:cubicBezTo>
                <a:lnTo>
                  <a:pt x="488" y="159163"/>
                </a:lnTo>
                <a:cubicBezTo>
                  <a:pt x="0" y="160008"/>
                  <a:pt x="0" y="161032"/>
                  <a:pt x="488" y="161878"/>
                </a:cubicBezTo>
                <a:cubicBezTo>
                  <a:pt x="976" y="162723"/>
                  <a:pt x="1869" y="163223"/>
                  <a:pt x="2846" y="163223"/>
                </a:cubicBezTo>
                <a:lnTo>
                  <a:pt x="185059" y="163223"/>
                </a:lnTo>
                <a:cubicBezTo>
                  <a:pt x="186035" y="163223"/>
                  <a:pt x="186928" y="162723"/>
                  <a:pt x="187416" y="161878"/>
                </a:cubicBezTo>
                <a:cubicBezTo>
                  <a:pt x="187904" y="161032"/>
                  <a:pt x="187904" y="160008"/>
                  <a:pt x="187416" y="159163"/>
                </a:cubicBezTo>
                <a:lnTo>
                  <a:pt x="96310" y="1358"/>
                </a:lnTo>
                <a:cubicBezTo>
                  <a:pt x="95822" y="512"/>
                  <a:pt x="94929" y="1"/>
                  <a:pt x="93952" y="1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algn="ctr" defTabSz="1219200">
              <a:buClr>
                <a:srgbClr val="000000"/>
              </a:buClr>
            </a:pPr>
            <a:endParaRPr sz="2265" kern="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6" name="梯形 25"/>
          <p:cNvSpPr/>
          <p:nvPr>
            <p:custDataLst>
              <p:tags r:id="rId3"/>
            </p:custDataLst>
          </p:nvPr>
        </p:nvSpPr>
        <p:spPr>
          <a:xfrm>
            <a:off x="3963988" y="4531360"/>
            <a:ext cx="4742165" cy="606355"/>
          </a:xfrm>
          <a:custGeom>
            <a:avLst/>
            <a:gdLst/>
            <a:ahLst/>
            <a:cxnLst/>
            <a:rect l="l" t="t" r="r" b="b"/>
            <a:pathLst>
              <a:path w="185024" h="23658" extrusionOk="0">
                <a:moveTo>
                  <a:pt x="12848" y="0"/>
                </a:moveTo>
                <a:cubicBezTo>
                  <a:pt x="12347" y="0"/>
                  <a:pt x="11883" y="274"/>
                  <a:pt x="11645" y="715"/>
                </a:cubicBezTo>
                <a:lnTo>
                  <a:pt x="227" y="21646"/>
                </a:lnTo>
                <a:cubicBezTo>
                  <a:pt x="1" y="22063"/>
                  <a:pt x="13" y="22575"/>
                  <a:pt x="251" y="22991"/>
                </a:cubicBezTo>
                <a:cubicBezTo>
                  <a:pt x="501" y="23408"/>
                  <a:pt x="953" y="23658"/>
                  <a:pt x="1429" y="23658"/>
                </a:cubicBezTo>
                <a:lnTo>
                  <a:pt x="183595" y="23658"/>
                </a:lnTo>
                <a:cubicBezTo>
                  <a:pt x="184071" y="23658"/>
                  <a:pt x="184524" y="23408"/>
                  <a:pt x="184774" y="22991"/>
                </a:cubicBezTo>
                <a:cubicBezTo>
                  <a:pt x="185012" y="22575"/>
                  <a:pt x="185024" y="22063"/>
                  <a:pt x="184798" y="21646"/>
                </a:cubicBezTo>
                <a:lnTo>
                  <a:pt x="173379" y="715"/>
                </a:lnTo>
                <a:cubicBezTo>
                  <a:pt x="173141" y="274"/>
                  <a:pt x="172677" y="0"/>
                  <a:pt x="17217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7910" tIns="91519" rIns="1377911" bIns="91520" numCol="1" spcCol="0" rtlCol="0" fromWordArt="0" anchor="ctr" anchorCtr="0" forceAA="0" compatLnSpc="1">
            <a:no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2000" b="1" kern="1200">
                <a:solidFill>
                  <a:srgbClr val="FFFFFF"/>
                </a:solidFill>
                <a:effectLst/>
                <a:latin typeface="+mn-ea"/>
                <a:cs typeface="微软雅黑" panose="020B0503020204020204" pitchFamily="34" charset="-122"/>
              </a:rPr>
              <a:t>蓝线附近底仓，上移加仓买入</a:t>
            </a:r>
            <a:endParaRPr lang="zh-CN" altLang="zh-CN" sz="2000" b="1" kern="1200">
              <a:solidFill>
                <a:srgbClr val="FFFFFF"/>
              </a:solidFill>
              <a:effectLst/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25" name="梯形 24"/>
          <p:cNvSpPr/>
          <p:nvPr>
            <p:custDataLst>
              <p:tags r:id="rId4"/>
            </p:custDataLst>
          </p:nvPr>
        </p:nvSpPr>
        <p:spPr>
          <a:xfrm>
            <a:off x="4354513" y="3671570"/>
            <a:ext cx="3961577" cy="606355"/>
          </a:xfrm>
          <a:custGeom>
            <a:avLst/>
            <a:gdLst/>
            <a:ahLst/>
            <a:cxnLst/>
            <a:rect l="l" t="t" r="r" b="b"/>
            <a:pathLst>
              <a:path w="154568" h="23658" extrusionOk="0">
                <a:moveTo>
                  <a:pt x="12836" y="0"/>
                </a:moveTo>
                <a:cubicBezTo>
                  <a:pt x="12336" y="0"/>
                  <a:pt x="11883" y="274"/>
                  <a:pt x="11645" y="715"/>
                </a:cubicBezTo>
                <a:lnTo>
                  <a:pt x="227" y="21634"/>
                </a:lnTo>
                <a:cubicBezTo>
                  <a:pt x="1" y="22063"/>
                  <a:pt x="1" y="22575"/>
                  <a:pt x="251" y="22991"/>
                </a:cubicBezTo>
                <a:cubicBezTo>
                  <a:pt x="501" y="23396"/>
                  <a:pt x="941" y="23658"/>
                  <a:pt x="1418" y="23658"/>
                </a:cubicBezTo>
                <a:lnTo>
                  <a:pt x="153151" y="23658"/>
                </a:lnTo>
                <a:cubicBezTo>
                  <a:pt x="153627" y="23658"/>
                  <a:pt x="154068" y="23396"/>
                  <a:pt x="154318" y="22991"/>
                </a:cubicBezTo>
                <a:cubicBezTo>
                  <a:pt x="154568" y="22575"/>
                  <a:pt x="154568" y="22063"/>
                  <a:pt x="154341" y="21634"/>
                </a:cubicBezTo>
                <a:lnTo>
                  <a:pt x="142923" y="715"/>
                </a:lnTo>
                <a:cubicBezTo>
                  <a:pt x="142685" y="274"/>
                  <a:pt x="142233" y="0"/>
                  <a:pt x="141733" y="0"/>
                </a:cubicBezTo>
                <a:close/>
              </a:path>
            </a:pathLst>
          </a:cu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87616" tIns="91519" rIns="987617" bIns="91520" numCol="1" spcCol="0" rtlCol="0" fromWordArt="0" anchor="ctr" anchorCtr="0" forceAA="0" compatLnSpc="1">
            <a:norm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2000" b="1" kern="1200" dirty="0">
                <a:solidFill>
                  <a:srgbClr val="FFFFFF"/>
                </a:solidFill>
                <a:effectLst/>
                <a:latin typeface="+mn-ea"/>
                <a:cs typeface="微软雅黑" panose="020B0503020204020204" pitchFamily="34" charset="-122"/>
              </a:rPr>
              <a:t>逐步把出现</a:t>
            </a:r>
            <a:r>
              <a:rPr lang="zh-CN" altLang="zh-CN" sz="2000" b="1" kern="1200" dirty="0">
                <a:solidFill>
                  <a:srgbClr val="FFFFFF"/>
                </a:solidFill>
                <a:effectLst/>
                <a:latin typeface="+mn-ea"/>
                <a:cs typeface="微软雅黑" panose="020B0503020204020204" pitchFamily="34" charset="-122"/>
              </a:rPr>
              <a:t>控盘</a:t>
            </a:r>
            <a:endParaRPr lang="zh-CN" altLang="zh-CN" sz="2000" b="1" kern="1200" dirty="0">
              <a:solidFill>
                <a:srgbClr val="FFFFFF"/>
              </a:solidFill>
              <a:effectLst/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31" name="梯形 22"/>
          <p:cNvSpPr/>
          <p:nvPr>
            <p:custDataLst>
              <p:tags r:id="rId5"/>
            </p:custDataLst>
          </p:nvPr>
        </p:nvSpPr>
        <p:spPr>
          <a:xfrm>
            <a:off x="4744403" y="2806065"/>
            <a:ext cx="3181605" cy="606047"/>
          </a:xfrm>
          <a:custGeom>
            <a:avLst/>
            <a:gdLst/>
            <a:ahLst/>
            <a:cxnLst/>
            <a:rect l="l" t="t" r="r" b="b"/>
            <a:pathLst>
              <a:path w="124136" h="23646" extrusionOk="0">
                <a:moveTo>
                  <a:pt x="12836" y="0"/>
                </a:moveTo>
                <a:cubicBezTo>
                  <a:pt x="12336" y="0"/>
                  <a:pt x="11883" y="274"/>
                  <a:pt x="11645" y="703"/>
                </a:cubicBezTo>
                <a:lnTo>
                  <a:pt x="227" y="21634"/>
                </a:lnTo>
                <a:cubicBezTo>
                  <a:pt x="1" y="22063"/>
                  <a:pt x="13" y="22574"/>
                  <a:pt x="251" y="22979"/>
                </a:cubicBezTo>
                <a:cubicBezTo>
                  <a:pt x="501" y="23396"/>
                  <a:pt x="942" y="23646"/>
                  <a:pt x="1430" y="23646"/>
                </a:cubicBezTo>
                <a:lnTo>
                  <a:pt x="122707" y="23646"/>
                </a:lnTo>
                <a:cubicBezTo>
                  <a:pt x="123195" y="23646"/>
                  <a:pt x="123635" y="23396"/>
                  <a:pt x="123885" y="22979"/>
                </a:cubicBezTo>
                <a:cubicBezTo>
                  <a:pt x="124124" y="22574"/>
                  <a:pt x="124136" y="22063"/>
                  <a:pt x="123909" y="21634"/>
                </a:cubicBezTo>
                <a:lnTo>
                  <a:pt x="112491" y="703"/>
                </a:lnTo>
                <a:cubicBezTo>
                  <a:pt x="112253" y="274"/>
                  <a:pt x="111801" y="0"/>
                  <a:pt x="111301" y="0"/>
                </a:cubicBezTo>
                <a:close/>
              </a:path>
            </a:pathLst>
          </a:cu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97630" tIns="91365" rIns="597631" bIns="91366" numCol="1" spcCol="0" rtlCol="0" fromWordArt="0" anchor="ctr" anchorCtr="0" forceAA="0" compatLnSpc="1">
            <a:norm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2000" b="1" kern="1200" dirty="0">
                <a:solidFill>
                  <a:srgbClr val="FFFFFF"/>
                </a:solidFill>
                <a:effectLst/>
                <a:latin typeface="+mn-ea"/>
                <a:cs typeface="微软雅黑" panose="020B0503020204020204" pitchFamily="34" charset="-122"/>
              </a:rPr>
              <a:t>资金形成</a:t>
            </a:r>
            <a:r>
              <a:rPr lang="zh-CN" altLang="zh-CN" sz="2000" b="1" kern="1200" dirty="0">
                <a:solidFill>
                  <a:srgbClr val="FFFFFF"/>
                </a:solidFill>
                <a:effectLst/>
                <a:latin typeface="+mn-ea"/>
                <a:cs typeface="微软雅黑" panose="020B0503020204020204" pitchFamily="34" charset="-122"/>
              </a:rPr>
              <a:t>爆量</a:t>
            </a:r>
            <a:endParaRPr lang="zh-CN" altLang="zh-CN" sz="2000" b="1" kern="1200" dirty="0">
              <a:solidFill>
                <a:srgbClr val="FFFFFF"/>
              </a:solidFill>
              <a:effectLst/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39" name="椭圆 38"/>
          <p:cNvSpPr/>
          <p:nvPr>
            <p:custDataLst>
              <p:tags r:id="rId6"/>
            </p:custDataLst>
          </p:nvPr>
        </p:nvSpPr>
        <p:spPr>
          <a:xfrm>
            <a:off x="4476433" y="2076450"/>
            <a:ext cx="456403" cy="456403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kern="1200" dirty="0">
                <a:solidFill>
                  <a:srgbClr val="FFFFFF"/>
                </a:solidFill>
                <a:effectLst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endParaRPr lang="en-US" altLang="zh-CN" sz="2400" b="1" kern="1200" dirty="0">
              <a:solidFill>
                <a:srgbClr val="FFFFFF"/>
              </a:solidFill>
              <a:effectLst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1" name="椭圆 40"/>
          <p:cNvSpPr/>
          <p:nvPr>
            <p:custDataLst>
              <p:tags r:id="rId7"/>
            </p:custDataLst>
          </p:nvPr>
        </p:nvSpPr>
        <p:spPr>
          <a:xfrm>
            <a:off x="3683318" y="3746500"/>
            <a:ext cx="456403" cy="456403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kern="1200">
                <a:solidFill>
                  <a:srgbClr val="FFFFFF"/>
                </a:solidFill>
                <a:effectLst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endParaRPr lang="en-US" altLang="zh-CN" sz="2400" b="1" kern="1200">
              <a:solidFill>
                <a:srgbClr val="FFFFFF"/>
              </a:solidFill>
              <a:effectLst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0" name="椭圆 39"/>
          <p:cNvSpPr/>
          <p:nvPr>
            <p:custDataLst>
              <p:tags r:id="rId8"/>
            </p:custDataLst>
          </p:nvPr>
        </p:nvSpPr>
        <p:spPr>
          <a:xfrm>
            <a:off x="8125143" y="2880995"/>
            <a:ext cx="456403" cy="456403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kern="1200" dirty="0">
                <a:solidFill>
                  <a:srgbClr val="FFFFFF"/>
                </a:solidFill>
                <a:effectLst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endParaRPr lang="en-US" altLang="zh-CN" sz="2400" b="1" kern="1200" dirty="0">
              <a:solidFill>
                <a:srgbClr val="FFFFFF"/>
              </a:solidFill>
              <a:effectLst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2" name="椭圆 41"/>
          <p:cNvSpPr/>
          <p:nvPr>
            <p:custDataLst>
              <p:tags r:id="rId9"/>
            </p:custDataLst>
          </p:nvPr>
        </p:nvSpPr>
        <p:spPr>
          <a:xfrm>
            <a:off x="8899208" y="4612005"/>
            <a:ext cx="456403" cy="456403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kern="1200" dirty="0">
                <a:solidFill>
                  <a:srgbClr val="FFFFFF"/>
                </a:solidFill>
                <a:effectLst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endParaRPr lang="en-US" altLang="zh-CN" sz="2400" b="1" kern="1200" dirty="0">
              <a:solidFill>
                <a:srgbClr val="FFFFFF"/>
              </a:solidFill>
              <a:effectLst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梯形 21"/>
          <p:cNvSpPr/>
          <p:nvPr>
            <p:custDataLst>
              <p:tags r:id="rId10"/>
            </p:custDataLst>
          </p:nvPr>
        </p:nvSpPr>
        <p:spPr>
          <a:xfrm>
            <a:off x="5134293" y="2001520"/>
            <a:ext cx="2401608" cy="606380"/>
          </a:xfrm>
          <a:custGeom>
            <a:avLst/>
            <a:gdLst/>
            <a:ahLst/>
            <a:cxnLst/>
            <a:rect l="l" t="t" r="r" b="b"/>
            <a:pathLst>
              <a:path w="93703" h="23659" extrusionOk="0">
                <a:moveTo>
                  <a:pt x="12847" y="1"/>
                </a:moveTo>
                <a:cubicBezTo>
                  <a:pt x="12347" y="1"/>
                  <a:pt x="11883" y="274"/>
                  <a:pt x="11644" y="715"/>
                </a:cubicBezTo>
                <a:lnTo>
                  <a:pt x="238" y="21646"/>
                </a:lnTo>
                <a:cubicBezTo>
                  <a:pt x="0" y="22063"/>
                  <a:pt x="12" y="22575"/>
                  <a:pt x="262" y="22991"/>
                </a:cubicBezTo>
                <a:cubicBezTo>
                  <a:pt x="500" y="23396"/>
                  <a:pt x="953" y="23658"/>
                  <a:pt x="1429" y="23658"/>
                </a:cubicBezTo>
                <a:lnTo>
                  <a:pt x="92274" y="23658"/>
                </a:lnTo>
                <a:cubicBezTo>
                  <a:pt x="92750" y="23658"/>
                  <a:pt x="93202" y="23396"/>
                  <a:pt x="93440" y="22991"/>
                </a:cubicBezTo>
                <a:cubicBezTo>
                  <a:pt x="93690" y="22575"/>
                  <a:pt x="93702" y="22063"/>
                  <a:pt x="93464" y="21646"/>
                </a:cubicBezTo>
                <a:lnTo>
                  <a:pt x="82058" y="715"/>
                </a:lnTo>
                <a:cubicBezTo>
                  <a:pt x="81820" y="274"/>
                  <a:pt x="81356" y="1"/>
                  <a:pt x="80855" y="1"/>
                </a:cubicBezTo>
                <a:close/>
              </a:path>
            </a:pathLst>
          </a:cu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7632" tIns="91532" rIns="207632" bIns="91532" numCol="1" spcCol="0" rtlCol="0" fromWordArt="0" anchor="ctr" anchorCtr="0" forceAA="0" compatLnSpc="1">
            <a:norm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2000" b="1" kern="1200" dirty="0">
                <a:solidFill>
                  <a:srgbClr val="FFFFFF"/>
                </a:solidFill>
                <a:effectLst/>
                <a:latin typeface="+mn-ea"/>
                <a:cs typeface="微软雅黑" panose="020B0503020204020204" pitchFamily="34" charset="-122"/>
              </a:rPr>
              <a:t>主题热点</a:t>
            </a:r>
            <a:r>
              <a:rPr lang="zh-CN" altLang="zh-CN" sz="2000" b="1" kern="1200" dirty="0">
                <a:solidFill>
                  <a:srgbClr val="FFFFFF"/>
                </a:solidFill>
                <a:effectLst/>
                <a:latin typeface="+mn-ea"/>
                <a:cs typeface="微软雅黑" panose="020B0503020204020204" pitchFamily="34" charset="-122"/>
              </a:rPr>
              <a:t>符合</a:t>
            </a:r>
            <a:endParaRPr lang="zh-CN" altLang="zh-CN" sz="2000" b="1" kern="1200" dirty="0">
              <a:solidFill>
                <a:srgbClr val="FFFFFF"/>
              </a:solidFill>
              <a:effectLst/>
              <a:latin typeface="+mn-ea"/>
              <a:cs typeface="微软雅黑" panose="020B0503020204020204" pitchFamily="34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98090" y="15240"/>
            <a:ext cx="71964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判断强势主题【双红或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热点】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" y="783590"/>
            <a:ext cx="11942445" cy="5633085"/>
          </a:xfrm>
          <a:prstGeom prst="rect">
            <a:avLst/>
          </a:prstGeom>
        </p:spPr>
      </p:pic>
      <p:sp>
        <p:nvSpPr>
          <p:cNvPr id="6" name="椭圆形标注 5"/>
          <p:cNvSpPr/>
          <p:nvPr/>
        </p:nvSpPr>
        <p:spPr>
          <a:xfrm>
            <a:off x="4380230" y="2818130"/>
            <a:ext cx="2151380" cy="1053465"/>
          </a:xfrm>
          <a:prstGeom prst="wedgeEllipseCallou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短线上传长期趋势形成中线</a:t>
            </a:r>
            <a:r>
              <a:rPr lang="zh-CN" altLang="en-US"/>
              <a:t>启动</a:t>
            </a:r>
            <a:endParaRPr lang="zh-CN" altLang="en-US"/>
          </a:p>
        </p:txBody>
      </p:sp>
      <p:sp>
        <p:nvSpPr>
          <p:cNvPr id="7" name="圆角矩形标注 6"/>
          <p:cNvSpPr/>
          <p:nvPr/>
        </p:nvSpPr>
        <p:spPr>
          <a:xfrm>
            <a:off x="2125345" y="4220845"/>
            <a:ext cx="1873250" cy="833120"/>
          </a:xfrm>
          <a:prstGeom prst="wedgeRoundRectCallout">
            <a:avLst>
              <a:gd name="adj1" fmla="val 65841"/>
              <a:gd name="adj2" fmla="val 53086"/>
              <a:gd name="adj3" fmla="val 16667"/>
            </a:avLst>
          </a:prstGeom>
        </p:spPr>
        <p:style>
          <a:lnRef idx="0">
            <a:srgbClr val="FFFFFF"/>
          </a:lnRef>
          <a:fillRef idx="1">
            <a:schemeClr val="accent4"/>
          </a:fillRef>
          <a:effectRef idx="2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出现红色上传，短线启动，紫色强势</a:t>
            </a:r>
            <a:r>
              <a:rPr lang="zh-CN" altLang="en-US"/>
              <a:t>区域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三步搞定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选股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" y="831215"/>
            <a:ext cx="11389995" cy="56241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24175" y="15240"/>
            <a:ext cx="71583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精选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细节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9" name="图形 20"/>
          <p:cNvSpPr/>
          <p:nvPr>
            <p:custDataLst>
              <p:tags r:id="rId2"/>
            </p:custDataLst>
          </p:nvPr>
        </p:nvSpPr>
        <p:spPr>
          <a:xfrm>
            <a:off x="4416108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3"/>
            </p:custDataLst>
          </p:nvPr>
        </p:nvSpPr>
        <p:spPr>
          <a:xfrm>
            <a:off x="7104063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4"/>
            </p:custDataLst>
          </p:nvPr>
        </p:nvSpPr>
        <p:spPr>
          <a:xfrm>
            <a:off x="4597083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8151178" y="4008120"/>
            <a:ext cx="230822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ea"/>
                <a:cs typeface="+mn-ea"/>
              </a:rPr>
              <a:t>2</a:t>
            </a:r>
            <a:r>
              <a:rPr lang="zh-CN" altLang="en-US" b="1" dirty="0">
                <a:solidFill>
                  <a:schemeClr val="bg1"/>
                </a:solidFill>
                <a:latin typeface="+mn-ea"/>
                <a:cs typeface="+mn-ea"/>
              </a:rPr>
              <a:t>，找历史未大涨有空间的</a:t>
            </a:r>
            <a:endParaRPr lang="zh-CN" altLang="en-US" b="1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1733233" y="4008120"/>
            <a:ext cx="230822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ea"/>
                <a:cs typeface="+mn-ea"/>
              </a:rPr>
              <a:t>3</a:t>
            </a:r>
            <a:r>
              <a:rPr lang="zh-CN" altLang="en-US" b="1" dirty="0">
                <a:solidFill>
                  <a:schemeClr val="bg1"/>
                </a:solidFill>
                <a:latin typeface="+mn-ea"/>
                <a:cs typeface="+mn-ea"/>
              </a:rPr>
              <a:t>，找流动资金持续翻红，蓝线上移的</a:t>
            </a:r>
            <a:endParaRPr lang="zh-CN" altLang="en-US" b="1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3016568" y="1597660"/>
            <a:ext cx="230822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ea"/>
                <a:cs typeface="+mn-ea"/>
              </a:rPr>
              <a:t>1</a:t>
            </a:r>
            <a:r>
              <a:rPr lang="zh-CN" altLang="en-US" b="1" dirty="0">
                <a:solidFill>
                  <a:schemeClr val="bg1"/>
                </a:solidFill>
                <a:latin typeface="+mn-ea"/>
                <a:cs typeface="+mn-ea"/>
              </a:rPr>
              <a:t>，找涨停板次数多的活跃股票操作</a:t>
            </a:r>
            <a:endParaRPr lang="zh-CN" altLang="en-US" b="1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2" name="图形 20"/>
          <p:cNvSpPr/>
          <p:nvPr>
            <p:custDataLst>
              <p:tags r:id="rId8"/>
            </p:custDataLst>
          </p:nvPr>
        </p:nvSpPr>
        <p:spPr>
          <a:xfrm>
            <a:off x="5211128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b="1">
                <a:solidFill>
                  <a:schemeClr val="lt1"/>
                </a:solidFill>
                <a:uFillTx/>
                <a:latin typeface="+mn-ea"/>
                <a:cs typeface="+mn-ea"/>
                <a:sym typeface="+mn-ea"/>
              </a:rPr>
              <a:t>细节</a:t>
            </a:r>
            <a:endParaRPr lang="zh-CN" altLang="en-US" b="1">
              <a:solidFill>
                <a:schemeClr val="lt1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9"/>
            </p:custDataLst>
          </p:nvPr>
        </p:nvSpPr>
        <p:spPr>
          <a:xfrm>
            <a:off x="5854383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3" name="图片 15" descr="343439383331313b343532303032383bbfcdbba7b9dcc0ed"/>
          <p:cNvSpPr/>
          <p:nvPr>
            <p:custDataLst>
              <p:tags r:id="rId10"/>
            </p:custDataLst>
          </p:nvPr>
        </p:nvSpPr>
        <p:spPr>
          <a:xfrm>
            <a:off x="5998528" y="2248535"/>
            <a:ext cx="196849" cy="197840"/>
          </a:xfrm>
          <a:custGeom>
            <a:avLst/>
            <a:gdLst>
              <a:gd name="connsiteX0" fmla="*/ 148958 w 196849"/>
              <a:gd name="connsiteY0" fmla="*/ 154912 h 197840"/>
              <a:gd name="connsiteX1" fmla="*/ 107222 w 196849"/>
              <a:gd name="connsiteY1" fmla="*/ 122221 h 197840"/>
              <a:gd name="connsiteX2" fmla="*/ 104750 w 196849"/>
              <a:gd name="connsiteY2" fmla="*/ 115355 h 197840"/>
              <a:gd name="connsiteX3" fmla="*/ 104750 w 196849"/>
              <a:gd name="connsiteY3" fmla="*/ 115252 h 197840"/>
              <a:gd name="connsiteX4" fmla="*/ 105046 w 196849"/>
              <a:gd name="connsiteY4" fmla="*/ 114638 h 197840"/>
              <a:gd name="connsiteX5" fmla="*/ 120672 w 196849"/>
              <a:gd name="connsiteY5" fmla="*/ 70878 h 197840"/>
              <a:gd name="connsiteX6" fmla="*/ 104354 w 196849"/>
              <a:gd name="connsiteY6" fmla="*/ 24147 h 197840"/>
              <a:gd name="connsiteX7" fmla="*/ 103464 w 196849"/>
              <a:gd name="connsiteY7" fmla="*/ 18305 h 197840"/>
              <a:gd name="connsiteX8" fmla="*/ 130562 w 196849"/>
              <a:gd name="connsiteY8" fmla="*/ 166 h 197840"/>
              <a:gd name="connsiteX9" fmla="*/ 166166 w 196849"/>
              <a:gd name="connsiteY9" fmla="*/ 31935 h 197840"/>
              <a:gd name="connsiteX10" fmla="*/ 154298 w 196849"/>
              <a:gd name="connsiteY10" fmla="*/ 79077 h 197840"/>
              <a:gd name="connsiteX11" fmla="*/ 150342 w 196849"/>
              <a:gd name="connsiteY11" fmla="*/ 84201 h 197840"/>
              <a:gd name="connsiteX12" fmla="*/ 149946 w 196849"/>
              <a:gd name="connsiteY12" fmla="*/ 92092 h 197840"/>
              <a:gd name="connsiteX13" fmla="*/ 151430 w 196849"/>
              <a:gd name="connsiteY13" fmla="*/ 94654 h 197840"/>
              <a:gd name="connsiteX14" fmla="*/ 163298 w 196849"/>
              <a:gd name="connsiteY14" fmla="*/ 100700 h 197840"/>
              <a:gd name="connsiteX15" fmla="*/ 176155 w 196849"/>
              <a:gd name="connsiteY15" fmla="*/ 106849 h 197840"/>
              <a:gd name="connsiteX16" fmla="*/ 195935 w 196849"/>
              <a:gd name="connsiteY16" fmla="*/ 125296 h 197840"/>
              <a:gd name="connsiteX17" fmla="*/ 193957 w 196849"/>
              <a:gd name="connsiteY17" fmla="*/ 144767 h 197840"/>
              <a:gd name="connsiteX18" fmla="*/ 153804 w 196849"/>
              <a:gd name="connsiteY18" fmla="*/ 157679 h 197840"/>
              <a:gd name="connsiteX19" fmla="*/ 148958 w 196849"/>
              <a:gd name="connsiteY19" fmla="*/ 154912 h 197840"/>
              <a:gd name="connsiteX20" fmla="*/ 114 w 196849"/>
              <a:gd name="connsiteY20" fmla="*/ 175409 h 197840"/>
              <a:gd name="connsiteX21" fmla="*/ 114 w 196849"/>
              <a:gd name="connsiteY21" fmla="*/ 168235 h 197840"/>
              <a:gd name="connsiteX22" fmla="*/ 2092 w 196849"/>
              <a:gd name="connsiteY22" fmla="*/ 162087 h 197840"/>
              <a:gd name="connsiteX23" fmla="*/ 20586 w 196849"/>
              <a:gd name="connsiteY23" fmla="*/ 143845 h 197840"/>
              <a:gd name="connsiteX24" fmla="*/ 21180 w 196849"/>
              <a:gd name="connsiteY24" fmla="*/ 143435 h 197840"/>
              <a:gd name="connsiteX25" fmla="*/ 39674 w 196849"/>
              <a:gd name="connsiteY25" fmla="*/ 134417 h 197840"/>
              <a:gd name="connsiteX26" fmla="*/ 45608 w 196849"/>
              <a:gd name="connsiteY26" fmla="*/ 131854 h 197840"/>
              <a:gd name="connsiteX27" fmla="*/ 47289 w 196849"/>
              <a:gd name="connsiteY27" fmla="*/ 130522 h 197840"/>
              <a:gd name="connsiteX28" fmla="*/ 50454 w 196849"/>
              <a:gd name="connsiteY28" fmla="*/ 113920 h 197840"/>
              <a:gd name="connsiteX29" fmla="*/ 46597 w 196849"/>
              <a:gd name="connsiteY29" fmla="*/ 108899 h 197840"/>
              <a:gd name="connsiteX30" fmla="*/ 46399 w 196849"/>
              <a:gd name="connsiteY30" fmla="*/ 108694 h 197840"/>
              <a:gd name="connsiteX31" fmla="*/ 31663 w 196849"/>
              <a:gd name="connsiteY31" fmla="*/ 60630 h 197840"/>
              <a:gd name="connsiteX32" fmla="*/ 68256 w 196849"/>
              <a:gd name="connsiteY32" fmla="*/ 25786 h 197840"/>
              <a:gd name="connsiteX33" fmla="*/ 105838 w 196849"/>
              <a:gd name="connsiteY33" fmla="*/ 60425 h 197840"/>
              <a:gd name="connsiteX34" fmla="*/ 105936 w 196849"/>
              <a:gd name="connsiteY34" fmla="*/ 60938 h 197840"/>
              <a:gd name="connsiteX35" fmla="*/ 100992 w 196849"/>
              <a:gd name="connsiteY35" fmla="*/ 91477 h 197840"/>
              <a:gd name="connsiteX36" fmla="*/ 91299 w 196849"/>
              <a:gd name="connsiteY36" fmla="*/ 108591 h 197840"/>
              <a:gd name="connsiteX37" fmla="*/ 90904 w 196849"/>
              <a:gd name="connsiteY37" fmla="*/ 109206 h 197840"/>
              <a:gd name="connsiteX38" fmla="*/ 87343 w 196849"/>
              <a:gd name="connsiteY38" fmla="*/ 113510 h 197840"/>
              <a:gd name="connsiteX39" fmla="*/ 86948 w 196849"/>
              <a:gd name="connsiteY39" fmla="*/ 114535 h 197840"/>
              <a:gd name="connsiteX40" fmla="*/ 89124 w 196849"/>
              <a:gd name="connsiteY40" fmla="*/ 131444 h 197840"/>
              <a:gd name="connsiteX41" fmla="*/ 96838 w 196849"/>
              <a:gd name="connsiteY41" fmla="*/ 134417 h 197840"/>
              <a:gd name="connsiteX42" fmla="*/ 97332 w 196849"/>
              <a:gd name="connsiteY42" fmla="*/ 134621 h 197840"/>
              <a:gd name="connsiteX43" fmla="*/ 129573 w 196849"/>
              <a:gd name="connsiteY43" fmla="*/ 153888 h 197840"/>
              <a:gd name="connsiteX44" fmla="*/ 129870 w 196849"/>
              <a:gd name="connsiteY44" fmla="*/ 154093 h 197840"/>
              <a:gd name="connsiteX45" fmla="*/ 137189 w 196849"/>
              <a:gd name="connsiteY45" fmla="*/ 165263 h 197840"/>
              <a:gd name="connsiteX46" fmla="*/ 137584 w 196849"/>
              <a:gd name="connsiteY46" fmla="*/ 168747 h 197840"/>
              <a:gd name="connsiteX47" fmla="*/ 137584 w 196849"/>
              <a:gd name="connsiteY47" fmla="*/ 176741 h 197840"/>
              <a:gd name="connsiteX48" fmla="*/ 137387 w 196849"/>
              <a:gd name="connsiteY48" fmla="*/ 178176 h 197840"/>
              <a:gd name="connsiteX49" fmla="*/ 107914 w 196849"/>
              <a:gd name="connsiteY49" fmla="*/ 194881 h 197840"/>
              <a:gd name="connsiteX50" fmla="*/ 32751 w 196849"/>
              <a:gd name="connsiteY50" fmla="*/ 194881 h 197840"/>
              <a:gd name="connsiteX51" fmla="*/ 4070 w 196849"/>
              <a:gd name="connsiteY51" fmla="*/ 182582 h 197840"/>
              <a:gd name="connsiteX52" fmla="*/ 114 w 196849"/>
              <a:gd name="connsiteY52" fmla="*/ 175409 h 19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6849" h="197840">
                <a:moveTo>
                  <a:pt x="148958" y="154912"/>
                </a:moveTo>
                <a:cubicBezTo>
                  <a:pt x="140452" y="138209"/>
                  <a:pt x="124826" y="129498"/>
                  <a:pt x="107222" y="122221"/>
                </a:cubicBezTo>
                <a:cubicBezTo>
                  <a:pt x="104551" y="121094"/>
                  <a:pt x="103464" y="117917"/>
                  <a:pt x="104750" y="115355"/>
                </a:cubicBezTo>
                <a:lnTo>
                  <a:pt x="104750" y="115252"/>
                </a:lnTo>
                <a:lnTo>
                  <a:pt x="105046" y="114638"/>
                </a:lnTo>
                <a:cubicBezTo>
                  <a:pt x="112860" y="103365"/>
                  <a:pt x="119683" y="89120"/>
                  <a:pt x="120672" y="70878"/>
                </a:cubicBezTo>
                <a:cubicBezTo>
                  <a:pt x="122551" y="49972"/>
                  <a:pt x="114936" y="35215"/>
                  <a:pt x="104354" y="24147"/>
                </a:cubicBezTo>
                <a:cubicBezTo>
                  <a:pt x="102870" y="22610"/>
                  <a:pt x="102475" y="20252"/>
                  <a:pt x="103464" y="18305"/>
                </a:cubicBezTo>
                <a:cubicBezTo>
                  <a:pt x="108507" y="8672"/>
                  <a:pt x="116321" y="1089"/>
                  <a:pt x="130562" y="166"/>
                </a:cubicBezTo>
                <a:cubicBezTo>
                  <a:pt x="152320" y="-859"/>
                  <a:pt x="164188" y="13489"/>
                  <a:pt x="166166" y="31935"/>
                </a:cubicBezTo>
                <a:cubicBezTo>
                  <a:pt x="169133" y="52432"/>
                  <a:pt x="162210" y="68829"/>
                  <a:pt x="154298" y="79077"/>
                </a:cubicBezTo>
                <a:cubicBezTo>
                  <a:pt x="153309" y="81127"/>
                  <a:pt x="151331" y="82151"/>
                  <a:pt x="150342" y="84201"/>
                </a:cubicBezTo>
                <a:cubicBezTo>
                  <a:pt x="149551" y="85840"/>
                  <a:pt x="149353" y="89632"/>
                  <a:pt x="149946" y="92092"/>
                </a:cubicBezTo>
                <a:cubicBezTo>
                  <a:pt x="150145" y="93117"/>
                  <a:pt x="150639" y="93937"/>
                  <a:pt x="151430" y="94654"/>
                </a:cubicBezTo>
                <a:cubicBezTo>
                  <a:pt x="154199" y="97113"/>
                  <a:pt x="159836" y="98856"/>
                  <a:pt x="163298" y="100700"/>
                </a:cubicBezTo>
                <a:cubicBezTo>
                  <a:pt x="168243" y="102750"/>
                  <a:pt x="172199" y="104799"/>
                  <a:pt x="176155" y="106849"/>
                </a:cubicBezTo>
                <a:cubicBezTo>
                  <a:pt x="184067" y="110948"/>
                  <a:pt x="192968" y="117097"/>
                  <a:pt x="195935" y="125296"/>
                </a:cubicBezTo>
                <a:cubicBezTo>
                  <a:pt x="197913" y="130420"/>
                  <a:pt x="196924" y="140668"/>
                  <a:pt x="193957" y="144767"/>
                </a:cubicBezTo>
                <a:cubicBezTo>
                  <a:pt x="187528" y="154298"/>
                  <a:pt x="169034" y="155835"/>
                  <a:pt x="153804" y="157679"/>
                </a:cubicBezTo>
                <a:cubicBezTo>
                  <a:pt x="151826" y="157782"/>
                  <a:pt x="149946" y="156757"/>
                  <a:pt x="148958" y="154912"/>
                </a:cubicBezTo>
                <a:moveTo>
                  <a:pt x="114" y="175409"/>
                </a:moveTo>
                <a:lnTo>
                  <a:pt x="114" y="168235"/>
                </a:lnTo>
                <a:cubicBezTo>
                  <a:pt x="114" y="166186"/>
                  <a:pt x="1103" y="164136"/>
                  <a:pt x="2092" y="162087"/>
                </a:cubicBezTo>
                <a:cubicBezTo>
                  <a:pt x="5949" y="153990"/>
                  <a:pt x="13762" y="148867"/>
                  <a:pt x="20586" y="143845"/>
                </a:cubicBezTo>
                <a:cubicBezTo>
                  <a:pt x="20784" y="143743"/>
                  <a:pt x="20982" y="143537"/>
                  <a:pt x="21180" y="143435"/>
                </a:cubicBezTo>
                <a:cubicBezTo>
                  <a:pt x="27015" y="140463"/>
                  <a:pt x="32850" y="137388"/>
                  <a:pt x="39674" y="134417"/>
                </a:cubicBezTo>
                <a:cubicBezTo>
                  <a:pt x="41355" y="133597"/>
                  <a:pt x="43729" y="132675"/>
                  <a:pt x="45608" y="131854"/>
                </a:cubicBezTo>
                <a:cubicBezTo>
                  <a:pt x="46300" y="131547"/>
                  <a:pt x="46893" y="131137"/>
                  <a:pt x="47289" y="130522"/>
                </a:cubicBezTo>
                <a:cubicBezTo>
                  <a:pt x="50157" y="126935"/>
                  <a:pt x="53223" y="119557"/>
                  <a:pt x="50454" y="113920"/>
                </a:cubicBezTo>
                <a:cubicBezTo>
                  <a:pt x="49465" y="111871"/>
                  <a:pt x="48476" y="110846"/>
                  <a:pt x="46597" y="108899"/>
                </a:cubicBezTo>
                <a:lnTo>
                  <a:pt x="46399" y="108694"/>
                </a:lnTo>
                <a:cubicBezTo>
                  <a:pt x="37498" y="98446"/>
                  <a:pt x="29685" y="81024"/>
                  <a:pt x="31663" y="60630"/>
                </a:cubicBezTo>
                <a:cubicBezTo>
                  <a:pt x="33641" y="40134"/>
                  <a:pt x="46498" y="25786"/>
                  <a:pt x="68256" y="25786"/>
                </a:cubicBezTo>
                <a:cubicBezTo>
                  <a:pt x="89915" y="25786"/>
                  <a:pt x="102772" y="40031"/>
                  <a:pt x="105838" y="60425"/>
                </a:cubicBezTo>
                <a:cubicBezTo>
                  <a:pt x="105838" y="60630"/>
                  <a:pt x="105838" y="60733"/>
                  <a:pt x="105936" y="60938"/>
                </a:cubicBezTo>
                <a:cubicBezTo>
                  <a:pt x="106826" y="73133"/>
                  <a:pt x="103958" y="84303"/>
                  <a:pt x="100992" y="91477"/>
                </a:cubicBezTo>
                <a:cubicBezTo>
                  <a:pt x="98123" y="98548"/>
                  <a:pt x="95156" y="103570"/>
                  <a:pt x="91299" y="108591"/>
                </a:cubicBezTo>
                <a:cubicBezTo>
                  <a:pt x="91102" y="108796"/>
                  <a:pt x="91002" y="109001"/>
                  <a:pt x="90904" y="109206"/>
                </a:cubicBezTo>
                <a:cubicBezTo>
                  <a:pt x="89915" y="110846"/>
                  <a:pt x="88332" y="111871"/>
                  <a:pt x="87343" y="113510"/>
                </a:cubicBezTo>
                <a:cubicBezTo>
                  <a:pt x="87146" y="113818"/>
                  <a:pt x="87046" y="114125"/>
                  <a:pt x="86948" y="114535"/>
                </a:cubicBezTo>
                <a:cubicBezTo>
                  <a:pt x="85266" y="120582"/>
                  <a:pt x="87146" y="128473"/>
                  <a:pt x="89124" y="131444"/>
                </a:cubicBezTo>
                <a:cubicBezTo>
                  <a:pt x="90112" y="133392"/>
                  <a:pt x="93871" y="133494"/>
                  <a:pt x="96838" y="134417"/>
                </a:cubicBezTo>
                <a:cubicBezTo>
                  <a:pt x="97036" y="134519"/>
                  <a:pt x="97134" y="134519"/>
                  <a:pt x="97332" y="134621"/>
                </a:cubicBezTo>
                <a:cubicBezTo>
                  <a:pt x="109101" y="139745"/>
                  <a:pt x="120772" y="145792"/>
                  <a:pt x="129573" y="153888"/>
                </a:cubicBezTo>
                <a:cubicBezTo>
                  <a:pt x="129672" y="153990"/>
                  <a:pt x="129771" y="154093"/>
                  <a:pt x="129870" y="154093"/>
                </a:cubicBezTo>
                <a:cubicBezTo>
                  <a:pt x="132441" y="156757"/>
                  <a:pt x="135804" y="160345"/>
                  <a:pt x="137189" y="165263"/>
                </a:cubicBezTo>
                <a:cubicBezTo>
                  <a:pt x="137485" y="166390"/>
                  <a:pt x="137584" y="167621"/>
                  <a:pt x="137584" y="168747"/>
                </a:cubicBezTo>
                <a:lnTo>
                  <a:pt x="137584" y="176741"/>
                </a:lnTo>
                <a:cubicBezTo>
                  <a:pt x="137584" y="177254"/>
                  <a:pt x="137485" y="177766"/>
                  <a:pt x="137387" y="178176"/>
                </a:cubicBezTo>
                <a:cubicBezTo>
                  <a:pt x="134024" y="188834"/>
                  <a:pt x="120475" y="191908"/>
                  <a:pt x="107914" y="194881"/>
                </a:cubicBezTo>
                <a:cubicBezTo>
                  <a:pt x="86156" y="198980"/>
                  <a:pt x="55498" y="198980"/>
                  <a:pt x="32751" y="194881"/>
                </a:cubicBezTo>
                <a:cubicBezTo>
                  <a:pt x="21872" y="192831"/>
                  <a:pt x="10004" y="189757"/>
                  <a:pt x="4070" y="182582"/>
                </a:cubicBezTo>
                <a:cubicBezTo>
                  <a:pt x="2092" y="181558"/>
                  <a:pt x="1103" y="179508"/>
                  <a:pt x="114" y="175409"/>
                </a:cubicBezTo>
              </a:path>
            </a:pathLst>
          </a:custGeom>
          <a:solidFill>
            <a:schemeClr val="lt1">
              <a:lumMod val="100000"/>
            </a:schemeClr>
          </a:solidFill>
          <a:ln w="68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图片 31" descr="343435383036303b343532343134393bcdb7c4d4b7e7b1a9"/>
          <p:cNvSpPr/>
          <p:nvPr>
            <p:custDataLst>
              <p:tags r:id="rId11"/>
            </p:custDataLst>
          </p:nvPr>
        </p:nvSpPr>
        <p:spPr>
          <a:xfrm>
            <a:off x="7257098" y="4458970"/>
            <a:ext cx="175081" cy="204469"/>
          </a:xfrm>
          <a:custGeom>
            <a:avLst/>
            <a:gdLst>
              <a:gd name="connsiteX0" fmla="*/ 97055 w 175081"/>
              <a:gd name="connsiteY0" fmla="*/ 114 h 204469"/>
              <a:gd name="connsiteX1" fmla="*/ 19903 w 175081"/>
              <a:gd name="connsiteY1" fmla="*/ 65852 h 204469"/>
              <a:gd name="connsiteX2" fmla="*/ 1198 w 175081"/>
              <a:gd name="connsiteY2" fmla="*/ 98851 h 204469"/>
              <a:gd name="connsiteX3" fmla="*/ 8353 w 175081"/>
              <a:gd name="connsiteY3" fmla="*/ 111131 h 204469"/>
              <a:gd name="connsiteX4" fmla="*/ 20973 w 175081"/>
              <a:gd name="connsiteY4" fmla="*/ 111131 h 204469"/>
              <a:gd name="connsiteX5" fmla="*/ 20973 w 175081"/>
              <a:gd name="connsiteY5" fmla="*/ 152145 h 204469"/>
              <a:gd name="connsiteX6" fmla="*/ 43068 w 175081"/>
              <a:gd name="connsiteY6" fmla="*/ 169560 h 204469"/>
              <a:gd name="connsiteX7" fmla="*/ 57221 w 175081"/>
              <a:gd name="connsiteY7" fmla="*/ 167605 h 204469"/>
              <a:gd name="connsiteX8" fmla="*/ 57221 w 175081"/>
              <a:gd name="connsiteY8" fmla="*/ 191373 h 204469"/>
              <a:gd name="connsiteX9" fmla="*/ 70433 w 175081"/>
              <a:gd name="connsiteY9" fmla="*/ 204584 h 204469"/>
              <a:gd name="connsiteX10" fmla="*/ 113376 w 175081"/>
              <a:gd name="connsiteY10" fmla="*/ 204584 h 204469"/>
              <a:gd name="connsiteX11" fmla="*/ 126590 w 175081"/>
              <a:gd name="connsiteY11" fmla="*/ 191373 h 204469"/>
              <a:gd name="connsiteX12" fmla="*/ 126590 w 175081"/>
              <a:gd name="connsiteY12" fmla="*/ 150566 h 204469"/>
              <a:gd name="connsiteX13" fmla="*/ 175198 w 175081"/>
              <a:gd name="connsiteY13" fmla="*/ 78236 h 204469"/>
              <a:gd name="connsiteX14" fmla="*/ 97055 w 175081"/>
              <a:gd name="connsiteY14" fmla="*/ 114 h 204469"/>
              <a:gd name="connsiteX15" fmla="*/ 125430 w 175081"/>
              <a:gd name="connsiteY15" fmla="*/ 70505 h 204469"/>
              <a:gd name="connsiteX16" fmla="*/ 82830 w 175081"/>
              <a:gd name="connsiteY16" fmla="*/ 115282 h 204469"/>
              <a:gd name="connsiteX17" fmla="*/ 77168 w 175081"/>
              <a:gd name="connsiteY17" fmla="*/ 112527 h 204469"/>
              <a:gd name="connsiteX18" fmla="*/ 81655 w 175081"/>
              <a:gd name="connsiteY18" fmla="*/ 81869 h 204469"/>
              <a:gd name="connsiteX19" fmla="*/ 62178 w 175081"/>
              <a:gd name="connsiteY19" fmla="*/ 81869 h 204469"/>
              <a:gd name="connsiteX20" fmla="*/ 59783 w 175081"/>
              <a:gd name="connsiteY20" fmla="*/ 76291 h 204469"/>
              <a:gd name="connsiteX21" fmla="*/ 102386 w 175081"/>
              <a:gd name="connsiteY21" fmla="*/ 31515 h 204469"/>
              <a:gd name="connsiteX22" fmla="*/ 108048 w 175081"/>
              <a:gd name="connsiteY22" fmla="*/ 34270 h 204469"/>
              <a:gd name="connsiteX23" fmla="*/ 103562 w 175081"/>
              <a:gd name="connsiteY23" fmla="*/ 64928 h 204469"/>
              <a:gd name="connsiteX24" fmla="*/ 123038 w 175081"/>
              <a:gd name="connsiteY24" fmla="*/ 64928 h 204469"/>
              <a:gd name="connsiteX25" fmla="*/ 125430 w 175081"/>
              <a:gd name="connsiteY25" fmla="*/ 70505 h 204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5081" h="204469">
                <a:moveTo>
                  <a:pt x="97055" y="114"/>
                </a:moveTo>
                <a:cubicBezTo>
                  <a:pt x="58115" y="114"/>
                  <a:pt x="25839" y="28592"/>
                  <a:pt x="19903" y="65852"/>
                </a:cubicBezTo>
                <a:lnTo>
                  <a:pt x="1198" y="98851"/>
                </a:lnTo>
                <a:cubicBezTo>
                  <a:pt x="-1911" y="104333"/>
                  <a:pt x="2050" y="111131"/>
                  <a:pt x="8353" y="111131"/>
                </a:cubicBezTo>
                <a:lnTo>
                  <a:pt x="20973" y="111131"/>
                </a:lnTo>
                <a:lnTo>
                  <a:pt x="20973" y="152145"/>
                </a:lnTo>
                <a:cubicBezTo>
                  <a:pt x="20973" y="163728"/>
                  <a:pt x="31803" y="172264"/>
                  <a:pt x="43068" y="169560"/>
                </a:cubicBezTo>
                <a:lnTo>
                  <a:pt x="57221" y="167605"/>
                </a:lnTo>
                <a:lnTo>
                  <a:pt x="57221" y="191373"/>
                </a:lnTo>
                <a:cubicBezTo>
                  <a:pt x="57221" y="198669"/>
                  <a:pt x="63136" y="204584"/>
                  <a:pt x="70433" y="204584"/>
                </a:cubicBezTo>
                <a:lnTo>
                  <a:pt x="113376" y="204584"/>
                </a:lnTo>
                <a:cubicBezTo>
                  <a:pt x="120674" y="204584"/>
                  <a:pt x="126590" y="198669"/>
                  <a:pt x="126590" y="191373"/>
                </a:cubicBezTo>
                <a:lnTo>
                  <a:pt x="126590" y="150566"/>
                </a:lnTo>
                <a:cubicBezTo>
                  <a:pt x="155101" y="138919"/>
                  <a:pt x="175198" y="110928"/>
                  <a:pt x="175198" y="78236"/>
                </a:cubicBezTo>
                <a:cubicBezTo>
                  <a:pt x="175196" y="35088"/>
                  <a:pt x="140209" y="114"/>
                  <a:pt x="97055" y="114"/>
                </a:cubicBezTo>
                <a:moveTo>
                  <a:pt x="125430" y="70505"/>
                </a:moveTo>
                <a:lnTo>
                  <a:pt x="82830" y="115282"/>
                </a:lnTo>
                <a:cubicBezTo>
                  <a:pt x="80610" y="117616"/>
                  <a:pt x="76703" y="115714"/>
                  <a:pt x="77168" y="112527"/>
                </a:cubicBezTo>
                <a:lnTo>
                  <a:pt x="81655" y="81869"/>
                </a:lnTo>
                <a:lnTo>
                  <a:pt x="62178" y="81869"/>
                </a:lnTo>
                <a:cubicBezTo>
                  <a:pt x="59275" y="81869"/>
                  <a:pt x="57784" y="78395"/>
                  <a:pt x="59783" y="76291"/>
                </a:cubicBezTo>
                <a:lnTo>
                  <a:pt x="102386" y="31515"/>
                </a:lnTo>
                <a:cubicBezTo>
                  <a:pt x="104606" y="29180"/>
                  <a:pt x="108513" y="31082"/>
                  <a:pt x="108048" y="34270"/>
                </a:cubicBezTo>
                <a:lnTo>
                  <a:pt x="103562" y="64928"/>
                </a:lnTo>
                <a:lnTo>
                  <a:pt x="123038" y="64928"/>
                </a:lnTo>
                <a:cubicBezTo>
                  <a:pt x="125939" y="64928"/>
                  <a:pt x="127432" y="68401"/>
                  <a:pt x="125430" y="70505"/>
                </a:cubicBezTo>
              </a:path>
            </a:pathLst>
          </a:custGeom>
          <a:solidFill>
            <a:schemeClr val="lt1">
              <a:lumMod val="100000"/>
            </a:schemeClr>
          </a:solidFill>
          <a:ln w="714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图片 32" descr="343439383331313b343532303033313bd3a6d3c3c9ccb3c7"/>
          <p:cNvSpPr/>
          <p:nvPr>
            <p:custDataLst>
              <p:tags r:id="rId12"/>
            </p:custDataLst>
          </p:nvPr>
        </p:nvSpPr>
        <p:spPr>
          <a:xfrm>
            <a:off x="4750753" y="4465320"/>
            <a:ext cx="176548" cy="198120"/>
          </a:xfrm>
          <a:custGeom>
            <a:avLst/>
            <a:gdLst>
              <a:gd name="connsiteX0" fmla="*/ 143561 w 176548"/>
              <a:gd name="connsiteY0" fmla="*/ 198234 h 198120"/>
              <a:gd name="connsiteX1" fmla="*/ 33218 w 176548"/>
              <a:gd name="connsiteY1" fmla="*/ 198234 h 198120"/>
              <a:gd name="connsiteX2" fmla="*/ 115 w 176548"/>
              <a:gd name="connsiteY2" fmla="*/ 165214 h 198120"/>
              <a:gd name="connsiteX3" fmla="*/ 115 w 176548"/>
              <a:gd name="connsiteY3" fmla="*/ 33134 h 198120"/>
              <a:gd name="connsiteX4" fmla="*/ 33218 w 176548"/>
              <a:gd name="connsiteY4" fmla="*/ 114 h 198120"/>
              <a:gd name="connsiteX5" fmla="*/ 143561 w 176548"/>
              <a:gd name="connsiteY5" fmla="*/ 114 h 198120"/>
              <a:gd name="connsiteX6" fmla="*/ 176663 w 176548"/>
              <a:gd name="connsiteY6" fmla="*/ 33134 h 198120"/>
              <a:gd name="connsiteX7" fmla="*/ 176663 w 176548"/>
              <a:gd name="connsiteY7" fmla="*/ 165214 h 198120"/>
              <a:gd name="connsiteX8" fmla="*/ 143561 w 176548"/>
              <a:gd name="connsiteY8" fmla="*/ 198234 h 198120"/>
              <a:gd name="connsiteX9" fmla="*/ 88389 w 176548"/>
              <a:gd name="connsiteY9" fmla="*/ 91312 h 198120"/>
              <a:gd name="connsiteX10" fmla="*/ 132526 w 176548"/>
              <a:gd name="connsiteY10" fmla="*/ 45713 h 198120"/>
              <a:gd name="connsiteX11" fmla="*/ 121492 w 176548"/>
              <a:gd name="connsiteY11" fmla="*/ 34313 h 198120"/>
              <a:gd name="connsiteX12" fmla="*/ 110458 w 176548"/>
              <a:gd name="connsiteY12" fmla="*/ 45713 h 198120"/>
              <a:gd name="connsiteX13" fmla="*/ 88389 w 176548"/>
              <a:gd name="connsiteY13" fmla="*/ 68513 h 198120"/>
              <a:gd name="connsiteX14" fmla="*/ 66321 w 176548"/>
              <a:gd name="connsiteY14" fmla="*/ 45713 h 198120"/>
              <a:gd name="connsiteX15" fmla="*/ 55286 w 176548"/>
              <a:gd name="connsiteY15" fmla="*/ 34313 h 198120"/>
              <a:gd name="connsiteX16" fmla="*/ 44252 w 176548"/>
              <a:gd name="connsiteY16" fmla="*/ 45713 h 198120"/>
              <a:gd name="connsiteX17" fmla="*/ 88389 w 176548"/>
              <a:gd name="connsiteY17" fmla="*/ 91312 h 198120"/>
              <a:gd name="connsiteX18" fmla="*/ 110458 w 176548"/>
              <a:gd name="connsiteY18" fmla="*/ 159711 h 198120"/>
              <a:gd name="connsiteX19" fmla="*/ 121492 w 176548"/>
              <a:gd name="connsiteY19" fmla="*/ 148311 h 198120"/>
              <a:gd name="connsiteX20" fmla="*/ 110458 w 176548"/>
              <a:gd name="connsiteY20" fmla="*/ 136911 h 198120"/>
              <a:gd name="connsiteX21" fmla="*/ 66321 w 176548"/>
              <a:gd name="connsiteY21" fmla="*/ 136911 h 198120"/>
              <a:gd name="connsiteX22" fmla="*/ 55286 w 176548"/>
              <a:gd name="connsiteY22" fmla="*/ 148311 h 198120"/>
              <a:gd name="connsiteX23" fmla="*/ 66321 w 176548"/>
              <a:gd name="connsiteY23" fmla="*/ 159711 h 198120"/>
              <a:gd name="connsiteX24" fmla="*/ 110458 w 176548"/>
              <a:gd name="connsiteY24" fmla="*/ 159711 h 19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6548" h="198120">
                <a:moveTo>
                  <a:pt x="143561" y="198234"/>
                </a:moveTo>
                <a:lnTo>
                  <a:pt x="33218" y="198234"/>
                </a:lnTo>
                <a:cubicBezTo>
                  <a:pt x="14460" y="198234"/>
                  <a:pt x="115" y="183926"/>
                  <a:pt x="115" y="165214"/>
                </a:cubicBezTo>
                <a:lnTo>
                  <a:pt x="115" y="33134"/>
                </a:lnTo>
                <a:cubicBezTo>
                  <a:pt x="115" y="14423"/>
                  <a:pt x="14460" y="114"/>
                  <a:pt x="33218" y="114"/>
                </a:cubicBezTo>
                <a:lnTo>
                  <a:pt x="143561" y="114"/>
                </a:lnTo>
                <a:cubicBezTo>
                  <a:pt x="162319" y="114"/>
                  <a:pt x="176663" y="14423"/>
                  <a:pt x="176663" y="33134"/>
                </a:cubicBezTo>
                <a:lnTo>
                  <a:pt x="176663" y="165214"/>
                </a:lnTo>
                <a:cubicBezTo>
                  <a:pt x="176663" y="183926"/>
                  <a:pt x="162319" y="198234"/>
                  <a:pt x="143561" y="198234"/>
                </a:cubicBezTo>
                <a:moveTo>
                  <a:pt x="88389" y="91312"/>
                </a:moveTo>
                <a:cubicBezTo>
                  <a:pt x="112664" y="91312"/>
                  <a:pt x="132526" y="70793"/>
                  <a:pt x="132526" y="45713"/>
                </a:cubicBezTo>
                <a:cubicBezTo>
                  <a:pt x="132526" y="38873"/>
                  <a:pt x="128112" y="34313"/>
                  <a:pt x="121492" y="34313"/>
                </a:cubicBezTo>
                <a:cubicBezTo>
                  <a:pt x="114871" y="34313"/>
                  <a:pt x="110458" y="38873"/>
                  <a:pt x="110458" y="45713"/>
                </a:cubicBezTo>
                <a:cubicBezTo>
                  <a:pt x="110458" y="58253"/>
                  <a:pt x="100527" y="68513"/>
                  <a:pt x="88389" y="68513"/>
                </a:cubicBezTo>
                <a:cubicBezTo>
                  <a:pt x="76251" y="68513"/>
                  <a:pt x="66321" y="58253"/>
                  <a:pt x="66321" y="45713"/>
                </a:cubicBezTo>
                <a:cubicBezTo>
                  <a:pt x="66321" y="38873"/>
                  <a:pt x="61907" y="34313"/>
                  <a:pt x="55286" y="34313"/>
                </a:cubicBezTo>
                <a:cubicBezTo>
                  <a:pt x="48666" y="34313"/>
                  <a:pt x="44252" y="38873"/>
                  <a:pt x="44252" y="45713"/>
                </a:cubicBezTo>
                <a:cubicBezTo>
                  <a:pt x="44252" y="70793"/>
                  <a:pt x="64114" y="91312"/>
                  <a:pt x="88389" y="91312"/>
                </a:cubicBezTo>
                <a:moveTo>
                  <a:pt x="110458" y="159711"/>
                </a:moveTo>
                <a:cubicBezTo>
                  <a:pt x="117078" y="159711"/>
                  <a:pt x="121492" y="155151"/>
                  <a:pt x="121492" y="148311"/>
                </a:cubicBezTo>
                <a:cubicBezTo>
                  <a:pt x="121492" y="141471"/>
                  <a:pt x="117078" y="136911"/>
                  <a:pt x="110458" y="136911"/>
                </a:cubicBezTo>
                <a:lnTo>
                  <a:pt x="66321" y="136911"/>
                </a:lnTo>
                <a:cubicBezTo>
                  <a:pt x="59700" y="136911"/>
                  <a:pt x="55286" y="141471"/>
                  <a:pt x="55286" y="148311"/>
                </a:cubicBezTo>
                <a:cubicBezTo>
                  <a:pt x="55286" y="155151"/>
                  <a:pt x="59700" y="159711"/>
                  <a:pt x="66321" y="159711"/>
                </a:cubicBezTo>
                <a:lnTo>
                  <a:pt x="110458" y="159711"/>
                </a:lnTo>
              </a:path>
            </a:pathLst>
          </a:custGeom>
          <a:solidFill>
            <a:schemeClr val="lt1">
              <a:lumMod val="100000"/>
            </a:schemeClr>
          </a:solidFill>
          <a:ln w="680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custDataLst>
      <p:tags r:id="rId1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控盘选股模型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对应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" y="1006475"/>
            <a:ext cx="12063095" cy="53524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控盘选股对应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模型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965200"/>
            <a:ext cx="11501120" cy="54356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业绩增长突破新高标准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" y="817245"/>
            <a:ext cx="11489055" cy="57423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业绩增长突破新高标准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" y="817245"/>
            <a:ext cx="11489055" cy="57423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底部短线爆量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模型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" y="965835"/>
            <a:ext cx="11823065" cy="55391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底部短线爆量模型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239395" y="997585"/>
            <a:ext cx="11814175" cy="542099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/>
              <a:r>
                <a:rPr lang="zh-CN" altLang="en-US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市场未来趋势解读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策略改变与持仓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心态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资金为王与业绩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为王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加强执行勿情绪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操作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业绩与股价扭转的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关系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5" y="1214120"/>
            <a:ext cx="11953240" cy="4935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业绩与股价扭转的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关系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" y="917575"/>
            <a:ext cx="11988800" cy="49885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362075" y="3064510"/>
            <a:ext cx="9235440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加强执行勿情绪操作</a:t>
            </a:r>
            <a:endParaRPr lang="zh-CN" altLang="en-US" sz="7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/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心态篇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951230"/>
            <a:ext cx="11607800" cy="55372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055" y="1036320"/>
            <a:ext cx="11857355" cy="53092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957195" y="3111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操作篇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经传多赢老用户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高端版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活动福利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" y="885825"/>
            <a:ext cx="10617600" cy="597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经传多赢老用户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高端版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活动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 descr="改_17103242074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65" y="873125"/>
            <a:ext cx="10617600" cy="597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418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财富节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预订福利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10" y="782955"/>
            <a:ext cx="10794365" cy="607187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418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财富节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预订福利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 descr="syncCopiedImage_1710309622301_17103241199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45" y="788035"/>
            <a:ext cx="10791190" cy="606996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368425" y="3064510"/>
            <a:ext cx="910590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市场未来趋势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解读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为牛市做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铺垫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任意多边形: 形状 6"/>
          <p:cNvSpPr/>
          <p:nvPr>
            <p:custDataLst>
              <p:tags r:id="rId2"/>
            </p:custDataLst>
          </p:nvPr>
        </p:nvSpPr>
        <p:spPr>
          <a:xfrm rot="12480000">
            <a:off x="5531803" y="2439670"/>
            <a:ext cx="1110615" cy="1311275"/>
          </a:xfrm>
          <a:custGeom>
            <a:avLst/>
            <a:gdLst>
              <a:gd name="connsiteX0" fmla="*/ 893196 w 1512874"/>
              <a:gd name="connsiteY0" fmla="*/ 1766329 h 1785663"/>
              <a:gd name="connsiteX1" fmla="*/ 484955 w 1512874"/>
              <a:gd name="connsiteY1" fmla="*/ 1749994 h 1785663"/>
              <a:gd name="connsiteX2" fmla="*/ 17835 w 1512874"/>
              <a:gd name="connsiteY2" fmla="*/ 1362235 h 1785663"/>
              <a:gd name="connsiteX3" fmla="*/ 0 w 1512874"/>
              <a:gd name="connsiteY3" fmla="*/ 1318812 h 1785663"/>
              <a:gd name="connsiteX4" fmla="*/ 49934 w 1512874"/>
              <a:gd name="connsiteY4" fmla="*/ 1256805 h 1785663"/>
              <a:gd name="connsiteX5" fmla="*/ 196276 w 1512874"/>
              <a:gd name="connsiteY5" fmla="*/ 797630 h 1785663"/>
              <a:gd name="connsiteX6" fmla="*/ 196276 w 1512874"/>
              <a:gd name="connsiteY6" fmla="*/ 14038 h 1785663"/>
              <a:gd name="connsiteX7" fmla="*/ 739135 w 1512874"/>
              <a:gd name="connsiteY7" fmla="*/ 578222 h 1785663"/>
              <a:gd name="connsiteX8" fmla="*/ 833440 w 1512874"/>
              <a:gd name="connsiteY8" fmla="*/ 661943 h 1785663"/>
              <a:gd name="connsiteX9" fmla="*/ 936947 w 1512874"/>
              <a:gd name="connsiteY9" fmla="*/ 728113 h 1785663"/>
              <a:gd name="connsiteX10" fmla="*/ 959390 w 1512874"/>
              <a:gd name="connsiteY10" fmla="*/ 737974 h 1785663"/>
              <a:gd name="connsiteX11" fmla="*/ 1047501 w 1512874"/>
              <a:gd name="connsiteY11" fmla="*/ 776691 h 1785663"/>
              <a:gd name="connsiteX12" fmla="*/ 1162959 w 1512874"/>
              <a:gd name="connsiteY12" fmla="*/ 807634 h 1785663"/>
              <a:gd name="connsiteX13" fmla="*/ 1236707 w 1512874"/>
              <a:gd name="connsiteY13" fmla="*/ 817027 h 1785663"/>
              <a:gd name="connsiteX14" fmla="*/ 1162960 w 1512874"/>
              <a:gd name="connsiteY14" fmla="*/ 807634 h 1785663"/>
              <a:gd name="connsiteX15" fmla="*/ 1047503 w 1512874"/>
              <a:gd name="connsiteY15" fmla="*/ 776690 h 1785663"/>
              <a:gd name="connsiteX16" fmla="*/ 959390 w 1512874"/>
              <a:gd name="connsiteY16" fmla="*/ 737974 h 1785663"/>
              <a:gd name="connsiteX17" fmla="*/ 936945 w 1512874"/>
              <a:gd name="connsiteY17" fmla="*/ 728112 h 1785663"/>
              <a:gd name="connsiteX18" fmla="*/ 833440 w 1512874"/>
              <a:gd name="connsiteY18" fmla="*/ 661943 h 1785663"/>
              <a:gd name="connsiteX19" fmla="*/ 739137 w 1512874"/>
              <a:gd name="connsiteY19" fmla="*/ 578223 h 1785663"/>
              <a:gd name="connsiteX20" fmla="*/ 196277 w 1512874"/>
              <a:gd name="connsiteY20" fmla="*/ 14037 h 1785663"/>
              <a:gd name="connsiteX21" fmla="*/ 196276 w 1512874"/>
              <a:gd name="connsiteY21" fmla="*/ 4428 h 1785663"/>
              <a:gd name="connsiteX22" fmla="*/ 194856 w 1512874"/>
              <a:gd name="connsiteY22" fmla="*/ 4428 h 1785663"/>
              <a:gd name="connsiteX23" fmla="*/ 196227 w 1512874"/>
              <a:gd name="connsiteY23" fmla="*/ 0 h 1785663"/>
              <a:gd name="connsiteX24" fmla="*/ 953970 w 1512874"/>
              <a:gd name="connsiteY24" fmla="*/ 234507 h 1785663"/>
              <a:gd name="connsiteX25" fmla="*/ 1478910 w 1512874"/>
              <a:gd name="connsiteY25" fmla="*/ 763047 h 1785663"/>
              <a:gd name="connsiteX26" fmla="*/ 1486089 w 1512874"/>
              <a:gd name="connsiteY26" fmla="*/ 798985 h 1785663"/>
              <a:gd name="connsiteX27" fmla="*/ 1486088 w 1512874"/>
              <a:gd name="connsiteY27" fmla="*/ 798986 h 1785663"/>
              <a:gd name="connsiteX28" fmla="*/ 1508939 w 1512874"/>
              <a:gd name="connsiteY28" fmla="*/ 913381 h 1785663"/>
              <a:gd name="connsiteX29" fmla="*/ 1477206 w 1512874"/>
              <a:gd name="connsiteY29" fmla="*/ 1226758 h 1785663"/>
              <a:gd name="connsiteX30" fmla="*/ 1414550 w 1512874"/>
              <a:gd name="connsiteY30" fmla="*/ 1374705 h 1785663"/>
              <a:gd name="connsiteX31" fmla="*/ 893196 w 1512874"/>
              <a:gd name="connsiteY31" fmla="*/ 1766329 h 178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2874" h="1785663">
                <a:moveTo>
                  <a:pt x="893196" y="1766329"/>
                </a:moveTo>
                <a:cubicBezTo>
                  <a:pt x="762362" y="1795822"/>
                  <a:pt x="622272" y="1792491"/>
                  <a:pt x="484955" y="1749994"/>
                </a:cubicBezTo>
                <a:cubicBezTo>
                  <a:pt x="275710" y="1685238"/>
                  <a:pt x="112522" y="1541797"/>
                  <a:pt x="17835" y="1362235"/>
                </a:cubicBezTo>
                <a:lnTo>
                  <a:pt x="0" y="1318812"/>
                </a:lnTo>
                <a:lnTo>
                  <a:pt x="49934" y="1256805"/>
                </a:lnTo>
                <a:cubicBezTo>
                  <a:pt x="142088" y="1127218"/>
                  <a:pt x="196276" y="968752"/>
                  <a:pt x="196276" y="797630"/>
                </a:cubicBezTo>
                <a:lnTo>
                  <a:pt x="196276" y="14038"/>
                </a:lnTo>
                <a:lnTo>
                  <a:pt x="739135" y="578222"/>
                </a:lnTo>
                <a:cubicBezTo>
                  <a:pt x="768798" y="609049"/>
                  <a:pt x="800352" y="636959"/>
                  <a:pt x="833440" y="661943"/>
                </a:cubicBezTo>
                <a:cubicBezTo>
                  <a:pt x="866528" y="686927"/>
                  <a:pt x="901149" y="708986"/>
                  <a:pt x="936947" y="728113"/>
                </a:cubicBezTo>
                <a:lnTo>
                  <a:pt x="959390" y="737974"/>
                </a:lnTo>
                <a:lnTo>
                  <a:pt x="1047501" y="776691"/>
                </a:lnTo>
                <a:cubicBezTo>
                  <a:pt x="1085290" y="789946"/>
                  <a:pt x="1123896" y="800263"/>
                  <a:pt x="1162959" y="807634"/>
                </a:cubicBezTo>
                <a:lnTo>
                  <a:pt x="1236707" y="817027"/>
                </a:lnTo>
                <a:lnTo>
                  <a:pt x="1162960" y="807634"/>
                </a:lnTo>
                <a:cubicBezTo>
                  <a:pt x="1123897" y="800263"/>
                  <a:pt x="1085291" y="789946"/>
                  <a:pt x="1047503" y="776690"/>
                </a:cubicBezTo>
                <a:lnTo>
                  <a:pt x="959390" y="737974"/>
                </a:lnTo>
                <a:lnTo>
                  <a:pt x="936945" y="728112"/>
                </a:lnTo>
                <a:cubicBezTo>
                  <a:pt x="901148" y="708986"/>
                  <a:pt x="866527" y="686927"/>
                  <a:pt x="833440" y="661943"/>
                </a:cubicBezTo>
                <a:cubicBezTo>
                  <a:pt x="800353" y="636959"/>
                  <a:pt x="768799" y="609050"/>
                  <a:pt x="739137" y="578223"/>
                </a:cubicBezTo>
                <a:lnTo>
                  <a:pt x="196277" y="14037"/>
                </a:lnTo>
                <a:lnTo>
                  <a:pt x="196276" y="4428"/>
                </a:lnTo>
                <a:lnTo>
                  <a:pt x="194856" y="4428"/>
                </a:lnTo>
                <a:lnTo>
                  <a:pt x="196227" y="0"/>
                </a:lnTo>
                <a:lnTo>
                  <a:pt x="953970" y="234507"/>
                </a:lnTo>
                <a:cubicBezTo>
                  <a:pt x="1215526" y="315455"/>
                  <a:pt x="1405117" y="519343"/>
                  <a:pt x="1478910" y="763047"/>
                </a:cubicBezTo>
                <a:lnTo>
                  <a:pt x="1486089" y="798985"/>
                </a:lnTo>
                <a:lnTo>
                  <a:pt x="1486088" y="798986"/>
                </a:lnTo>
                <a:lnTo>
                  <a:pt x="1508939" y="913381"/>
                </a:lnTo>
                <a:cubicBezTo>
                  <a:pt x="1519227" y="1015903"/>
                  <a:pt x="1509584" y="1122136"/>
                  <a:pt x="1477206" y="1226758"/>
                </a:cubicBezTo>
                <a:cubicBezTo>
                  <a:pt x="1461017" y="1279069"/>
                  <a:pt x="1439909" y="1328501"/>
                  <a:pt x="1414550" y="1374705"/>
                </a:cubicBezTo>
                <a:cubicBezTo>
                  <a:pt x="1303601" y="1576845"/>
                  <a:pt x="1111254" y="1717175"/>
                  <a:pt x="893196" y="1766329"/>
                </a:cubicBezTo>
                <a:close/>
              </a:path>
            </a:pathLst>
          </a:custGeom>
          <a:gradFill>
            <a:gsLst>
              <a:gs pos="25000">
                <a:schemeClr val="accent1">
                  <a:lumMod val="60000"/>
                  <a:lumOff val="40000"/>
                </a:schemeClr>
              </a:gs>
              <a:gs pos="9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6" name="任意多边形: 形状 12"/>
          <p:cNvSpPr/>
          <p:nvPr>
            <p:custDataLst>
              <p:tags r:id="rId3"/>
            </p:custDataLst>
          </p:nvPr>
        </p:nvSpPr>
        <p:spPr>
          <a:xfrm rot="16800000">
            <a:off x="6317933" y="2941955"/>
            <a:ext cx="1110615" cy="1310640"/>
          </a:xfrm>
          <a:custGeom>
            <a:avLst/>
            <a:gdLst>
              <a:gd name="connsiteX0" fmla="*/ 893196 w 1512874"/>
              <a:gd name="connsiteY0" fmla="*/ 1766329 h 1785663"/>
              <a:gd name="connsiteX1" fmla="*/ 484955 w 1512874"/>
              <a:gd name="connsiteY1" fmla="*/ 1749994 h 1785663"/>
              <a:gd name="connsiteX2" fmla="*/ 17835 w 1512874"/>
              <a:gd name="connsiteY2" fmla="*/ 1362235 h 1785663"/>
              <a:gd name="connsiteX3" fmla="*/ 0 w 1512874"/>
              <a:gd name="connsiteY3" fmla="*/ 1318812 h 1785663"/>
              <a:gd name="connsiteX4" fmla="*/ 49934 w 1512874"/>
              <a:gd name="connsiteY4" fmla="*/ 1256805 h 1785663"/>
              <a:gd name="connsiteX5" fmla="*/ 196276 w 1512874"/>
              <a:gd name="connsiteY5" fmla="*/ 797630 h 1785663"/>
              <a:gd name="connsiteX6" fmla="*/ 196276 w 1512874"/>
              <a:gd name="connsiteY6" fmla="*/ 14038 h 1785663"/>
              <a:gd name="connsiteX7" fmla="*/ 739135 w 1512874"/>
              <a:gd name="connsiteY7" fmla="*/ 578222 h 1785663"/>
              <a:gd name="connsiteX8" fmla="*/ 833440 w 1512874"/>
              <a:gd name="connsiteY8" fmla="*/ 661943 h 1785663"/>
              <a:gd name="connsiteX9" fmla="*/ 936947 w 1512874"/>
              <a:gd name="connsiteY9" fmla="*/ 728113 h 1785663"/>
              <a:gd name="connsiteX10" fmla="*/ 959390 w 1512874"/>
              <a:gd name="connsiteY10" fmla="*/ 737974 h 1785663"/>
              <a:gd name="connsiteX11" fmla="*/ 1047501 w 1512874"/>
              <a:gd name="connsiteY11" fmla="*/ 776691 h 1785663"/>
              <a:gd name="connsiteX12" fmla="*/ 1162959 w 1512874"/>
              <a:gd name="connsiteY12" fmla="*/ 807634 h 1785663"/>
              <a:gd name="connsiteX13" fmla="*/ 1236707 w 1512874"/>
              <a:gd name="connsiteY13" fmla="*/ 817027 h 1785663"/>
              <a:gd name="connsiteX14" fmla="*/ 1162960 w 1512874"/>
              <a:gd name="connsiteY14" fmla="*/ 807634 h 1785663"/>
              <a:gd name="connsiteX15" fmla="*/ 1047503 w 1512874"/>
              <a:gd name="connsiteY15" fmla="*/ 776690 h 1785663"/>
              <a:gd name="connsiteX16" fmla="*/ 959390 w 1512874"/>
              <a:gd name="connsiteY16" fmla="*/ 737974 h 1785663"/>
              <a:gd name="connsiteX17" fmla="*/ 936945 w 1512874"/>
              <a:gd name="connsiteY17" fmla="*/ 728112 h 1785663"/>
              <a:gd name="connsiteX18" fmla="*/ 833440 w 1512874"/>
              <a:gd name="connsiteY18" fmla="*/ 661943 h 1785663"/>
              <a:gd name="connsiteX19" fmla="*/ 739137 w 1512874"/>
              <a:gd name="connsiteY19" fmla="*/ 578223 h 1785663"/>
              <a:gd name="connsiteX20" fmla="*/ 196277 w 1512874"/>
              <a:gd name="connsiteY20" fmla="*/ 14037 h 1785663"/>
              <a:gd name="connsiteX21" fmla="*/ 196276 w 1512874"/>
              <a:gd name="connsiteY21" fmla="*/ 4428 h 1785663"/>
              <a:gd name="connsiteX22" fmla="*/ 194856 w 1512874"/>
              <a:gd name="connsiteY22" fmla="*/ 4428 h 1785663"/>
              <a:gd name="connsiteX23" fmla="*/ 196227 w 1512874"/>
              <a:gd name="connsiteY23" fmla="*/ 0 h 1785663"/>
              <a:gd name="connsiteX24" fmla="*/ 953970 w 1512874"/>
              <a:gd name="connsiteY24" fmla="*/ 234507 h 1785663"/>
              <a:gd name="connsiteX25" fmla="*/ 1478910 w 1512874"/>
              <a:gd name="connsiteY25" fmla="*/ 763047 h 1785663"/>
              <a:gd name="connsiteX26" fmla="*/ 1486089 w 1512874"/>
              <a:gd name="connsiteY26" fmla="*/ 798985 h 1785663"/>
              <a:gd name="connsiteX27" fmla="*/ 1486088 w 1512874"/>
              <a:gd name="connsiteY27" fmla="*/ 798986 h 1785663"/>
              <a:gd name="connsiteX28" fmla="*/ 1508939 w 1512874"/>
              <a:gd name="connsiteY28" fmla="*/ 913381 h 1785663"/>
              <a:gd name="connsiteX29" fmla="*/ 1477206 w 1512874"/>
              <a:gd name="connsiteY29" fmla="*/ 1226758 h 1785663"/>
              <a:gd name="connsiteX30" fmla="*/ 1414550 w 1512874"/>
              <a:gd name="connsiteY30" fmla="*/ 1374705 h 1785663"/>
              <a:gd name="connsiteX31" fmla="*/ 893196 w 1512874"/>
              <a:gd name="connsiteY31" fmla="*/ 1766329 h 178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2874" h="1785663">
                <a:moveTo>
                  <a:pt x="893196" y="1766329"/>
                </a:moveTo>
                <a:cubicBezTo>
                  <a:pt x="762362" y="1795822"/>
                  <a:pt x="622272" y="1792491"/>
                  <a:pt x="484955" y="1749994"/>
                </a:cubicBezTo>
                <a:cubicBezTo>
                  <a:pt x="275710" y="1685238"/>
                  <a:pt x="112522" y="1541797"/>
                  <a:pt x="17835" y="1362235"/>
                </a:cubicBezTo>
                <a:lnTo>
                  <a:pt x="0" y="1318812"/>
                </a:lnTo>
                <a:lnTo>
                  <a:pt x="49934" y="1256805"/>
                </a:lnTo>
                <a:cubicBezTo>
                  <a:pt x="142088" y="1127218"/>
                  <a:pt x="196276" y="968752"/>
                  <a:pt x="196276" y="797630"/>
                </a:cubicBezTo>
                <a:lnTo>
                  <a:pt x="196276" y="14038"/>
                </a:lnTo>
                <a:lnTo>
                  <a:pt x="739135" y="578222"/>
                </a:lnTo>
                <a:cubicBezTo>
                  <a:pt x="768798" y="609049"/>
                  <a:pt x="800352" y="636959"/>
                  <a:pt x="833440" y="661943"/>
                </a:cubicBezTo>
                <a:cubicBezTo>
                  <a:pt x="866528" y="686927"/>
                  <a:pt x="901149" y="708986"/>
                  <a:pt x="936947" y="728113"/>
                </a:cubicBezTo>
                <a:lnTo>
                  <a:pt x="959390" y="737974"/>
                </a:lnTo>
                <a:lnTo>
                  <a:pt x="1047501" y="776691"/>
                </a:lnTo>
                <a:cubicBezTo>
                  <a:pt x="1085290" y="789946"/>
                  <a:pt x="1123896" y="800263"/>
                  <a:pt x="1162959" y="807634"/>
                </a:cubicBezTo>
                <a:lnTo>
                  <a:pt x="1236707" y="817027"/>
                </a:lnTo>
                <a:lnTo>
                  <a:pt x="1162960" y="807634"/>
                </a:lnTo>
                <a:cubicBezTo>
                  <a:pt x="1123897" y="800263"/>
                  <a:pt x="1085291" y="789946"/>
                  <a:pt x="1047503" y="776690"/>
                </a:cubicBezTo>
                <a:lnTo>
                  <a:pt x="959390" y="737974"/>
                </a:lnTo>
                <a:lnTo>
                  <a:pt x="936945" y="728112"/>
                </a:lnTo>
                <a:cubicBezTo>
                  <a:pt x="901148" y="708986"/>
                  <a:pt x="866527" y="686927"/>
                  <a:pt x="833440" y="661943"/>
                </a:cubicBezTo>
                <a:cubicBezTo>
                  <a:pt x="800353" y="636959"/>
                  <a:pt x="768799" y="609050"/>
                  <a:pt x="739137" y="578223"/>
                </a:cubicBezTo>
                <a:lnTo>
                  <a:pt x="196277" y="14037"/>
                </a:lnTo>
                <a:lnTo>
                  <a:pt x="196276" y="4428"/>
                </a:lnTo>
                <a:lnTo>
                  <a:pt x="194856" y="4428"/>
                </a:lnTo>
                <a:lnTo>
                  <a:pt x="196227" y="0"/>
                </a:lnTo>
                <a:lnTo>
                  <a:pt x="953970" y="234507"/>
                </a:lnTo>
                <a:cubicBezTo>
                  <a:pt x="1215526" y="315455"/>
                  <a:pt x="1405117" y="519343"/>
                  <a:pt x="1478910" y="763047"/>
                </a:cubicBezTo>
                <a:lnTo>
                  <a:pt x="1486089" y="798985"/>
                </a:lnTo>
                <a:lnTo>
                  <a:pt x="1486088" y="798986"/>
                </a:lnTo>
                <a:lnTo>
                  <a:pt x="1508939" y="913381"/>
                </a:lnTo>
                <a:cubicBezTo>
                  <a:pt x="1519227" y="1015903"/>
                  <a:pt x="1509584" y="1122136"/>
                  <a:pt x="1477206" y="1226758"/>
                </a:cubicBezTo>
                <a:cubicBezTo>
                  <a:pt x="1461017" y="1279069"/>
                  <a:pt x="1439909" y="1328501"/>
                  <a:pt x="1414550" y="1374705"/>
                </a:cubicBezTo>
                <a:cubicBezTo>
                  <a:pt x="1303601" y="1576845"/>
                  <a:pt x="1111254" y="1717175"/>
                  <a:pt x="893196" y="1766329"/>
                </a:cubicBezTo>
                <a:close/>
              </a:path>
            </a:pathLst>
          </a:custGeom>
          <a:gradFill>
            <a:gsLst>
              <a:gs pos="25000">
                <a:schemeClr val="accent2">
                  <a:lumMod val="60000"/>
                  <a:lumOff val="40000"/>
                </a:schemeClr>
              </a:gs>
              <a:gs pos="90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14" name="任意多边形: 形状 13"/>
          <p:cNvSpPr/>
          <p:nvPr>
            <p:custDataLst>
              <p:tags r:id="rId4"/>
            </p:custDataLst>
          </p:nvPr>
        </p:nvSpPr>
        <p:spPr>
          <a:xfrm rot="21120000">
            <a:off x="6065203" y="3840480"/>
            <a:ext cx="1110615" cy="1311275"/>
          </a:xfrm>
          <a:custGeom>
            <a:avLst/>
            <a:gdLst>
              <a:gd name="connsiteX0" fmla="*/ 893196 w 1512874"/>
              <a:gd name="connsiteY0" fmla="*/ 1766329 h 1785663"/>
              <a:gd name="connsiteX1" fmla="*/ 484955 w 1512874"/>
              <a:gd name="connsiteY1" fmla="*/ 1749994 h 1785663"/>
              <a:gd name="connsiteX2" fmla="*/ 17835 w 1512874"/>
              <a:gd name="connsiteY2" fmla="*/ 1362235 h 1785663"/>
              <a:gd name="connsiteX3" fmla="*/ 0 w 1512874"/>
              <a:gd name="connsiteY3" fmla="*/ 1318812 h 1785663"/>
              <a:gd name="connsiteX4" fmla="*/ 49934 w 1512874"/>
              <a:gd name="connsiteY4" fmla="*/ 1256805 h 1785663"/>
              <a:gd name="connsiteX5" fmla="*/ 196276 w 1512874"/>
              <a:gd name="connsiteY5" fmla="*/ 797630 h 1785663"/>
              <a:gd name="connsiteX6" fmla="*/ 196276 w 1512874"/>
              <a:gd name="connsiteY6" fmla="*/ 14038 h 1785663"/>
              <a:gd name="connsiteX7" fmla="*/ 739135 w 1512874"/>
              <a:gd name="connsiteY7" fmla="*/ 578222 h 1785663"/>
              <a:gd name="connsiteX8" fmla="*/ 833440 w 1512874"/>
              <a:gd name="connsiteY8" fmla="*/ 661943 h 1785663"/>
              <a:gd name="connsiteX9" fmla="*/ 936947 w 1512874"/>
              <a:gd name="connsiteY9" fmla="*/ 728113 h 1785663"/>
              <a:gd name="connsiteX10" fmla="*/ 959390 w 1512874"/>
              <a:gd name="connsiteY10" fmla="*/ 737974 h 1785663"/>
              <a:gd name="connsiteX11" fmla="*/ 1047501 w 1512874"/>
              <a:gd name="connsiteY11" fmla="*/ 776691 h 1785663"/>
              <a:gd name="connsiteX12" fmla="*/ 1162959 w 1512874"/>
              <a:gd name="connsiteY12" fmla="*/ 807634 h 1785663"/>
              <a:gd name="connsiteX13" fmla="*/ 1236707 w 1512874"/>
              <a:gd name="connsiteY13" fmla="*/ 817027 h 1785663"/>
              <a:gd name="connsiteX14" fmla="*/ 1162960 w 1512874"/>
              <a:gd name="connsiteY14" fmla="*/ 807634 h 1785663"/>
              <a:gd name="connsiteX15" fmla="*/ 1047503 w 1512874"/>
              <a:gd name="connsiteY15" fmla="*/ 776690 h 1785663"/>
              <a:gd name="connsiteX16" fmla="*/ 959390 w 1512874"/>
              <a:gd name="connsiteY16" fmla="*/ 737974 h 1785663"/>
              <a:gd name="connsiteX17" fmla="*/ 936945 w 1512874"/>
              <a:gd name="connsiteY17" fmla="*/ 728112 h 1785663"/>
              <a:gd name="connsiteX18" fmla="*/ 833440 w 1512874"/>
              <a:gd name="connsiteY18" fmla="*/ 661943 h 1785663"/>
              <a:gd name="connsiteX19" fmla="*/ 739137 w 1512874"/>
              <a:gd name="connsiteY19" fmla="*/ 578223 h 1785663"/>
              <a:gd name="connsiteX20" fmla="*/ 196277 w 1512874"/>
              <a:gd name="connsiteY20" fmla="*/ 14037 h 1785663"/>
              <a:gd name="connsiteX21" fmla="*/ 196276 w 1512874"/>
              <a:gd name="connsiteY21" fmla="*/ 4428 h 1785663"/>
              <a:gd name="connsiteX22" fmla="*/ 194856 w 1512874"/>
              <a:gd name="connsiteY22" fmla="*/ 4428 h 1785663"/>
              <a:gd name="connsiteX23" fmla="*/ 196227 w 1512874"/>
              <a:gd name="connsiteY23" fmla="*/ 0 h 1785663"/>
              <a:gd name="connsiteX24" fmla="*/ 953970 w 1512874"/>
              <a:gd name="connsiteY24" fmla="*/ 234507 h 1785663"/>
              <a:gd name="connsiteX25" fmla="*/ 1478910 w 1512874"/>
              <a:gd name="connsiteY25" fmla="*/ 763047 h 1785663"/>
              <a:gd name="connsiteX26" fmla="*/ 1486089 w 1512874"/>
              <a:gd name="connsiteY26" fmla="*/ 798985 h 1785663"/>
              <a:gd name="connsiteX27" fmla="*/ 1486088 w 1512874"/>
              <a:gd name="connsiteY27" fmla="*/ 798986 h 1785663"/>
              <a:gd name="connsiteX28" fmla="*/ 1508939 w 1512874"/>
              <a:gd name="connsiteY28" fmla="*/ 913381 h 1785663"/>
              <a:gd name="connsiteX29" fmla="*/ 1477206 w 1512874"/>
              <a:gd name="connsiteY29" fmla="*/ 1226758 h 1785663"/>
              <a:gd name="connsiteX30" fmla="*/ 1414550 w 1512874"/>
              <a:gd name="connsiteY30" fmla="*/ 1374705 h 1785663"/>
              <a:gd name="connsiteX31" fmla="*/ 893196 w 1512874"/>
              <a:gd name="connsiteY31" fmla="*/ 1766329 h 178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2874" h="1785663">
                <a:moveTo>
                  <a:pt x="893196" y="1766329"/>
                </a:moveTo>
                <a:cubicBezTo>
                  <a:pt x="762362" y="1795822"/>
                  <a:pt x="622272" y="1792491"/>
                  <a:pt x="484955" y="1749994"/>
                </a:cubicBezTo>
                <a:cubicBezTo>
                  <a:pt x="275710" y="1685238"/>
                  <a:pt x="112522" y="1541797"/>
                  <a:pt x="17835" y="1362235"/>
                </a:cubicBezTo>
                <a:lnTo>
                  <a:pt x="0" y="1318812"/>
                </a:lnTo>
                <a:lnTo>
                  <a:pt x="49934" y="1256805"/>
                </a:lnTo>
                <a:cubicBezTo>
                  <a:pt x="142088" y="1127218"/>
                  <a:pt x="196276" y="968752"/>
                  <a:pt x="196276" y="797630"/>
                </a:cubicBezTo>
                <a:lnTo>
                  <a:pt x="196276" y="14038"/>
                </a:lnTo>
                <a:lnTo>
                  <a:pt x="739135" y="578222"/>
                </a:lnTo>
                <a:cubicBezTo>
                  <a:pt x="768798" y="609049"/>
                  <a:pt x="800352" y="636959"/>
                  <a:pt x="833440" y="661943"/>
                </a:cubicBezTo>
                <a:cubicBezTo>
                  <a:pt x="866528" y="686927"/>
                  <a:pt x="901149" y="708986"/>
                  <a:pt x="936947" y="728113"/>
                </a:cubicBezTo>
                <a:lnTo>
                  <a:pt x="959390" y="737974"/>
                </a:lnTo>
                <a:lnTo>
                  <a:pt x="1047501" y="776691"/>
                </a:lnTo>
                <a:cubicBezTo>
                  <a:pt x="1085290" y="789946"/>
                  <a:pt x="1123896" y="800263"/>
                  <a:pt x="1162959" y="807634"/>
                </a:cubicBezTo>
                <a:lnTo>
                  <a:pt x="1236707" y="817027"/>
                </a:lnTo>
                <a:lnTo>
                  <a:pt x="1162960" y="807634"/>
                </a:lnTo>
                <a:cubicBezTo>
                  <a:pt x="1123897" y="800263"/>
                  <a:pt x="1085291" y="789946"/>
                  <a:pt x="1047503" y="776690"/>
                </a:cubicBezTo>
                <a:lnTo>
                  <a:pt x="959390" y="737974"/>
                </a:lnTo>
                <a:lnTo>
                  <a:pt x="936945" y="728112"/>
                </a:lnTo>
                <a:cubicBezTo>
                  <a:pt x="901148" y="708986"/>
                  <a:pt x="866527" y="686927"/>
                  <a:pt x="833440" y="661943"/>
                </a:cubicBezTo>
                <a:cubicBezTo>
                  <a:pt x="800353" y="636959"/>
                  <a:pt x="768799" y="609050"/>
                  <a:pt x="739137" y="578223"/>
                </a:cubicBezTo>
                <a:lnTo>
                  <a:pt x="196277" y="14037"/>
                </a:lnTo>
                <a:lnTo>
                  <a:pt x="196276" y="4428"/>
                </a:lnTo>
                <a:lnTo>
                  <a:pt x="194856" y="4428"/>
                </a:lnTo>
                <a:lnTo>
                  <a:pt x="196227" y="0"/>
                </a:lnTo>
                <a:lnTo>
                  <a:pt x="953970" y="234507"/>
                </a:lnTo>
                <a:cubicBezTo>
                  <a:pt x="1215526" y="315455"/>
                  <a:pt x="1405117" y="519343"/>
                  <a:pt x="1478910" y="763047"/>
                </a:cubicBezTo>
                <a:lnTo>
                  <a:pt x="1486089" y="798985"/>
                </a:lnTo>
                <a:lnTo>
                  <a:pt x="1486088" y="798986"/>
                </a:lnTo>
                <a:lnTo>
                  <a:pt x="1508939" y="913381"/>
                </a:lnTo>
                <a:cubicBezTo>
                  <a:pt x="1519227" y="1015903"/>
                  <a:pt x="1509584" y="1122136"/>
                  <a:pt x="1477206" y="1226758"/>
                </a:cubicBezTo>
                <a:cubicBezTo>
                  <a:pt x="1461017" y="1279069"/>
                  <a:pt x="1439909" y="1328501"/>
                  <a:pt x="1414550" y="1374705"/>
                </a:cubicBezTo>
                <a:cubicBezTo>
                  <a:pt x="1303601" y="1576845"/>
                  <a:pt x="1111254" y="1717175"/>
                  <a:pt x="893196" y="1766329"/>
                </a:cubicBezTo>
                <a:close/>
              </a:path>
            </a:pathLst>
          </a:custGeom>
          <a:gradFill>
            <a:gsLst>
              <a:gs pos="25000">
                <a:schemeClr val="accent3">
                  <a:lumMod val="60000"/>
                  <a:lumOff val="40000"/>
                </a:schemeClr>
              </a:gs>
              <a:gs pos="90000">
                <a:schemeClr val="accent3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8" name="任意多边形: 形状 14"/>
          <p:cNvSpPr/>
          <p:nvPr>
            <p:custDataLst>
              <p:tags r:id="rId5"/>
            </p:custDataLst>
          </p:nvPr>
        </p:nvSpPr>
        <p:spPr>
          <a:xfrm rot="3840000">
            <a:off x="5136833" y="3895725"/>
            <a:ext cx="1110615" cy="1310640"/>
          </a:xfrm>
          <a:custGeom>
            <a:avLst/>
            <a:gdLst>
              <a:gd name="connsiteX0" fmla="*/ 893196 w 1512874"/>
              <a:gd name="connsiteY0" fmla="*/ 1766329 h 1785663"/>
              <a:gd name="connsiteX1" fmla="*/ 484955 w 1512874"/>
              <a:gd name="connsiteY1" fmla="*/ 1749994 h 1785663"/>
              <a:gd name="connsiteX2" fmla="*/ 17835 w 1512874"/>
              <a:gd name="connsiteY2" fmla="*/ 1362235 h 1785663"/>
              <a:gd name="connsiteX3" fmla="*/ 0 w 1512874"/>
              <a:gd name="connsiteY3" fmla="*/ 1318812 h 1785663"/>
              <a:gd name="connsiteX4" fmla="*/ 49934 w 1512874"/>
              <a:gd name="connsiteY4" fmla="*/ 1256805 h 1785663"/>
              <a:gd name="connsiteX5" fmla="*/ 196276 w 1512874"/>
              <a:gd name="connsiteY5" fmla="*/ 797630 h 1785663"/>
              <a:gd name="connsiteX6" fmla="*/ 196276 w 1512874"/>
              <a:gd name="connsiteY6" fmla="*/ 14038 h 1785663"/>
              <a:gd name="connsiteX7" fmla="*/ 739135 w 1512874"/>
              <a:gd name="connsiteY7" fmla="*/ 578222 h 1785663"/>
              <a:gd name="connsiteX8" fmla="*/ 833440 w 1512874"/>
              <a:gd name="connsiteY8" fmla="*/ 661943 h 1785663"/>
              <a:gd name="connsiteX9" fmla="*/ 936947 w 1512874"/>
              <a:gd name="connsiteY9" fmla="*/ 728113 h 1785663"/>
              <a:gd name="connsiteX10" fmla="*/ 959390 w 1512874"/>
              <a:gd name="connsiteY10" fmla="*/ 737974 h 1785663"/>
              <a:gd name="connsiteX11" fmla="*/ 1047501 w 1512874"/>
              <a:gd name="connsiteY11" fmla="*/ 776691 h 1785663"/>
              <a:gd name="connsiteX12" fmla="*/ 1162959 w 1512874"/>
              <a:gd name="connsiteY12" fmla="*/ 807634 h 1785663"/>
              <a:gd name="connsiteX13" fmla="*/ 1236707 w 1512874"/>
              <a:gd name="connsiteY13" fmla="*/ 817027 h 1785663"/>
              <a:gd name="connsiteX14" fmla="*/ 1162960 w 1512874"/>
              <a:gd name="connsiteY14" fmla="*/ 807634 h 1785663"/>
              <a:gd name="connsiteX15" fmla="*/ 1047503 w 1512874"/>
              <a:gd name="connsiteY15" fmla="*/ 776690 h 1785663"/>
              <a:gd name="connsiteX16" fmla="*/ 959390 w 1512874"/>
              <a:gd name="connsiteY16" fmla="*/ 737974 h 1785663"/>
              <a:gd name="connsiteX17" fmla="*/ 936945 w 1512874"/>
              <a:gd name="connsiteY17" fmla="*/ 728112 h 1785663"/>
              <a:gd name="connsiteX18" fmla="*/ 833440 w 1512874"/>
              <a:gd name="connsiteY18" fmla="*/ 661943 h 1785663"/>
              <a:gd name="connsiteX19" fmla="*/ 739137 w 1512874"/>
              <a:gd name="connsiteY19" fmla="*/ 578223 h 1785663"/>
              <a:gd name="connsiteX20" fmla="*/ 196277 w 1512874"/>
              <a:gd name="connsiteY20" fmla="*/ 14037 h 1785663"/>
              <a:gd name="connsiteX21" fmla="*/ 196276 w 1512874"/>
              <a:gd name="connsiteY21" fmla="*/ 4428 h 1785663"/>
              <a:gd name="connsiteX22" fmla="*/ 194856 w 1512874"/>
              <a:gd name="connsiteY22" fmla="*/ 4428 h 1785663"/>
              <a:gd name="connsiteX23" fmla="*/ 196227 w 1512874"/>
              <a:gd name="connsiteY23" fmla="*/ 0 h 1785663"/>
              <a:gd name="connsiteX24" fmla="*/ 953970 w 1512874"/>
              <a:gd name="connsiteY24" fmla="*/ 234507 h 1785663"/>
              <a:gd name="connsiteX25" fmla="*/ 1478910 w 1512874"/>
              <a:gd name="connsiteY25" fmla="*/ 763047 h 1785663"/>
              <a:gd name="connsiteX26" fmla="*/ 1486089 w 1512874"/>
              <a:gd name="connsiteY26" fmla="*/ 798985 h 1785663"/>
              <a:gd name="connsiteX27" fmla="*/ 1486088 w 1512874"/>
              <a:gd name="connsiteY27" fmla="*/ 798986 h 1785663"/>
              <a:gd name="connsiteX28" fmla="*/ 1508939 w 1512874"/>
              <a:gd name="connsiteY28" fmla="*/ 913381 h 1785663"/>
              <a:gd name="connsiteX29" fmla="*/ 1477206 w 1512874"/>
              <a:gd name="connsiteY29" fmla="*/ 1226758 h 1785663"/>
              <a:gd name="connsiteX30" fmla="*/ 1414550 w 1512874"/>
              <a:gd name="connsiteY30" fmla="*/ 1374705 h 1785663"/>
              <a:gd name="connsiteX31" fmla="*/ 893196 w 1512874"/>
              <a:gd name="connsiteY31" fmla="*/ 1766329 h 178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2874" h="1785663">
                <a:moveTo>
                  <a:pt x="893196" y="1766329"/>
                </a:moveTo>
                <a:cubicBezTo>
                  <a:pt x="762362" y="1795822"/>
                  <a:pt x="622272" y="1792491"/>
                  <a:pt x="484955" y="1749994"/>
                </a:cubicBezTo>
                <a:cubicBezTo>
                  <a:pt x="275710" y="1685238"/>
                  <a:pt x="112522" y="1541797"/>
                  <a:pt x="17835" y="1362235"/>
                </a:cubicBezTo>
                <a:lnTo>
                  <a:pt x="0" y="1318812"/>
                </a:lnTo>
                <a:lnTo>
                  <a:pt x="49934" y="1256805"/>
                </a:lnTo>
                <a:cubicBezTo>
                  <a:pt x="142088" y="1127218"/>
                  <a:pt x="196276" y="968752"/>
                  <a:pt x="196276" y="797630"/>
                </a:cubicBezTo>
                <a:lnTo>
                  <a:pt x="196276" y="14038"/>
                </a:lnTo>
                <a:lnTo>
                  <a:pt x="739135" y="578222"/>
                </a:lnTo>
                <a:cubicBezTo>
                  <a:pt x="768798" y="609049"/>
                  <a:pt x="800352" y="636959"/>
                  <a:pt x="833440" y="661943"/>
                </a:cubicBezTo>
                <a:cubicBezTo>
                  <a:pt x="866528" y="686927"/>
                  <a:pt x="901149" y="708986"/>
                  <a:pt x="936947" y="728113"/>
                </a:cubicBezTo>
                <a:lnTo>
                  <a:pt x="959390" y="737974"/>
                </a:lnTo>
                <a:lnTo>
                  <a:pt x="1047501" y="776691"/>
                </a:lnTo>
                <a:cubicBezTo>
                  <a:pt x="1085290" y="789946"/>
                  <a:pt x="1123896" y="800263"/>
                  <a:pt x="1162959" y="807634"/>
                </a:cubicBezTo>
                <a:lnTo>
                  <a:pt x="1236707" y="817027"/>
                </a:lnTo>
                <a:lnTo>
                  <a:pt x="1162960" y="807634"/>
                </a:lnTo>
                <a:cubicBezTo>
                  <a:pt x="1123897" y="800263"/>
                  <a:pt x="1085291" y="789946"/>
                  <a:pt x="1047503" y="776690"/>
                </a:cubicBezTo>
                <a:lnTo>
                  <a:pt x="959390" y="737974"/>
                </a:lnTo>
                <a:lnTo>
                  <a:pt x="936945" y="728112"/>
                </a:lnTo>
                <a:cubicBezTo>
                  <a:pt x="901148" y="708986"/>
                  <a:pt x="866527" y="686927"/>
                  <a:pt x="833440" y="661943"/>
                </a:cubicBezTo>
                <a:cubicBezTo>
                  <a:pt x="800353" y="636959"/>
                  <a:pt x="768799" y="609050"/>
                  <a:pt x="739137" y="578223"/>
                </a:cubicBezTo>
                <a:lnTo>
                  <a:pt x="196277" y="14037"/>
                </a:lnTo>
                <a:lnTo>
                  <a:pt x="196276" y="4428"/>
                </a:lnTo>
                <a:lnTo>
                  <a:pt x="194856" y="4428"/>
                </a:lnTo>
                <a:lnTo>
                  <a:pt x="196227" y="0"/>
                </a:lnTo>
                <a:lnTo>
                  <a:pt x="953970" y="234507"/>
                </a:lnTo>
                <a:cubicBezTo>
                  <a:pt x="1215526" y="315455"/>
                  <a:pt x="1405117" y="519343"/>
                  <a:pt x="1478910" y="763047"/>
                </a:cubicBezTo>
                <a:lnTo>
                  <a:pt x="1486089" y="798985"/>
                </a:lnTo>
                <a:lnTo>
                  <a:pt x="1486088" y="798986"/>
                </a:lnTo>
                <a:lnTo>
                  <a:pt x="1508939" y="913381"/>
                </a:lnTo>
                <a:cubicBezTo>
                  <a:pt x="1519227" y="1015903"/>
                  <a:pt x="1509584" y="1122136"/>
                  <a:pt x="1477206" y="1226758"/>
                </a:cubicBezTo>
                <a:cubicBezTo>
                  <a:pt x="1461017" y="1279069"/>
                  <a:pt x="1439909" y="1328501"/>
                  <a:pt x="1414550" y="1374705"/>
                </a:cubicBezTo>
                <a:cubicBezTo>
                  <a:pt x="1303601" y="1576845"/>
                  <a:pt x="1111254" y="1717175"/>
                  <a:pt x="893196" y="1766329"/>
                </a:cubicBezTo>
                <a:close/>
              </a:path>
            </a:pathLst>
          </a:custGeom>
          <a:gradFill>
            <a:gsLst>
              <a:gs pos="25000">
                <a:schemeClr val="accent4">
                  <a:lumMod val="60000"/>
                  <a:lumOff val="40000"/>
                </a:schemeClr>
              </a:gs>
              <a:gs pos="9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16" name="任意多边形: 形状 15"/>
          <p:cNvSpPr/>
          <p:nvPr>
            <p:custDataLst>
              <p:tags r:id="rId6"/>
            </p:custDataLst>
          </p:nvPr>
        </p:nvSpPr>
        <p:spPr>
          <a:xfrm rot="8160000">
            <a:off x="4807268" y="3023235"/>
            <a:ext cx="1110615" cy="1310640"/>
          </a:xfrm>
          <a:custGeom>
            <a:avLst/>
            <a:gdLst>
              <a:gd name="connsiteX0" fmla="*/ 893196 w 1512874"/>
              <a:gd name="connsiteY0" fmla="*/ 1766329 h 1785663"/>
              <a:gd name="connsiteX1" fmla="*/ 484955 w 1512874"/>
              <a:gd name="connsiteY1" fmla="*/ 1749994 h 1785663"/>
              <a:gd name="connsiteX2" fmla="*/ 17835 w 1512874"/>
              <a:gd name="connsiteY2" fmla="*/ 1362235 h 1785663"/>
              <a:gd name="connsiteX3" fmla="*/ 0 w 1512874"/>
              <a:gd name="connsiteY3" fmla="*/ 1318812 h 1785663"/>
              <a:gd name="connsiteX4" fmla="*/ 49934 w 1512874"/>
              <a:gd name="connsiteY4" fmla="*/ 1256805 h 1785663"/>
              <a:gd name="connsiteX5" fmla="*/ 196276 w 1512874"/>
              <a:gd name="connsiteY5" fmla="*/ 797630 h 1785663"/>
              <a:gd name="connsiteX6" fmla="*/ 196276 w 1512874"/>
              <a:gd name="connsiteY6" fmla="*/ 14038 h 1785663"/>
              <a:gd name="connsiteX7" fmla="*/ 739135 w 1512874"/>
              <a:gd name="connsiteY7" fmla="*/ 578222 h 1785663"/>
              <a:gd name="connsiteX8" fmla="*/ 833440 w 1512874"/>
              <a:gd name="connsiteY8" fmla="*/ 661943 h 1785663"/>
              <a:gd name="connsiteX9" fmla="*/ 936947 w 1512874"/>
              <a:gd name="connsiteY9" fmla="*/ 728113 h 1785663"/>
              <a:gd name="connsiteX10" fmla="*/ 959390 w 1512874"/>
              <a:gd name="connsiteY10" fmla="*/ 737974 h 1785663"/>
              <a:gd name="connsiteX11" fmla="*/ 1047501 w 1512874"/>
              <a:gd name="connsiteY11" fmla="*/ 776691 h 1785663"/>
              <a:gd name="connsiteX12" fmla="*/ 1162959 w 1512874"/>
              <a:gd name="connsiteY12" fmla="*/ 807634 h 1785663"/>
              <a:gd name="connsiteX13" fmla="*/ 1236707 w 1512874"/>
              <a:gd name="connsiteY13" fmla="*/ 817027 h 1785663"/>
              <a:gd name="connsiteX14" fmla="*/ 1162960 w 1512874"/>
              <a:gd name="connsiteY14" fmla="*/ 807634 h 1785663"/>
              <a:gd name="connsiteX15" fmla="*/ 1047503 w 1512874"/>
              <a:gd name="connsiteY15" fmla="*/ 776690 h 1785663"/>
              <a:gd name="connsiteX16" fmla="*/ 959390 w 1512874"/>
              <a:gd name="connsiteY16" fmla="*/ 737974 h 1785663"/>
              <a:gd name="connsiteX17" fmla="*/ 936945 w 1512874"/>
              <a:gd name="connsiteY17" fmla="*/ 728112 h 1785663"/>
              <a:gd name="connsiteX18" fmla="*/ 833440 w 1512874"/>
              <a:gd name="connsiteY18" fmla="*/ 661943 h 1785663"/>
              <a:gd name="connsiteX19" fmla="*/ 739137 w 1512874"/>
              <a:gd name="connsiteY19" fmla="*/ 578223 h 1785663"/>
              <a:gd name="connsiteX20" fmla="*/ 196277 w 1512874"/>
              <a:gd name="connsiteY20" fmla="*/ 14037 h 1785663"/>
              <a:gd name="connsiteX21" fmla="*/ 196276 w 1512874"/>
              <a:gd name="connsiteY21" fmla="*/ 4428 h 1785663"/>
              <a:gd name="connsiteX22" fmla="*/ 194856 w 1512874"/>
              <a:gd name="connsiteY22" fmla="*/ 4428 h 1785663"/>
              <a:gd name="connsiteX23" fmla="*/ 196227 w 1512874"/>
              <a:gd name="connsiteY23" fmla="*/ 0 h 1785663"/>
              <a:gd name="connsiteX24" fmla="*/ 953970 w 1512874"/>
              <a:gd name="connsiteY24" fmla="*/ 234507 h 1785663"/>
              <a:gd name="connsiteX25" fmla="*/ 1478910 w 1512874"/>
              <a:gd name="connsiteY25" fmla="*/ 763047 h 1785663"/>
              <a:gd name="connsiteX26" fmla="*/ 1486089 w 1512874"/>
              <a:gd name="connsiteY26" fmla="*/ 798985 h 1785663"/>
              <a:gd name="connsiteX27" fmla="*/ 1486088 w 1512874"/>
              <a:gd name="connsiteY27" fmla="*/ 798986 h 1785663"/>
              <a:gd name="connsiteX28" fmla="*/ 1508939 w 1512874"/>
              <a:gd name="connsiteY28" fmla="*/ 913381 h 1785663"/>
              <a:gd name="connsiteX29" fmla="*/ 1477206 w 1512874"/>
              <a:gd name="connsiteY29" fmla="*/ 1226758 h 1785663"/>
              <a:gd name="connsiteX30" fmla="*/ 1414550 w 1512874"/>
              <a:gd name="connsiteY30" fmla="*/ 1374705 h 1785663"/>
              <a:gd name="connsiteX31" fmla="*/ 893196 w 1512874"/>
              <a:gd name="connsiteY31" fmla="*/ 1766329 h 178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2874" h="1785663">
                <a:moveTo>
                  <a:pt x="893196" y="1766329"/>
                </a:moveTo>
                <a:cubicBezTo>
                  <a:pt x="762362" y="1795822"/>
                  <a:pt x="622272" y="1792491"/>
                  <a:pt x="484955" y="1749994"/>
                </a:cubicBezTo>
                <a:cubicBezTo>
                  <a:pt x="275710" y="1685238"/>
                  <a:pt x="112522" y="1541797"/>
                  <a:pt x="17835" y="1362235"/>
                </a:cubicBezTo>
                <a:lnTo>
                  <a:pt x="0" y="1318812"/>
                </a:lnTo>
                <a:lnTo>
                  <a:pt x="49934" y="1256805"/>
                </a:lnTo>
                <a:cubicBezTo>
                  <a:pt x="142088" y="1127218"/>
                  <a:pt x="196276" y="968752"/>
                  <a:pt x="196276" y="797630"/>
                </a:cubicBezTo>
                <a:lnTo>
                  <a:pt x="196276" y="14038"/>
                </a:lnTo>
                <a:lnTo>
                  <a:pt x="739135" y="578222"/>
                </a:lnTo>
                <a:cubicBezTo>
                  <a:pt x="768798" y="609049"/>
                  <a:pt x="800352" y="636959"/>
                  <a:pt x="833440" y="661943"/>
                </a:cubicBezTo>
                <a:cubicBezTo>
                  <a:pt x="866528" y="686927"/>
                  <a:pt x="901149" y="708986"/>
                  <a:pt x="936947" y="728113"/>
                </a:cubicBezTo>
                <a:lnTo>
                  <a:pt x="959390" y="737974"/>
                </a:lnTo>
                <a:lnTo>
                  <a:pt x="1047501" y="776691"/>
                </a:lnTo>
                <a:cubicBezTo>
                  <a:pt x="1085290" y="789946"/>
                  <a:pt x="1123896" y="800263"/>
                  <a:pt x="1162959" y="807634"/>
                </a:cubicBezTo>
                <a:lnTo>
                  <a:pt x="1236707" y="817027"/>
                </a:lnTo>
                <a:lnTo>
                  <a:pt x="1162960" y="807634"/>
                </a:lnTo>
                <a:cubicBezTo>
                  <a:pt x="1123897" y="800263"/>
                  <a:pt x="1085291" y="789946"/>
                  <a:pt x="1047503" y="776690"/>
                </a:cubicBezTo>
                <a:lnTo>
                  <a:pt x="959390" y="737974"/>
                </a:lnTo>
                <a:lnTo>
                  <a:pt x="936945" y="728112"/>
                </a:lnTo>
                <a:cubicBezTo>
                  <a:pt x="901148" y="708986"/>
                  <a:pt x="866527" y="686927"/>
                  <a:pt x="833440" y="661943"/>
                </a:cubicBezTo>
                <a:cubicBezTo>
                  <a:pt x="800353" y="636959"/>
                  <a:pt x="768799" y="609050"/>
                  <a:pt x="739137" y="578223"/>
                </a:cubicBezTo>
                <a:lnTo>
                  <a:pt x="196277" y="14037"/>
                </a:lnTo>
                <a:lnTo>
                  <a:pt x="196276" y="4428"/>
                </a:lnTo>
                <a:lnTo>
                  <a:pt x="194856" y="4428"/>
                </a:lnTo>
                <a:lnTo>
                  <a:pt x="196227" y="0"/>
                </a:lnTo>
                <a:lnTo>
                  <a:pt x="953970" y="234507"/>
                </a:lnTo>
                <a:cubicBezTo>
                  <a:pt x="1215526" y="315455"/>
                  <a:pt x="1405117" y="519343"/>
                  <a:pt x="1478910" y="763047"/>
                </a:cubicBezTo>
                <a:lnTo>
                  <a:pt x="1486089" y="798985"/>
                </a:lnTo>
                <a:lnTo>
                  <a:pt x="1486088" y="798986"/>
                </a:lnTo>
                <a:lnTo>
                  <a:pt x="1508939" y="913381"/>
                </a:lnTo>
                <a:cubicBezTo>
                  <a:pt x="1519227" y="1015903"/>
                  <a:pt x="1509584" y="1122136"/>
                  <a:pt x="1477206" y="1226758"/>
                </a:cubicBezTo>
                <a:cubicBezTo>
                  <a:pt x="1461017" y="1279069"/>
                  <a:pt x="1439909" y="1328501"/>
                  <a:pt x="1414550" y="1374705"/>
                </a:cubicBezTo>
                <a:cubicBezTo>
                  <a:pt x="1303601" y="1576845"/>
                  <a:pt x="1111254" y="1717175"/>
                  <a:pt x="893196" y="1766329"/>
                </a:cubicBezTo>
                <a:close/>
              </a:path>
            </a:pathLst>
          </a:custGeom>
          <a:gradFill>
            <a:gsLst>
              <a:gs pos="25000">
                <a:schemeClr val="accent5">
                  <a:lumMod val="60000"/>
                  <a:lumOff val="40000"/>
                </a:schemeClr>
              </a:gs>
              <a:gs pos="90000">
                <a:schemeClr val="accent5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4336733" y="712470"/>
            <a:ext cx="3583869" cy="40703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加强入口端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监管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3816350" y="1150620"/>
            <a:ext cx="4700905" cy="916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严格把控IPO申报质量，严禁以“圈钱”为目的盲目谋求上市、过度融资，对对财务造假、虚假陈述、粉饰包装等行为须及时依法严肃追责对现场检查中的撤回企业“一查到底”，切实落实“申报即担责。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3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年亏损延长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锁定期！</a:t>
            </a:r>
            <a:endParaRPr lang="zh-CN" altLang="en-US" sz="1400" dirty="0">
              <a:ln>
                <a:noFill/>
                <a:prstDash val="sysDot"/>
              </a:ln>
              <a:solidFill>
                <a:schemeClr val="bg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7967028" y="2409825"/>
            <a:ext cx="3282952" cy="4358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规范减持，</a:t>
            </a:r>
            <a:r>
              <a:rPr lang="zh-CN" altLang="en-US" sz="2000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解禁</a:t>
            </a:r>
            <a:endParaRPr lang="zh-CN" altLang="en-US" sz="2000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7967028" y="2851785"/>
            <a:ext cx="3282952" cy="784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进一步明确大股东、董事、高管在离婚、解散分立、解除一致行动关系等情形下的减持规则，防范利用“身份”绕道。禁止限售股转融通出借、限售股股东融券卖出，防范利用“工具”绕道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7640638" y="4420870"/>
            <a:ext cx="3282952" cy="4358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3"/>
                </a:solidFill>
                <a:latin typeface="+mn-ea"/>
                <a:cs typeface="+mn-ea"/>
                <a:sym typeface="+mn-ea"/>
              </a:rPr>
              <a:t>强制性分红</a:t>
            </a:r>
            <a:r>
              <a:rPr lang="zh-CN" altLang="en-US" sz="2000" b="1" dirty="0">
                <a:solidFill>
                  <a:schemeClr val="accent3"/>
                </a:solidFill>
                <a:latin typeface="+mn-ea"/>
                <a:cs typeface="+mn-ea"/>
                <a:sym typeface="+mn-ea"/>
              </a:rPr>
              <a:t>措施</a:t>
            </a:r>
            <a:endParaRPr lang="zh-CN" altLang="en-US" sz="2000" b="1" dirty="0">
              <a:solidFill>
                <a:schemeClr val="accent3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12"/>
            </p:custDataLst>
          </p:nvPr>
        </p:nvSpPr>
        <p:spPr>
          <a:xfrm>
            <a:off x="7614603" y="4957445"/>
            <a:ext cx="3282952" cy="784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对分红采取强约束措施。对多年未分红或股利支付率偏低的上市公司，通过强制信息披露、限制控股股东减持、实施其他风险警示（ST）等方式加强监管约束，铁公鸡将会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ST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3"/>
            </p:custDataLst>
          </p:nvPr>
        </p:nvSpPr>
        <p:spPr>
          <a:xfrm>
            <a:off x="1007428" y="2419350"/>
            <a:ext cx="3282951" cy="4358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加强监管内幕</a:t>
            </a:r>
            <a:r>
              <a:rPr lang="zh-CN" altLang="en-US" sz="2000" b="1" dirty="0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交易</a:t>
            </a:r>
            <a:endParaRPr lang="zh-CN" altLang="en-US" sz="2000" b="1" dirty="0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4"/>
            </p:custDataLst>
          </p:nvPr>
        </p:nvSpPr>
        <p:spPr>
          <a:xfrm>
            <a:off x="1136333" y="4243070"/>
            <a:ext cx="3282951" cy="4358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上市公司考核</a:t>
            </a:r>
            <a:r>
              <a:rPr lang="zh-CN" altLang="en-US" sz="2000" b="1" dirty="0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机制</a:t>
            </a:r>
            <a:endParaRPr lang="zh-CN" altLang="en-US" sz="2000" b="1" dirty="0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5"/>
            </p:custDataLst>
          </p:nvPr>
        </p:nvSpPr>
        <p:spPr>
          <a:xfrm>
            <a:off x="833120" y="4685665"/>
            <a:ext cx="3918585" cy="10966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研究将上市公司市值管理纳入企业内外部考核评价体系，逐步完善相关指标权重，发挥优质上市公司风向标作用，之前是央企现在扩充所有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A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股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企业</a:t>
            </a:r>
            <a:endParaRPr lang="zh-CN" altLang="en-US" sz="1400" dirty="0">
              <a:ln>
                <a:noFill/>
                <a:prstDash val="sysDot"/>
              </a:ln>
              <a:solidFill>
                <a:schemeClr val="bg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1" name="弧形 20"/>
          <p:cNvSpPr/>
          <p:nvPr>
            <p:custDataLst>
              <p:tags r:id="rId16"/>
            </p:custDataLst>
          </p:nvPr>
        </p:nvSpPr>
        <p:spPr>
          <a:xfrm rot="8396489">
            <a:off x="5327968" y="2331085"/>
            <a:ext cx="1600200" cy="1600200"/>
          </a:xfrm>
          <a:prstGeom prst="arc">
            <a:avLst>
              <a:gd name="adj1" fmla="val 21295306"/>
              <a:gd name="adj2" fmla="val 10336717"/>
            </a:avLst>
          </a:prstGeom>
          <a:ln w="12700">
            <a:gradFill>
              <a:gsLst>
                <a:gs pos="79000">
                  <a:schemeClr val="accent1">
                    <a:alpha val="0"/>
                  </a:schemeClr>
                </a:gs>
                <a:gs pos="0">
                  <a:schemeClr val="accent1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2" name="弧形 21"/>
          <p:cNvSpPr/>
          <p:nvPr>
            <p:custDataLst>
              <p:tags r:id="rId17"/>
            </p:custDataLst>
          </p:nvPr>
        </p:nvSpPr>
        <p:spPr>
          <a:xfrm rot="14400000">
            <a:off x="6125528" y="2797810"/>
            <a:ext cx="1600200" cy="1600200"/>
          </a:xfrm>
          <a:prstGeom prst="arc">
            <a:avLst>
              <a:gd name="adj1" fmla="val 3248781"/>
              <a:gd name="adj2" fmla="val 9734539"/>
            </a:avLst>
          </a:prstGeom>
          <a:ln w="12700">
            <a:gradFill>
              <a:gsLst>
                <a:gs pos="79000">
                  <a:schemeClr val="accent2">
                    <a:alpha val="0"/>
                  </a:schemeClr>
                </a:gs>
                <a:gs pos="0">
                  <a:schemeClr val="accent2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3" name="弧形 22"/>
          <p:cNvSpPr/>
          <p:nvPr>
            <p:custDataLst>
              <p:tags r:id="rId18"/>
            </p:custDataLst>
          </p:nvPr>
        </p:nvSpPr>
        <p:spPr>
          <a:xfrm rot="18000000">
            <a:off x="5747703" y="3725545"/>
            <a:ext cx="1600200" cy="1600200"/>
          </a:xfrm>
          <a:prstGeom prst="arc">
            <a:avLst>
              <a:gd name="adj1" fmla="val 3248781"/>
              <a:gd name="adj2" fmla="val 9734539"/>
            </a:avLst>
          </a:prstGeom>
          <a:ln w="12700">
            <a:gradFill>
              <a:gsLst>
                <a:gs pos="79000">
                  <a:schemeClr val="accent3">
                    <a:alpha val="0"/>
                  </a:schemeClr>
                </a:gs>
                <a:gs pos="0">
                  <a:schemeClr val="accent3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5" name="弧形 24"/>
          <p:cNvSpPr/>
          <p:nvPr>
            <p:custDataLst>
              <p:tags r:id="rId19"/>
            </p:custDataLst>
          </p:nvPr>
        </p:nvSpPr>
        <p:spPr>
          <a:xfrm>
            <a:off x="4842193" y="3768725"/>
            <a:ext cx="1600200" cy="1600200"/>
          </a:xfrm>
          <a:prstGeom prst="arc">
            <a:avLst>
              <a:gd name="adj1" fmla="val 3248781"/>
              <a:gd name="adj2" fmla="val 9734539"/>
            </a:avLst>
          </a:prstGeom>
          <a:ln w="12700">
            <a:gradFill>
              <a:gsLst>
                <a:gs pos="79000">
                  <a:schemeClr val="accent5">
                    <a:alpha val="0"/>
                  </a:schemeClr>
                </a:gs>
                <a:gs pos="0">
                  <a:schemeClr val="accent5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6" name="弧形 25"/>
          <p:cNvSpPr/>
          <p:nvPr>
            <p:custDataLst>
              <p:tags r:id="rId20"/>
            </p:custDataLst>
          </p:nvPr>
        </p:nvSpPr>
        <p:spPr>
          <a:xfrm rot="3600000">
            <a:off x="4549458" y="2797810"/>
            <a:ext cx="1600200" cy="1600200"/>
          </a:xfrm>
          <a:prstGeom prst="arc">
            <a:avLst>
              <a:gd name="adj1" fmla="val 3248781"/>
              <a:gd name="adj2" fmla="val 9734539"/>
            </a:avLst>
          </a:prstGeom>
          <a:ln w="12700">
            <a:gradFill>
              <a:gsLst>
                <a:gs pos="79000">
                  <a:schemeClr val="accent5">
                    <a:alpha val="0"/>
                  </a:schemeClr>
                </a:gs>
                <a:gs pos="0">
                  <a:schemeClr val="accent5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7" name="任意多边形: 形状 36"/>
          <p:cNvSpPr/>
          <p:nvPr>
            <p:custDataLst>
              <p:tags r:id="rId21"/>
            </p:custDataLst>
          </p:nvPr>
        </p:nvSpPr>
        <p:spPr>
          <a:xfrm>
            <a:off x="6794183" y="3467100"/>
            <a:ext cx="270058" cy="269551"/>
          </a:xfrm>
          <a:custGeom>
            <a:avLst/>
            <a:gdLst>
              <a:gd name="connsiteX0" fmla="*/ 155880 w 270058"/>
              <a:gd name="connsiteY0" fmla="*/ 152917 h 269551"/>
              <a:gd name="connsiteX1" fmla="*/ 235866 w 270058"/>
              <a:gd name="connsiteY1" fmla="*/ 152917 h 269551"/>
              <a:gd name="connsiteX2" fmla="*/ 254633 w 270058"/>
              <a:gd name="connsiteY2" fmla="*/ 171543 h 269551"/>
              <a:gd name="connsiteX3" fmla="*/ 254633 w 270058"/>
              <a:gd name="connsiteY3" fmla="*/ 250926 h 269551"/>
              <a:gd name="connsiteX4" fmla="*/ 235866 w 270058"/>
              <a:gd name="connsiteY4" fmla="*/ 269551 h 269551"/>
              <a:gd name="connsiteX5" fmla="*/ 155880 w 270058"/>
              <a:gd name="connsiteY5" fmla="*/ 269551 h 269551"/>
              <a:gd name="connsiteX6" fmla="*/ 137113 w 270058"/>
              <a:gd name="connsiteY6" fmla="*/ 250926 h 269551"/>
              <a:gd name="connsiteX7" fmla="*/ 137113 w 270058"/>
              <a:gd name="connsiteY7" fmla="*/ 171543 h 269551"/>
              <a:gd name="connsiteX8" fmla="*/ 155880 w 270058"/>
              <a:gd name="connsiteY8" fmla="*/ 152917 h 269551"/>
              <a:gd name="connsiteX9" fmla="*/ 18767 w 270058"/>
              <a:gd name="connsiteY9" fmla="*/ 152917 h 269551"/>
              <a:gd name="connsiteX10" fmla="*/ 98752 w 270058"/>
              <a:gd name="connsiteY10" fmla="*/ 152917 h 269551"/>
              <a:gd name="connsiteX11" fmla="*/ 117519 w 270058"/>
              <a:gd name="connsiteY11" fmla="*/ 171543 h 269551"/>
              <a:gd name="connsiteX12" fmla="*/ 117519 w 270058"/>
              <a:gd name="connsiteY12" fmla="*/ 250926 h 269551"/>
              <a:gd name="connsiteX13" fmla="*/ 98752 w 270058"/>
              <a:gd name="connsiteY13" fmla="*/ 269551 h 269551"/>
              <a:gd name="connsiteX14" fmla="*/ 18767 w 270058"/>
              <a:gd name="connsiteY14" fmla="*/ 269551 h 269551"/>
              <a:gd name="connsiteX15" fmla="*/ 0 w 270058"/>
              <a:gd name="connsiteY15" fmla="*/ 250926 h 269551"/>
              <a:gd name="connsiteX16" fmla="*/ 0 w 270058"/>
              <a:gd name="connsiteY16" fmla="*/ 171543 h 269551"/>
              <a:gd name="connsiteX17" fmla="*/ 18767 w 270058"/>
              <a:gd name="connsiteY17" fmla="*/ 152917 h 269551"/>
              <a:gd name="connsiteX18" fmla="*/ 198203 w 270058"/>
              <a:gd name="connsiteY18" fmla="*/ 44958 h 269551"/>
              <a:gd name="connsiteX19" fmla="*/ 171666 w 270058"/>
              <a:gd name="connsiteY19" fmla="*/ 71294 h 269551"/>
              <a:gd name="connsiteX20" fmla="*/ 198203 w 270058"/>
              <a:gd name="connsiteY20" fmla="*/ 97631 h 269551"/>
              <a:gd name="connsiteX21" fmla="*/ 224740 w 270058"/>
              <a:gd name="connsiteY21" fmla="*/ 71294 h 269551"/>
              <a:gd name="connsiteX22" fmla="*/ 18767 w 270058"/>
              <a:gd name="connsiteY22" fmla="*/ 16838 h 269551"/>
              <a:gd name="connsiteX23" fmla="*/ 98752 w 270058"/>
              <a:gd name="connsiteY23" fmla="*/ 16838 h 269551"/>
              <a:gd name="connsiteX24" fmla="*/ 117519 w 270058"/>
              <a:gd name="connsiteY24" fmla="*/ 35464 h 269551"/>
              <a:gd name="connsiteX25" fmla="*/ 117519 w 270058"/>
              <a:gd name="connsiteY25" fmla="*/ 114847 h 269551"/>
              <a:gd name="connsiteX26" fmla="*/ 98752 w 270058"/>
              <a:gd name="connsiteY26" fmla="*/ 133472 h 269551"/>
              <a:gd name="connsiteX27" fmla="*/ 18767 w 270058"/>
              <a:gd name="connsiteY27" fmla="*/ 133472 h 269551"/>
              <a:gd name="connsiteX28" fmla="*/ 0 w 270058"/>
              <a:gd name="connsiteY28" fmla="*/ 114847 h 269551"/>
              <a:gd name="connsiteX29" fmla="*/ 0 w 270058"/>
              <a:gd name="connsiteY29" fmla="*/ 35464 h 269551"/>
              <a:gd name="connsiteX30" fmla="*/ 18767 w 270058"/>
              <a:gd name="connsiteY30" fmla="*/ 16838 h 269551"/>
              <a:gd name="connsiteX31" fmla="*/ 198185 w 270058"/>
              <a:gd name="connsiteY31" fmla="*/ 0 h 269551"/>
              <a:gd name="connsiteX32" fmla="*/ 211453 w 270058"/>
              <a:gd name="connsiteY32" fmla="*/ 5453 h 269551"/>
              <a:gd name="connsiteX33" fmla="*/ 211471 w 270058"/>
              <a:gd name="connsiteY33" fmla="*/ 5453 h 269551"/>
              <a:gd name="connsiteX34" fmla="*/ 264564 w 270058"/>
              <a:gd name="connsiteY34" fmla="*/ 58126 h 269551"/>
              <a:gd name="connsiteX35" fmla="*/ 264564 w 270058"/>
              <a:gd name="connsiteY35" fmla="*/ 84463 h 269551"/>
              <a:gd name="connsiteX36" fmla="*/ 211471 w 270058"/>
              <a:gd name="connsiteY36" fmla="*/ 137155 h 269551"/>
              <a:gd name="connsiteX37" fmla="*/ 184935 w 270058"/>
              <a:gd name="connsiteY37" fmla="*/ 137155 h 269551"/>
              <a:gd name="connsiteX38" fmla="*/ 131861 w 270058"/>
              <a:gd name="connsiteY38" fmla="*/ 84463 h 269551"/>
              <a:gd name="connsiteX39" fmla="*/ 131861 w 270058"/>
              <a:gd name="connsiteY39" fmla="*/ 58126 h 269551"/>
              <a:gd name="connsiteX40" fmla="*/ 184916 w 270058"/>
              <a:gd name="connsiteY40" fmla="*/ 5453 h 269551"/>
              <a:gd name="connsiteX41" fmla="*/ 198185 w 270058"/>
              <a:gd name="connsiteY41" fmla="*/ 0 h 2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70058" h="269551">
                <a:moveTo>
                  <a:pt x="155880" y="152917"/>
                </a:moveTo>
                <a:lnTo>
                  <a:pt x="235866" y="152917"/>
                </a:lnTo>
                <a:cubicBezTo>
                  <a:pt x="246231" y="152917"/>
                  <a:pt x="254633" y="161256"/>
                  <a:pt x="254633" y="171543"/>
                </a:cubicBezTo>
                <a:lnTo>
                  <a:pt x="254633" y="250926"/>
                </a:lnTo>
                <a:cubicBezTo>
                  <a:pt x="254633" y="261212"/>
                  <a:pt x="246231" y="269551"/>
                  <a:pt x="235866" y="269551"/>
                </a:cubicBezTo>
                <a:lnTo>
                  <a:pt x="155880" y="269551"/>
                </a:lnTo>
                <a:cubicBezTo>
                  <a:pt x="145515" y="269551"/>
                  <a:pt x="137113" y="261212"/>
                  <a:pt x="137113" y="250926"/>
                </a:cubicBezTo>
                <a:lnTo>
                  <a:pt x="137113" y="171543"/>
                </a:lnTo>
                <a:cubicBezTo>
                  <a:pt x="137113" y="161256"/>
                  <a:pt x="145515" y="152917"/>
                  <a:pt x="155880" y="152917"/>
                </a:cubicBezTo>
                <a:close/>
                <a:moveTo>
                  <a:pt x="18767" y="152917"/>
                </a:moveTo>
                <a:lnTo>
                  <a:pt x="98752" y="152917"/>
                </a:lnTo>
                <a:cubicBezTo>
                  <a:pt x="109117" y="152917"/>
                  <a:pt x="117519" y="161256"/>
                  <a:pt x="117519" y="171543"/>
                </a:cubicBezTo>
                <a:lnTo>
                  <a:pt x="117519" y="250926"/>
                </a:lnTo>
                <a:cubicBezTo>
                  <a:pt x="117519" y="261212"/>
                  <a:pt x="109117" y="269551"/>
                  <a:pt x="98752" y="269551"/>
                </a:cubicBezTo>
                <a:lnTo>
                  <a:pt x="18767" y="269551"/>
                </a:lnTo>
                <a:cubicBezTo>
                  <a:pt x="8402" y="269551"/>
                  <a:pt x="0" y="261212"/>
                  <a:pt x="0" y="250926"/>
                </a:cubicBezTo>
                <a:lnTo>
                  <a:pt x="0" y="171543"/>
                </a:lnTo>
                <a:cubicBezTo>
                  <a:pt x="0" y="161256"/>
                  <a:pt x="8402" y="152917"/>
                  <a:pt x="18767" y="152917"/>
                </a:cubicBezTo>
                <a:close/>
                <a:moveTo>
                  <a:pt x="198203" y="44958"/>
                </a:moveTo>
                <a:lnTo>
                  <a:pt x="171666" y="71294"/>
                </a:lnTo>
                <a:lnTo>
                  <a:pt x="198203" y="97631"/>
                </a:lnTo>
                <a:lnTo>
                  <a:pt x="224740" y="71294"/>
                </a:lnTo>
                <a:close/>
                <a:moveTo>
                  <a:pt x="18767" y="16838"/>
                </a:moveTo>
                <a:lnTo>
                  <a:pt x="98752" y="16838"/>
                </a:lnTo>
                <a:cubicBezTo>
                  <a:pt x="109117" y="16838"/>
                  <a:pt x="117519" y="25177"/>
                  <a:pt x="117519" y="35464"/>
                </a:cubicBezTo>
                <a:lnTo>
                  <a:pt x="117519" y="114847"/>
                </a:lnTo>
                <a:cubicBezTo>
                  <a:pt x="117519" y="125133"/>
                  <a:pt x="109117" y="133472"/>
                  <a:pt x="98752" y="133472"/>
                </a:cubicBezTo>
                <a:lnTo>
                  <a:pt x="18767" y="133472"/>
                </a:lnTo>
                <a:cubicBezTo>
                  <a:pt x="8402" y="133472"/>
                  <a:pt x="0" y="125133"/>
                  <a:pt x="0" y="114847"/>
                </a:cubicBezTo>
                <a:lnTo>
                  <a:pt x="0" y="35464"/>
                </a:lnTo>
                <a:cubicBezTo>
                  <a:pt x="0" y="25177"/>
                  <a:pt x="8402" y="16838"/>
                  <a:pt x="18767" y="16838"/>
                </a:cubicBezTo>
                <a:close/>
                <a:moveTo>
                  <a:pt x="198185" y="0"/>
                </a:moveTo>
                <a:cubicBezTo>
                  <a:pt x="202987" y="0"/>
                  <a:pt x="207789" y="1818"/>
                  <a:pt x="211453" y="5453"/>
                </a:cubicBezTo>
                <a:lnTo>
                  <a:pt x="211471" y="5453"/>
                </a:lnTo>
                <a:lnTo>
                  <a:pt x="264564" y="58126"/>
                </a:lnTo>
                <a:cubicBezTo>
                  <a:pt x="271890" y="65399"/>
                  <a:pt x="271890" y="77189"/>
                  <a:pt x="264564" y="84463"/>
                </a:cubicBezTo>
                <a:lnTo>
                  <a:pt x="211471" y="137155"/>
                </a:lnTo>
                <a:cubicBezTo>
                  <a:pt x="204143" y="144426"/>
                  <a:pt x="192263" y="144426"/>
                  <a:pt x="184935" y="137155"/>
                </a:cubicBezTo>
                <a:lnTo>
                  <a:pt x="131861" y="84463"/>
                </a:lnTo>
                <a:cubicBezTo>
                  <a:pt x="124535" y="77189"/>
                  <a:pt x="124535" y="65399"/>
                  <a:pt x="131861" y="58126"/>
                </a:cubicBezTo>
                <a:lnTo>
                  <a:pt x="184916" y="5453"/>
                </a:lnTo>
                <a:cubicBezTo>
                  <a:pt x="188581" y="1818"/>
                  <a:pt x="193383" y="0"/>
                  <a:pt x="198185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9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图形 128" descr="343439383331313b343532303034303bcffacadbb9dcc0ed"/>
          <p:cNvSpPr/>
          <p:nvPr>
            <p:custDataLst>
              <p:tags r:id="rId22"/>
            </p:custDataLst>
          </p:nvPr>
        </p:nvSpPr>
        <p:spPr>
          <a:xfrm>
            <a:off x="6031548" y="2903855"/>
            <a:ext cx="269999" cy="269999"/>
          </a:xfrm>
          <a:custGeom>
            <a:avLst/>
            <a:gdLst>
              <a:gd name="connsiteX0" fmla="*/ 30124 w 269999"/>
              <a:gd name="connsiteY0" fmla="*/ 115 h 269999"/>
              <a:gd name="connsiteX1" fmla="*/ 240106 w 269999"/>
              <a:gd name="connsiteY1" fmla="*/ 115 h 269999"/>
              <a:gd name="connsiteX2" fmla="*/ 270115 w 269999"/>
              <a:gd name="connsiteY2" fmla="*/ 30124 h 269999"/>
              <a:gd name="connsiteX3" fmla="*/ 270115 w 269999"/>
              <a:gd name="connsiteY3" fmla="*/ 180108 h 269999"/>
              <a:gd name="connsiteX4" fmla="*/ 240106 w 269999"/>
              <a:gd name="connsiteY4" fmla="*/ 210117 h 269999"/>
              <a:gd name="connsiteX5" fmla="*/ 30124 w 269999"/>
              <a:gd name="connsiteY5" fmla="*/ 210117 h 269999"/>
              <a:gd name="connsiteX6" fmla="*/ 115 w 269999"/>
              <a:gd name="connsiteY6" fmla="*/ 180108 h 269999"/>
              <a:gd name="connsiteX7" fmla="*/ 115 w 269999"/>
              <a:gd name="connsiteY7" fmla="*/ 30124 h 269999"/>
              <a:gd name="connsiteX8" fmla="*/ 30124 w 269999"/>
              <a:gd name="connsiteY8" fmla="*/ 115 h 269999"/>
              <a:gd name="connsiteX9" fmla="*/ 15119 w 269999"/>
              <a:gd name="connsiteY9" fmla="*/ 240106 h 269999"/>
              <a:gd name="connsiteX10" fmla="*/ 255110 w 269999"/>
              <a:gd name="connsiteY10" fmla="*/ 240106 h 269999"/>
              <a:gd name="connsiteX11" fmla="*/ 270115 w 269999"/>
              <a:gd name="connsiteY11" fmla="*/ 255110 h 269999"/>
              <a:gd name="connsiteX12" fmla="*/ 255110 w 269999"/>
              <a:gd name="connsiteY12" fmla="*/ 270115 h 269999"/>
              <a:gd name="connsiteX13" fmla="*/ 15119 w 269999"/>
              <a:gd name="connsiteY13" fmla="*/ 270115 h 269999"/>
              <a:gd name="connsiteX14" fmla="*/ 115 w 269999"/>
              <a:gd name="connsiteY14" fmla="*/ 255110 h 269999"/>
              <a:gd name="connsiteX15" fmla="*/ 15119 w 269999"/>
              <a:gd name="connsiteY15" fmla="*/ 240106 h 269999"/>
              <a:gd name="connsiteX16" fmla="*/ 135115 w 269999"/>
              <a:gd name="connsiteY16" fmla="*/ 105107 h 269999"/>
              <a:gd name="connsiteX17" fmla="*/ 120110 w 269999"/>
              <a:gd name="connsiteY17" fmla="*/ 120110 h 269999"/>
              <a:gd name="connsiteX18" fmla="*/ 120110 w 269999"/>
              <a:gd name="connsiteY18" fmla="*/ 135115 h 269999"/>
              <a:gd name="connsiteX19" fmla="*/ 135115 w 269999"/>
              <a:gd name="connsiteY19" fmla="*/ 150120 h 269999"/>
              <a:gd name="connsiteX20" fmla="*/ 150120 w 269999"/>
              <a:gd name="connsiteY20" fmla="*/ 135115 h 269999"/>
              <a:gd name="connsiteX21" fmla="*/ 150120 w 269999"/>
              <a:gd name="connsiteY21" fmla="*/ 120110 h 269999"/>
              <a:gd name="connsiteX22" fmla="*/ 135115 w 269999"/>
              <a:gd name="connsiteY22" fmla="*/ 105107 h 269999"/>
              <a:gd name="connsiteX23" fmla="*/ 195113 w 269999"/>
              <a:gd name="connsiteY23" fmla="*/ 90121 h 269999"/>
              <a:gd name="connsiteX24" fmla="*/ 180108 w 269999"/>
              <a:gd name="connsiteY24" fmla="*/ 105107 h 269999"/>
              <a:gd name="connsiteX25" fmla="*/ 180108 w 269999"/>
              <a:gd name="connsiteY25" fmla="*/ 135115 h 269999"/>
              <a:gd name="connsiteX26" fmla="*/ 195113 w 269999"/>
              <a:gd name="connsiteY26" fmla="*/ 150118 h 269999"/>
              <a:gd name="connsiteX27" fmla="*/ 210117 w 269999"/>
              <a:gd name="connsiteY27" fmla="*/ 135115 h 269999"/>
              <a:gd name="connsiteX28" fmla="*/ 210117 w 269999"/>
              <a:gd name="connsiteY28" fmla="*/ 105107 h 269999"/>
              <a:gd name="connsiteX29" fmla="*/ 195113 w 269999"/>
              <a:gd name="connsiteY29" fmla="*/ 90121 h 269999"/>
              <a:gd name="connsiteX30" fmla="*/ 75136 w 269999"/>
              <a:gd name="connsiteY30" fmla="*/ 60094 h 269999"/>
              <a:gd name="connsiteX31" fmla="*/ 75098 w 269999"/>
              <a:gd name="connsiteY31" fmla="*/ 60113 h 269999"/>
              <a:gd name="connsiteX32" fmla="*/ 60094 w 269999"/>
              <a:gd name="connsiteY32" fmla="*/ 75117 h 269999"/>
              <a:gd name="connsiteX33" fmla="*/ 60094 w 269999"/>
              <a:gd name="connsiteY33" fmla="*/ 135115 h 269999"/>
              <a:gd name="connsiteX34" fmla="*/ 75117 w 269999"/>
              <a:gd name="connsiteY34" fmla="*/ 150138 h 269999"/>
              <a:gd name="connsiteX35" fmla="*/ 90141 w 269999"/>
              <a:gd name="connsiteY35" fmla="*/ 135115 h 269999"/>
              <a:gd name="connsiteX36" fmla="*/ 90141 w 269999"/>
              <a:gd name="connsiteY36" fmla="*/ 75098 h 269999"/>
              <a:gd name="connsiteX37" fmla="*/ 75136 w 269999"/>
              <a:gd name="connsiteY37" fmla="*/ 60094 h 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999" h="269999">
                <a:moveTo>
                  <a:pt x="30124" y="115"/>
                </a:moveTo>
                <a:lnTo>
                  <a:pt x="240106" y="115"/>
                </a:lnTo>
                <a:cubicBezTo>
                  <a:pt x="256692" y="115"/>
                  <a:pt x="270115" y="13538"/>
                  <a:pt x="270115" y="30124"/>
                </a:cubicBezTo>
                <a:lnTo>
                  <a:pt x="270115" y="180108"/>
                </a:lnTo>
                <a:cubicBezTo>
                  <a:pt x="270115" y="196695"/>
                  <a:pt x="256692" y="210117"/>
                  <a:pt x="240106" y="210117"/>
                </a:cubicBezTo>
                <a:lnTo>
                  <a:pt x="30124" y="210117"/>
                </a:lnTo>
                <a:cubicBezTo>
                  <a:pt x="13538" y="210117"/>
                  <a:pt x="115" y="196675"/>
                  <a:pt x="115" y="180108"/>
                </a:cubicBezTo>
                <a:lnTo>
                  <a:pt x="115" y="30124"/>
                </a:lnTo>
                <a:cubicBezTo>
                  <a:pt x="115" y="13538"/>
                  <a:pt x="13538" y="115"/>
                  <a:pt x="30124" y="115"/>
                </a:cubicBezTo>
                <a:moveTo>
                  <a:pt x="15119" y="240106"/>
                </a:moveTo>
                <a:lnTo>
                  <a:pt x="255110" y="240106"/>
                </a:lnTo>
                <a:cubicBezTo>
                  <a:pt x="263397" y="240106"/>
                  <a:pt x="270115" y="246824"/>
                  <a:pt x="270115" y="255110"/>
                </a:cubicBezTo>
                <a:cubicBezTo>
                  <a:pt x="270115" y="263397"/>
                  <a:pt x="263397" y="270115"/>
                  <a:pt x="255110" y="270115"/>
                </a:cubicBezTo>
                <a:lnTo>
                  <a:pt x="15119" y="270115"/>
                </a:lnTo>
                <a:cubicBezTo>
                  <a:pt x="6833" y="270115"/>
                  <a:pt x="115" y="263397"/>
                  <a:pt x="115" y="255110"/>
                </a:cubicBezTo>
                <a:cubicBezTo>
                  <a:pt x="115" y="246824"/>
                  <a:pt x="6833" y="240106"/>
                  <a:pt x="15119" y="240106"/>
                </a:cubicBezTo>
                <a:moveTo>
                  <a:pt x="135115" y="105107"/>
                </a:moveTo>
                <a:cubicBezTo>
                  <a:pt x="126822" y="105107"/>
                  <a:pt x="120110" y="111818"/>
                  <a:pt x="120110" y="120110"/>
                </a:cubicBezTo>
                <a:lnTo>
                  <a:pt x="120110" y="135115"/>
                </a:lnTo>
                <a:cubicBezTo>
                  <a:pt x="120110" y="143402"/>
                  <a:pt x="126828" y="150120"/>
                  <a:pt x="135115" y="150120"/>
                </a:cubicBezTo>
                <a:cubicBezTo>
                  <a:pt x="143402" y="150120"/>
                  <a:pt x="150120" y="143402"/>
                  <a:pt x="150120" y="135115"/>
                </a:cubicBezTo>
                <a:lnTo>
                  <a:pt x="150120" y="120110"/>
                </a:lnTo>
                <a:cubicBezTo>
                  <a:pt x="150120" y="111837"/>
                  <a:pt x="143408" y="105107"/>
                  <a:pt x="135115" y="105107"/>
                </a:cubicBezTo>
                <a:moveTo>
                  <a:pt x="195113" y="90121"/>
                </a:moveTo>
                <a:cubicBezTo>
                  <a:pt x="186840" y="90121"/>
                  <a:pt x="180108" y="96813"/>
                  <a:pt x="180108" y="105107"/>
                </a:cubicBezTo>
                <a:lnTo>
                  <a:pt x="180108" y="135115"/>
                </a:lnTo>
                <a:cubicBezTo>
                  <a:pt x="180109" y="143401"/>
                  <a:pt x="186827" y="150118"/>
                  <a:pt x="195113" y="150118"/>
                </a:cubicBezTo>
                <a:cubicBezTo>
                  <a:pt x="203399" y="150118"/>
                  <a:pt x="210116" y="143401"/>
                  <a:pt x="210117" y="135115"/>
                </a:cubicBezTo>
                <a:lnTo>
                  <a:pt x="210117" y="105107"/>
                </a:lnTo>
                <a:cubicBezTo>
                  <a:pt x="210117" y="96833"/>
                  <a:pt x="203405" y="90121"/>
                  <a:pt x="195113" y="90121"/>
                </a:cubicBezTo>
                <a:moveTo>
                  <a:pt x="75136" y="60094"/>
                </a:moveTo>
                <a:lnTo>
                  <a:pt x="75098" y="60113"/>
                </a:lnTo>
                <a:cubicBezTo>
                  <a:pt x="66805" y="60113"/>
                  <a:pt x="60094" y="66824"/>
                  <a:pt x="60094" y="75117"/>
                </a:cubicBezTo>
                <a:lnTo>
                  <a:pt x="60094" y="135115"/>
                </a:lnTo>
                <a:cubicBezTo>
                  <a:pt x="60094" y="143412"/>
                  <a:pt x="66820" y="150138"/>
                  <a:pt x="75117" y="150138"/>
                </a:cubicBezTo>
                <a:cubicBezTo>
                  <a:pt x="83414" y="150138"/>
                  <a:pt x="90141" y="143412"/>
                  <a:pt x="90141" y="135115"/>
                </a:cubicBezTo>
                <a:lnTo>
                  <a:pt x="90141" y="75098"/>
                </a:lnTo>
                <a:cubicBezTo>
                  <a:pt x="90141" y="66805"/>
                  <a:pt x="83429" y="60094"/>
                  <a:pt x="75136" y="60094"/>
                </a:cubicBezTo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102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图形 50" descr="343439383331313b343532303033313bd3a6d3c3c9ccb3c7"/>
          <p:cNvSpPr/>
          <p:nvPr>
            <p:custDataLst>
              <p:tags r:id="rId23"/>
            </p:custDataLst>
          </p:nvPr>
        </p:nvSpPr>
        <p:spPr>
          <a:xfrm>
            <a:off x="6533833" y="4418330"/>
            <a:ext cx="250226" cy="270000"/>
          </a:xfrm>
          <a:custGeom>
            <a:avLst/>
            <a:gdLst>
              <a:gd name="connsiteX0" fmla="*/ 203424 w 250226"/>
              <a:gd name="connsiteY0" fmla="*/ 270114 h 270000"/>
              <a:gd name="connsiteX1" fmla="*/ 47032 w 250226"/>
              <a:gd name="connsiteY1" fmla="*/ 270114 h 270000"/>
              <a:gd name="connsiteX2" fmla="*/ 115 w 250226"/>
              <a:gd name="connsiteY2" fmla="*/ 225114 h 270000"/>
              <a:gd name="connsiteX3" fmla="*/ 115 w 250226"/>
              <a:gd name="connsiteY3" fmla="*/ 45114 h 270000"/>
              <a:gd name="connsiteX4" fmla="*/ 47032 w 250226"/>
              <a:gd name="connsiteY4" fmla="*/ 114 h 270000"/>
              <a:gd name="connsiteX5" fmla="*/ 203424 w 250226"/>
              <a:gd name="connsiteY5" fmla="*/ 114 h 270000"/>
              <a:gd name="connsiteX6" fmla="*/ 250341 w 250226"/>
              <a:gd name="connsiteY6" fmla="*/ 45114 h 270000"/>
              <a:gd name="connsiteX7" fmla="*/ 250341 w 250226"/>
              <a:gd name="connsiteY7" fmla="*/ 225114 h 270000"/>
              <a:gd name="connsiteX8" fmla="*/ 203424 w 250226"/>
              <a:gd name="connsiteY8" fmla="*/ 270114 h 270000"/>
              <a:gd name="connsiteX9" fmla="*/ 125228 w 250226"/>
              <a:gd name="connsiteY9" fmla="*/ 124400 h 270000"/>
              <a:gd name="connsiteX10" fmla="*/ 187784 w 250226"/>
              <a:gd name="connsiteY10" fmla="*/ 62257 h 270000"/>
              <a:gd name="connsiteX11" fmla="*/ 172145 w 250226"/>
              <a:gd name="connsiteY11" fmla="*/ 46721 h 270000"/>
              <a:gd name="connsiteX12" fmla="*/ 156506 w 250226"/>
              <a:gd name="connsiteY12" fmla="*/ 62257 h 270000"/>
              <a:gd name="connsiteX13" fmla="*/ 125228 w 250226"/>
              <a:gd name="connsiteY13" fmla="*/ 93328 h 270000"/>
              <a:gd name="connsiteX14" fmla="*/ 93950 w 250226"/>
              <a:gd name="connsiteY14" fmla="*/ 62257 h 270000"/>
              <a:gd name="connsiteX15" fmla="*/ 78310 w 250226"/>
              <a:gd name="connsiteY15" fmla="*/ 46721 h 270000"/>
              <a:gd name="connsiteX16" fmla="*/ 62671 w 250226"/>
              <a:gd name="connsiteY16" fmla="*/ 62257 h 270000"/>
              <a:gd name="connsiteX17" fmla="*/ 125228 w 250226"/>
              <a:gd name="connsiteY17" fmla="*/ 124400 h 270000"/>
              <a:gd name="connsiteX18" fmla="*/ 156506 w 250226"/>
              <a:gd name="connsiteY18" fmla="*/ 217614 h 270000"/>
              <a:gd name="connsiteX19" fmla="*/ 172145 w 250226"/>
              <a:gd name="connsiteY19" fmla="*/ 202078 h 270000"/>
              <a:gd name="connsiteX20" fmla="*/ 156506 w 250226"/>
              <a:gd name="connsiteY20" fmla="*/ 186542 h 270000"/>
              <a:gd name="connsiteX21" fmla="*/ 93950 w 250226"/>
              <a:gd name="connsiteY21" fmla="*/ 186542 h 270000"/>
              <a:gd name="connsiteX22" fmla="*/ 78310 w 250226"/>
              <a:gd name="connsiteY22" fmla="*/ 202078 h 270000"/>
              <a:gd name="connsiteX23" fmla="*/ 93950 w 250226"/>
              <a:gd name="connsiteY23" fmla="*/ 217614 h 270000"/>
              <a:gd name="connsiteX24" fmla="*/ 156506 w 250226"/>
              <a:gd name="connsiteY24" fmla="*/ 217614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0226" h="270000">
                <a:moveTo>
                  <a:pt x="203424" y="270114"/>
                </a:moveTo>
                <a:lnTo>
                  <a:pt x="47032" y="270114"/>
                </a:lnTo>
                <a:cubicBezTo>
                  <a:pt x="20446" y="270114"/>
                  <a:pt x="115" y="250614"/>
                  <a:pt x="115" y="225114"/>
                </a:cubicBezTo>
                <a:lnTo>
                  <a:pt x="115" y="45114"/>
                </a:lnTo>
                <a:cubicBezTo>
                  <a:pt x="115" y="19614"/>
                  <a:pt x="20446" y="114"/>
                  <a:pt x="47032" y="114"/>
                </a:cubicBezTo>
                <a:lnTo>
                  <a:pt x="203424" y="114"/>
                </a:lnTo>
                <a:cubicBezTo>
                  <a:pt x="230010" y="114"/>
                  <a:pt x="250341" y="19614"/>
                  <a:pt x="250341" y="45114"/>
                </a:cubicBezTo>
                <a:lnTo>
                  <a:pt x="250341" y="225114"/>
                </a:lnTo>
                <a:cubicBezTo>
                  <a:pt x="250341" y="250614"/>
                  <a:pt x="230010" y="270114"/>
                  <a:pt x="203424" y="270114"/>
                </a:cubicBezTo>
                <a:moveTo>
                  <a:pt x="125228" y="124400"/>
                </a:moveTo>
                <a:cubicBezTo>
                  <a:pt x="159634" y="124400"/>
                  <a:pt x="187784" y="96435"/>
                  <a:pt x="187784" y="62257"/>
                </a:cubicBezTo>
                <a:cubicBezTo>
                  <a:pt x="187784" y="52935"/>
                  <a:pt x="181529" y="46721"/>
                  <a:pt x="172145" y="46721"/>
                </a:cubicBezTo>
                <a:cubicBezTo>
                  <a:pt x="162762" y="46721"/>
                  <a:pt x="156506" y="52935"/>
                  <a:pt x="156506" y="62257"/>
                </a:cubicBezTo>
                <a:cubicBezTo>
                  <a:pt x="156506" y="79346"/>
                  <a:pt x="142431" y="93328"/>
                  <a:pt x="125228" y="93328"/>
                </a:cubicBezTo>
                <a:cubicBezTo>
                  <a:pt x="108025" y="93328"/>
                  <a:pt x="93950" y="79346"/>
                  <a:pt x="93950" y="62257"/>
                </a:cubicBezTo>
                <a:cubicBezTo>
                  <a:pt x="93950" y="52935"/>
                  <a:pt x="87694" y="46721"/>
                  <a:pt x="78310" y="46721"/>
                </a:cubicBezTo>
                <a:cubicBezTo>
                  <a:pt x="68927" y="46721"/>
                  <a:pt x="62671" y="52935"/>
                  <a:pt x="62671" y="62257"/>
                </a:cubicBezTo>
                <a:cubicBezTo>
                  <a:pt x="62671" y="96435"/>
                  <a:pt x="90822" y="124400"/>
                  <a:pt x="125228" y="124400"/>
                </a:cubicBezTo>
                <a:moveTo>
                  <a:pt x="156506" y="217614"/>
                </a:moveTo>
                <a:cubicBezTo>
                  <a:pt x="165890" y="217614"/>
                  <a:pt x="172145" y="211400"/>
                  <a:pt x="172145" y="202078"/>
                </a:cubicBezTo>
                <a:cubicBezTo>
                  <a:pt x="172145" y="192757"/>
                  <a:pt x="165890" y="186542"/>
                  <a:pt x="156506" y="186542"/>
                </a:cubicBezTo>
                <a:lnTo>
                  <a:pt x="93950" y="186542"/>
                </a:lnTo>
                <a:cubicBezTo>
                  <a:pt x="84566" y="186542"/>
                  <a:pt x="78310" y="192757"/>
                  <a:pt x="78310" y="202078"/>
                </a:cubicBezTo>
                <a:cubicBezTo>
                  <a:pt x="78310" y="211400"/>
                  <a:pt x="84566" y="217614"/>
                  <a:pt x="93950" y="217614"/>
                </a:cubicBezTo>
                <a:lnTo>
                  <a:pt x="156506" y="217614"/>
                </a:lnTo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952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图片 69" descr="343435383036303b343532343136343bcfeec4bfb7b6cea7"/>
          <p:cNvSpPr/>
          <p:nvPr>
            <p:custDataLst>
              <p:tags r:id="rId24"/>
            </p:custDataLst>
          </p:nvPr>
        </p:nvSpPr>
        <p:spPr>
          <a:xfrm>
            <a:off x="5185093" y="3467100"/>
            <a:ext cx="269999" cy="269999"/>
          </a:xfrm>
          <a:custGeom>
            <a:avLst/>
            <a:gdLst>
              <a:gd name="connsiteX0" fmla="*/ 50068 w 269999"/>
              <a:gd name="connsiteY0" fmla="*/ 188535 h 269999"/>
              <a:gd name="connsiteX1" fmla="*/ 59173 w 269999"/>
              <a:gd name="connsiteY1" fmla="*/ 202614 h 269999"/>
              <a:gd name="connsiteX2" fmla="*/ 25438 w 269999"/>
              <a:gd name="connsiteY2" fmla="*/ 227938 h 269999"/>
              <a:gd name="connsiteX3" fmla="*/ 135114 w 269999"/>
              <a:gd name="connsiteY3" fmla="*/ 253262 h 269999"/>
              <a:gd name="connsiteX4" fmla="*/ 244790 w 269999"/>
              <a:gd name="connsiteY4" fmla="*/ 227938 h 269999"/>
              <a:gd name="connsiteX5" fmla="*/ 202614 w 269999"/>
              <a:gd name="connsiteY5" fmla="*/ 202614 h 269999"/>
              <a:gd name="connsiteX6" fmla="*/ 215185 w 269999"/>
              <a:gd name="connsiteY6" fmla="*/ 187239 h 269999"/>
              <a:gd name="connsiteX7" fmla="*/ 270114 w 269999"/>
              <a:gd name="connsiteY7" fmla="*/ 227907 h 269999"/>
              <a:gd name="connsiteX8" fmla="*/ 135114 w 269999"/>
              <a:gd name="connsiteY8" fmla="*/ 270114 h 269999"/>
              <a:gd name="connsiteX9" fmla="*/ 114 w 269999"/>
              <a:gd name="connsiteY9" fmla="*/ 227907 h 269999"/>
              <a:gd name="connsiteX10" fmla="*/ 50068 w 269999"/>
              <a:gd name="connsiteY10" fmla="*/ 188535 h 269999"/>
              <a:gd name="connsiteX11" fmla="*/ 135114 w 269999"/>
              <a:gd name="connsiteY11" fmla="*/ 236348 h 269999"/>
              <a:gd name="connsiteX12" fmla="*/ 33879 w 269999"/>
              <a:gd name="connsiteY12" fmla="*/ 102163 h 269999"/>
              <a:gd name="connsiteX13" fmla="*/ 135114 w 269999"/>
              <a:gd name="connsiteY13" fmla="*/ 114 h 269999"/>
              <a:gd name="connsiteX14" fmla="*/ 236348 w 269999"/>
              <a:gd name="connsiteY14" fmla="*/ 102163 h 269999"/>
              <a:gd name="connsiteX15" fmla="*/ 135114 w 269999"/>
              <a:gd name="connsiteY15" fmla="*/ 236348 h 269999"/>
              <a:gd name="connsiteX16" fmla="*/ 135114 w 269999"/>
              <a:gd name="connsiteY16" fmla="*/ 118141 h 269999"/>
              <a:gd name="connsiteX17" fmla="*/ 160438 w 269999"/>
              <a:gd name="connsiteY17" fmla="*/ 92877 h 269999"/>
              <a:gd name="connsiteX18" fmla="*/ 135114 w 269999"/>
              <a:gd name="connsiteY18" fmla="*/ 67614 h 269999"/>
              <a:gd name="connsiteX19" fmla="*/ 109790 w 269999"/>
              <a:gd name="connsiteY19" fmla="*/ 92877 h 269999"/>
              <a:gd name="connsiteX20" fmla="*/ 135114 w 269999"/>
              <a:gd name="connsiteY20" fmla="*/ 118141 h 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9999" h="269999">
                <a:moveTo>
                  <a:pt x="50068" y="188535"/>
                </a:moveTo>
                <a:lnTo>
                  <a:pt x="59173" y="202614"/>
                </a:lnTo>
                <a:cubicBezTo>
                  <a:pt x="37406" y="210151"/>
                  <a:pt x="25438" y="218985"/>
                  <a:pt x="25438" y="227938"/>
                </a:cubicBezTo>
                <a:cubicBezTo>
                  <a:pt x="25438" y="246056"/>
                  <a:pt x="82386" y="253262"/>
                  <a:pt x="135114" y="253262"/>
                </a:cubicBezTo>
                <a:cubicBezTo>
                  <a:pt x="187842" y="253262"/>
                  <a:pt x="244790" y="246086"/>
                  <a:pt x="244790" y="227938"/>
                </a:cubicBezTo>
                <a:cubicBezTo>
                  <a:pt x="244790" y="218321"/>
                  <a:pt x="227033" y="210362"/>
                  <a:pt x="202614" y="202614"/>
                </a:cubicBezTo>
                <a:lnTo>
                  <a:pt x="215185" y="187239"/>
                </a:lnTo>
                <a:cubicBezTo>
                  <a:pt x="248498" y="195590"/>
                  <a:pt x="270114" y="212774"/>
                  <a:pt x="270114" y="227907"/>
                </a:cubicBezTo>
                <a:cubicBezTo>
                  <a:pt x="270114" y="253262"/>
                  <a:pt x="209668" y="270114"/>
                  <a:pt x="135114" y="270114"/>
                </a:cubicBezTo>
                <a:cubicBezTo>
                  <a:pt x="60559" y="270114"/>
                  <a:pt x="114" y="253262"/>
                  <a:pt x="114" y="227907"/>
                </a:cubicBezTo>
                <a:cubicBezTo>
                  <a:pt x="114" y="213527"/>
                  <a:pt x="19589" y="196976"/>
                  <a:pt x="50068" y="188535"/>
                </a:cubicBezTo>
                <a:moveTo>
                  <a:pt x="135114" y="236348"/>
                </a:moveTo>
                <a:cubicBezTo>
                  <a:pt x="135114" y="236348"/>
                  <a:pt x="33879" y="164779"/>
                  <a:pt x="33879" y="102163"/>
                </a:cubicBezTo>
                <a:cubicBezTo>
                  <a:pt x="33879" y="39547"/>
                  <a:pt x="79191" y="114"/>
                  <a:pt x="135114" y="114"/>
                </a:cubicBezTo>
                <a:cubicBezTo>
                  <a:pt x="191038" y="114"/>
                  <a:pt x="236348" y="40692"/>
                  <a:pt x="236348" y="102163"/>
                </a:cubicBezTo>
                <a:cubicBezTo>
                  <a:pt x="236348" y="163664"/>
                  <a:pt x="135114" y="236348"/>
                  <a:pt x="135114" y="236348"/>
                </a:cubicBezTo>
                <a:moveTo>
                  <a:pt x="135114" y="118141"/>
                </a:moveTo>
                <a:cubicBezTo>
                  <a:pt x="149072" y="118141"/>
                  <a:pt x="160438" y="106835"/>
                  <a:pt x="160438" y="92877"/>
                </a:cubicBezTo>
                <a:cubicBezTo>
                  <a:pt x="160438" y="78919"/>
                  <a:pt x="149102" y="67614"/>
                  <a:pt x="135114" y="67614"/>
                </a:cubicBezTo>
                <a:cubicBezTo>
                  <a:pt x="121156" y="67614"/>
                  <a:pt x="109790" y="78919"/>
                  <a:pt x="109790" y="92877"/>
                </a:cubicBezTo>
                <a:cubicBezTo>
                  <a:pt x="109790" y="106835"/>
                  <a:pt x="121156" y="118141"/>
                  <a:pt x="135114" y="118141"/>
                </a:cubicBezTo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953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图形 120" descr="343439383331313b343532303032383bbfcdbba7b9dcc0ed"/>
          <p:cNvSpPr/>
          <p:nvPr>
            <p:custDataLst>
              <p:tags r:id="rId25"/>
            </p:custDataLst>
          </p:nvPr>
        </p:nvSpPr>
        <p:spPr>
          <a:xfrm>
            <a:off x="5454968" y="4413885"/>
            <a:ext cx="269999" cy="260437"/>
          </a:xfrm>
          <a:custGeom>
            <a:avLst/>
            <a:gdLst>
              <a:gd name="connsiteX0" fmla="*/ 204268 w 269999"/>
              <a:gd name="connsiteY0" fmla="*/ 203890 h 260437"/>
              <a:gd name="connsiteX1" fmla="*/ 147023 w 269999"/>
              <a:gd name="connsiteY1" fmla="*/ 160855 h 260437"/>
              <a:gd name="connsiteX2" fmla="*/ 143633 w 269999"/>
              <a:gd name="connsiteY2" fmla="*/ 151817 h 260437"/>
              <a:gd name="connsiteX3" fmla="*/ 143633 w 269999"/>
              <a:gd name="connsiteY3" fmla="*/ 151682 h 260437"/>
              <a:gd name="connsiteX4" fmla="*/ 144039 w 269999"/>
              <a:gd name="connsiteY4" fmla="*/ 150873 h 260437"/>
              <a:gd name="connsiteX5" fmla="*/ 165472 w 269999"/>
              <a:gd name="connsiteY5" fmla="*/ 93268 h 260437"/>
              <a:gd name="connsiteX6" fmla="*/ 143089 w 269999"/>
              <a:gd name="connsiteY6" fmla="*/ 31751 h 260437"/>
              <a:gd name="connsiteX7" fmla="*/ 141869 w 269999"/>
              <a:gd name="connsiteY7" fmla="*/ 24061 h 260437"/>
              <a:gd name="connsiteX8" fmla="*/ 179037 w 269999"/>
              <a:gd name="connsiteY8" fmla="*/ 183 h 260437"/>
              <a:gd name="connsiteX9" fmla="*/ 227872 w 269999"/>
              <a:gd name="connsiteY9" fmla="*/ 42003 h 260437"/>
              <a:gd name="connsiteX10" fmla="*/ 211594 w 269999"/>
              <a:gd name="connsiteY10" fmla="*/ 104060 h 260437"/>
              <a:gd name="connsiteX11" fmla="*/ 206168 w 269999"/>
              <a:gd name="connsiteY11" fmla="*/ 110806 h 260437"/>
              <a:gd name="connsiteX12" fmla="*/ 205624 w 269999"/>
              <a:gd name="connsiteY12" fmla="*/ 121194 h 260437"/>
              <a:gd name="connsiteX13" fmla="*/ 207660 w 269999"/>
              <a:gd name="connsiteY13" fmla="*/ 124566 h 260437"/>
              <a:gd name="connsiteX14" fmla="*/ 223938 w 269999"/>
              <a:gd name="connsiteY14" fmla="*/ 132525 h 260437"/>
              <a:gd name="connsiteX15" fmla="*/ 241572 w 269999"/>
              <a:gd name="connsiteY15" fmla="*/ 140620 h 260437"/>
              <a:gd name="connsiteX16" fmla="*/ 268703 w 269999"/>
              <a:gd name="connsiteY16" fmla="*/ 164903 h 260437"/>
              <a:gd name="connsiteX17" fmla="*/ 265990 w 269999"/>
              <a:gd name="connsiteY17" fmla="*/ 190535 h 260437"/>
              <a:gd name="connsiteX18" fmla="*/ 210915 w 269999"/>
              <a:gd name="connsiteY18" fmla="*/ 207533 h 260437"/>
              <a:gd name="connsiteX19" fmla="*/ 204268 w 269999"/>
              <a:gd name="connsiteY19" fmla="*/ 203890 h 260437"/>
              <a:gd name="connsiteX20" fmla="*/ 114 w 269999"/>
              <a:gd name="connsiteY20" fmla="*/ 230872 h 260437"/>
              <a:gd name="connsiteX21" fmla="*/ 114 w 269999"/>
              <a:gd name="connsiteY21" fmla="*/ 221428 h 260437"/>
              <a:gd name="connsiteX22" fmla="*/ 2827 w 269999"/>
              <a:gd name="connsiteY22" fmla="*/ 213334 h 260437"/>
              <a:gd name="connsiteX23" fmla="*/ 28194 w 269999"/>
              <a:gd name="connsiteY23" fmla="*/ 189321 h 260437"/>
              <a:gd name="connsiteX24" fmla="*/ 29008 w 269999"/>
              <a:gd name="connsiteY24" fmla="*/ 188781 h 260437"/>
              <a:gd name="connsiteX25" fmla="*/ 54374 w 269999"/>
              <a:gd name="connsiteY25" fmla="*/ 176910 h 260437"/>
              <a:gd name="connsiteX26" fmla="*/ 62513 w 269999"/>
              <a:gd name="connsiteY26" fmla="*/ 173536 h 260437"/>
              <a:gd name="connsiteX27" fmla="*/ 64819 w 269999"/>
              <a:gd name="connsiteY27" fmla="*/ 171783 h 260437"/>
              <a:gd name="connsiteX28" fmla="*/ 69160 w 269999"/>
              <a:gd name="connsiteY28" fmla="*/ 149928 h 260437"/>
              <a:gd name="connsiteX29" fmla="*/ 63870 w 269999"/>
              <a:gd name="connsiteY29" fmla="*/ 143318 h 260437"/>
              <a:gd name="connsiteX30" fmla="*/ 63599 w 269999"/>
              <a:gd name="connsiteY30" fmla="*/ 143048 h 260437"/>
              <a:gd name="connsiteX31" fmla="*/ 43387 w 269999"/>
              <a:gd name="connsiteY31" fmla="*/ 79777 h 260437"/>
              <a:gd name="connsiteX32" fmla="*/ 93577 w 269999"/>
              <a:gd name="connsiteY32" fmla="*/ 33909 h 260437"/>
              <a:gd name="connsiteX33" fmla="*/ 145125 w 269999"/>
              <a:gd name="connsiteY33" fmla="*/ 79507 h 260437"/>
              <a:gd name="connsiteX34" fmla="*/ 145260 w 269999"/>
              <a:gd name="connsiteY34" fmla="*/ 80182 h 260437"/>
              <a:gd name="connsiteX35" fmla="*/ 138478 w 269999"/>
              <a:gd name="connsiteY35" fmla="*/ 120384 h 260437"/>
              <a:gd name="connsiteX36" fmla="*/ 125184 w 269999"/>
              <a:gd name="connsiteY36" fmla="*/ 142913 h 260437"/>
              <a:gd name="connsiteX37" fmla="*/ 124642 w 269999"/>
              <a:gd name="connsiteY37" fmla="*/ 143723 h 260437"/>
              <a:gd name="connsiteX38" fmla="*/ 119758 w 269999"/>
              <a:gd name="connsiteY38" fmla="*/ 149388 h 260437"/>
              <a:gd name="connsiteX39" fmla="*/ 119216 w 269999"/>
              <a:gd name="connsiteY39" fmla="*/ 150738 h 260437"/>
              <a:gd name="connsiteX40" fmla="*/ 122200 w 269999"/>
              <a:gd name="connsiteY40" fmla="*/ 172997 h 260437"/>
              <a:gd name="connsiteX41" fmla="*/ 132781 w 269999"/>
              <a:gd name="connsiteY41" fmla="*/ 176910 h 260437"/>
              <a:gd name="connsiteX42" fmla="*/ 133458 w 269999"/>
              <a:gd name="connsiteY42" fmla="*/ 177179 h 260437"/>
              <a:gd name="connsiteX43" fmla="*/ 177680 w 269999"/>
              <a:gd name="connsiteY43" fmla="*/ 202542 h 260437"/>
              <a:gd name="connsiteX44" fmla="*/ 178088 w 269999"/>
              <a:gd name="connsiteY44" fmla="*/ 202811 h 260437"/>
              <a:gd name="connsiteX45" fmla="*/ 188126 w 269999"/>
              <a:gd name="connsiteY45" fmla="*/ 217516 h 260437"/>
              <a:gd name="connsiteX46" fmla="*/ 188669 w 269999"/>
              <a:gd name="connsiteY46" fmla="*/ 222103 h 260437"/>
              <a:gd name="connsiteX47" fmla="*/ 188669 w 269999"/>
              <a:gd name="connsiteY47" fmla="*/ 232626 h 260437"/>
              <a:gd name="connsiteX48" fmla="*/ 188397 w 269999"/>
              <a:gd name="connsiteY48" fmla="*/ 234515 h 260437"/>
              <a:gd name="connsiteX49" fmla="*/ 147973 w 269999"/>
              <a:gd name="connsiteY49" fmla="*/ 256505 h 260437"/>
              <a:gd name="connsiteX50" fmla="*/ 44879 w 269999"/>
              <a:gd name="connsiteY50" fmla="*/ 256505 h 260437"/>
              <a:gd name="connsiteX51" fmla="*/ 5540 w 269999"/>
              <a:gd name="connsiteY51" fmla="*/ 240315 h 260437"/>
              <a:gd name="connsiteX52" fmla="*/ 114 w 269999"/>
              <a:gd name="connsiteY52" fmla="*/ 230872 h 26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69999" h="260437">
                <a:moveTo>
                  <a:pt x="204268" y="203890"/>
                </a:moveTo>
                <a:cubicBezTo>
                  <a:pt x="192603" y="181901"/>
                  <a:pt x="171170" y="170434"/>
                  <a:pt x="147023" y="160855"/>
                </a:cubicBezTo>
                <a:cubicBezTo>
                  <a:pt x="143361" y="159372"/>
                  <a:pt x="141869" y="155190"/>
                  <a:pt x="143633" y="151817"/>
                </a:cubicBezTo>
                <a:lnTo>
                  <a:pt x="143633" y="151682"/>
                </a:lnTo>
                <a:lnTo>
                  <a:pt x="144039" y="150873"/>
                </a:lnTo>
                <a:cubicBezTo>
                  <a:pt x="154756" y="136033"/>
                  <a:pt x="164115" y="117281"/>
                  <a:pt x="165472" y="93268"/>
                </a:cubicBezTo>
                <a:cubicBezTo>
                  <a:pt x="168049" y="65747"/>
                  <a:pt x="157604" y="46320"/>
                  <a:pt x="143089" y="31751"/>
                </a:cubicBezTo>
                <a:cubicBezTo>
                  <a:pt x="141055" y="29727"/>
                  <a:pt x="140513" y="26624"/>
                  <a:pt x="141869" y="24061"/>
                </a:cubicBezTo>
                <a:cubicBezTo>
                  <a:pt x="148787" y="11380"/>
                  <a:pt x="159504" y="1397"/>
                  <a:pt x="179037" y="183"/>
                </a:cubicBezTo>
                <a:cubicBezTo>
                  <a:pt x="208881" y="-1167"/>
                  <a:pt x="225159" y="17720"/>
                  <a:pt x="227872" y="42003"/>
                </a:cubicBezTo>
                <a:cubicBezTo>
                  <a:pt x="231941" y="68985"/>
                  <a:pt x="222446" y="90570"/>
                  <a:pt x="211594" y="104060"/>
                </a:cubicBezTo>
                <a:cubicBezTo>
                  <a:pt x="210237" y="106759"/>
                  <a:pt x="207524" y="108107"/>
                  <a:pt x="206168" y="110806"/>
                </a:cubicBezTo>
                <a:cubicBezTo>
                  <a:pt x="205082" y="112964"/>
                  <a:pt x="204811" y="117955"/>
                  <a:pt x="205624" y="121194"/>
                </a:cubicBezTo>
                <a:cubicBezTo>
                  <a:pt x="205897" y="122543"/>
                  <a:pt x="206574" y="123622"/>
                  <a:pt x="207660" y="124566"/>
                </a:cubicBezTo>
                <a:cubicBezTo>
                  <a:pt x="211458" y="127804"/>
                  <a:pt x="219190" y="130097"/>
                  <a:pt x="223938" y="132525"/>
                </a:cubicBezTo>
                <a:cubicBezTo>
                  <a:pt x="230720" y="135224"/>
                  <a:pt x="236146" y="137922"/>
                  <a:pt x="241572" y="140620"/>
                </a:cubicBezTo>
                <a:cubicBezTo>
                  <a:pt x="252424" y="146016"/>
                  <a:pt x="264633" y="154110"/>
                  <a:pt x="268703" y="164903"/>
                </a:cubicBezTo>
                <a:cubicBezTo>
                  <a:pt x="271416" y="171649"/>
                  <a:pt x="270059" y="185139"/>
                  <a:pt x="265990" y="190535"/>
                </a:cubicBezTo>
                <a:cubicBezTo>
                  <a:pt x="257172" y="203082"/>
                  <a:pt x="231805" y="205105"/>
                  <a:pt x="210915" y="207533"/>
                </a:cubicBezTo>
                <a:cubicBezTo>
                  <a:pt x="208202" y="207668"/>
                  <a:pt x="205624" y="206319"/>
                  <a:pt x="204268" y="203890"/>
                </a:cubicBezTo>
                <a:moveTo>
                  <a:pt x="114" y="230872"/>
                </a:moveTo>
                <a:lnTo>
                  <a:pt x="114" y="221428"/>
                </a:lnTo>
                <a:cubicBezTo>
                  <a:pt x="114" y="218731"/>
                  <a:pt x="1471" y="216032"/>
                  <a:pt x="2827" y="213334"/>
                </a:cubicBezTo>
                <a:cubicBezTo>
                  <a:pt x="8117" y="202676"/>
                  <a:pt x="18834" y="195932"/>
                  <a:pt x="28194" y="189321"/>
                </a:cubicBezTo>
                <a:cubicBezTo>
                  <a:pt x="28465" y="189186"/>
                  <a:pt x="28736" y="188916"/>
                  <a:pt x="29008" y="188781"/>
                </a:cubicBezTo>
                <a:cubicBezTo>
                  <a:pt x="37011" y="184869"/>
                  <a:pt x="45014" y="180821"/>
                  <a:pt x="54374" y="176910"/>
                </a:cubicBezTo>
                <a:cubicBezTo>
                  <a:pt x="56680" y="175831"/>
                  <a:pt x="59936" y="174616"/>
                  <a:pt x="62513" y="173536"/>
                </a:cubicBezTo>
                <a:cubicBezTo>
                  <a:pt x="63463" y="173132"/>
                  <a:pt x="64277" y="172593"/>
                  <a:pt x="64819" y="171783"/>
                </a:cubicBezTo>
                <a:cubicBezTo>
                  <a:pt x="68753" y="167061"/>
                  <a:pt x="72958" y="157348"/>
                  <a:pt x="69160" y="149928"/>
                </a:cubicBezTo>
                <a:cubicBezTo>
                  <a:pt x="67804" y="147230"/>
                  <a:pt x="66447" y="145881"/>
                  <a:pt x="63870" y="143318"/>
                </a:cubicBezTo>
                <a:lnTo>
                  <a:pt x="63599" y="143048"/>
                </a:lnTo>
                <a:cubicBezTo>
                  <a:pt x="51390" y="129558"/>
                  <a:pt x="40674" y="106624"/>
                  <a:pt x="43387" y="79777"/>
                </a:cubicBezTo>
                <a:cubicBezTo>
                  <a:pt x="46100" y="52796"/>
                  <a:pt x="63734" y="33909"/>
                  <a:pt x="93577" y="33909"/>
                </a:cubicBezTo>
                <a:cubicBezTo>
                  <a:pt x="123285" y="33909"/>
                  <a:pt x="140920" y="52661"/>
                  <a:pt x="145125" y="79507"/>
                </a:cubicBezTo>
                <a:cubicBezTo>
                  <a:pt x="145125" y="79777"/>
                  <a:pt x="145125" y="79912"/>
                  <a:pt x="145260" y="80182"/>
                </a:cubicBezTo>
                <a:cubicBezTo>
                  <a:pt x="146481" y="96236"/>
                  <a:pt x="142547" y="110941"/>
                  <a:pt x="138478" y="120384"/>
                </a:cubicBezTo>
                <a:cubicBezTo>
                  <a:pt x="134544" y="129693"/>
                  <a:pt x="130474" y="136303"/>
                  <a:pt x="125184" y="142913"/>
                </a:cubicBezTo>
                <a:cubicBezTo>
                  <a:pt x="124913" y="143183"/>
                  <a:pt x="124777" y="143453"/>
                  <a:pt x="124642" y="143723"/>
                </a:cubicBezTo>
                <a:cubicBezTo>
                  <a:pt x="123285" y="145881"/>
                  <a:pt x="121114" y="147230"/>
                  <a:pt x="119758" y="149388"/>
                </a:cubicBezTo>
                <a:cubicBezTo>
                  <a:pt x="119487" y="149794"/>
                  <a:pt x="119351" y="150198"/>
                  <a:pt x="119216" y="150738"/>
                </a:cubicBezTo>
                <a:cubicBezTo>
                  <a:pt x="116909" y="158697"/>
                  <a:pt x="119487" y="169085"/>
                  <a:pt x="122200" y="172997"/>
                </a:cubicBezTo>
                <a:cubicBezTo>
                  <a:pt x="123556" y="175560"/>
                  <a:pt x="128711" y="175696"/>
                  <a:pt x="132781" y="176910"/>
                </a:cubicBezTo>
                <a:cubicBezTo>
                  <a:pt x="133052" y="177045"/>
                  <a:pt x="133187" y="177045"/>
                  <a:pt x="133458" y="177179"/>
                </a:cubicBezTo>
                <a:cubicBezTo>
                  <a:pt x="149601" y="183924"/>
                  <a:pt x="165608" y="191884"/>
                  <a:pt x="177680" y="202542"/>
                </a:cubicBezTo>
                <a:cubicBezTo>
                  <a:pt x="177816" y="202676"/>
                  <a:pt x="177952" y="202811"/>
                  <a:pt x="178088" y="202811"/>
                </a:cubicBezTo>
                <a:cubicBezTo>
                  <a:pt x="181614" y="206319"/>
                  <a:pt x="186227" y="211041"/>
                  <a:pt x="188126" y="217516"/>
                </a:cubicBezTo>
                <a:cubicBezTo>
                  <a:pt x="188533" y="219000"/>
                  <a:pt x="188669" y="220619"/>
                  <a:pt x="188669" y="222103"/>
                </a:cubicBezTo>
                <a:lnTo>
                  <a:pt x="188669" y="232626"/>
                </a:lnTo>
                <a:cubicBezTo>
                  <a:pt x="188669" y="233300"/>
                  <a:pt x="188533" y="233975"/>
                  <a:pt x="188397" y="234515"/>
                </a:cubicBezTo>
                <a:cubicBezTo>
                  <a:pt x="183785" y="248545"/>
                  <a:pt x="165201" y="252592"/>
                  <a:pt x="147973" y="256505"/>
                </a:cubicBezTo>
                <a:cubicBezTo>
                  <a:pt x="118130" y="261901"/>
                  <a:pt x="76078" y="261901"/>
                  <a:pt x="44879" y="256505"/>
                </a:cubicBezTo>
                <a:cubicBezTo>
                  <a:pt x="29957" y="253806"/>
                  <a:pt x="13679" y="249759"/>
                  <a:pt x="5540" y="240315"/>
                </a:cubicBezTo>
                <a:cubicBezTo>
                  <a:pt x="2827" y="238967"/>
                  <a:pt x="1471" y="236268"/>
                  <a:pt x="114" y="230872"/>
                </a:cubicBezTo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95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custDataLst>
      <p:tags r:id="rId2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聚焦两会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854075"/>
            <a:ext cx="12141200" cy="5638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重点信息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图形 6"/>
          <p:cNvSpPr/>
          <p:nvPr>
            <p:custDataLst>
              <p:tags r:id="rId2"/>
            </p:custDataLst>
          </p:nvPr>
        </p:nvSpPr>
        <p:spPr>
          <a:xfrm>
            <a:off x="4376692" y="1673334"/>
            <a:ext cx="3657221" cy="3657221"/>
          </a:xfrm>
          <a:custGeom>
            <a:avLst/>
            <a:gdLst>
              <a:gd name="connsiteX0" fmla="*/ 1526367 w 2045476"/>
              <a:gd name="connsiteY0" fmla="*/ 606997 h 2045475"/>
              <a:gd name="connsiteX1" fmla="*/ 1930132 w 2045476"/>
              <a:gd name="connsiteY1" fmla="*/ 827977 h 2045475"/>
              <a:gd name="connsiteX2" fmla="*/ 2018143 w 2045476"/>
              <a:gd name="connsiteY2" fmla="*/ 1128681 h 2045475"/>
              <a:gd name="connsiteX3" fmla="*/ 1930132 w 2045476"/>
              <a:gd name="connsiteY3" fmla="*/ 1216692 h 2045475"/>
              <a:gd name="connsiteX4" fmla="*/ 1526081 w 2045476"/>
              <a:gd name="connsiteY4" fmla="*/ 1437672 h 2045475"/>
              <a:gd name="connsiteX5" fmla="*/ 1437975 w 2045476"/>
              <a:gd name="connsiteY5" fmla="*/ 1525778 h 2045475"/>
              <a:gd name="connsiteX6" fmla="*/ 1216995 w 2045476"/>
              <a:gd name="connsiteY6" fmla="*/ 1929829 h 2045475"/>
              <a:gd name="connsiteX7" fmla="*/ 916291 w 2045476"/>
              <a:gd name="connsiteY7" fmla="*/ 2017840 h 2045475"/>
              <a:gd name="connsiteX8" fmla="*/ 828280 w 2045476"/>
              <a:gd name="connsiteY8" fmla="*/ 1929829 h 2045475"/>
              <a:gd name="connsiteX9" fmla="*/ 607300 w 2045476"/>
              <a:gd name="connsiteY9" fmla="*/ 1525778 h 2045475"/>
              <a:gd name="connsiteX10" fmla="*/ 519193 w 2045476"/>
              <a:gd name="connsiteY10" fmla="*/ 1437672 h 2045475"/>
              <a:gd name="connsiteX11" fmla="*/ 115143 w 2045476"/>
              <a:gd name="connsiteY11" fmla="*/ 1216692 h 2045475"/>
              <a:gd name="connsiteX12" fmla="*/ 27132 w 2045476"/>
              <a:gd name="connsiteY12" fmla="*/ 915988 h 2045475"/>
              <a:gd name="connsiteX13" fmla="*/ 115143 w 2045476"/>
              <a:gd name="connsiteY13" fmla="*/ 827977 h 2045475"/>
              <a:gd name="connsiteX14" fmla="*/ 519193 w 2045476"/>
              <a:gd name="connsiteY14" fmla="*/ 606997 h 2045475"/>
              <a:gd name="connsiteX15" fmla="*/ 607300 w 2045476"/>
              <a:gd name="connsiteY15" fmla="*/ 518891 h 2045475"/>
              <a:gd name="connsiteX16" fmla="*/ 828280 w 2045476"/>
              <a:gd name="connsiteY16" fmla="*/ 114840 h 2045475"/>
              <a:gd name="connsiteX17" fmla="*/ 1128984 w 2045476"/>
              <a:gd name="connsiteY17" fmla="*/ 26829 h 2045475"/>
              <a:gd name="connsiteX18" fmla="*/ 1216995 w 2045476"/>
              <a:gd name="connsiteY18" fmla="*/ 114840 h 2045475"/>
              <a:gd name="connsiteX19" fmla="*/ 1437975 w 2045476"/>
              <a:gd name="connsiteY19" fmla="*/ 518891 h 2045475"/>
              <a:gd name="connsiteX20" fmla="*/ 1526367 w 2045476"/>
              <a:gd name="connsiteY20" fmla="*/ 606997 h 204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45476" h="2045475">
                <a:moveTo>
                  <a:pt x="1526367" y="606997"/>
                </a:moveTo>
                <a:lnTo>
                  <a:pt x="1930132" y="827977"/>
                </a:lnTo>
                <a:cubicBezTo>
                  <a:pt x="2037469" y="886708"/>
                  <a:pt x="2076874" y="1021344"/>
                  <a:pt x="2018143" y="1128681"/>
                </a:cubicBezTo>
                <a:cubicBezTo>
                  <a:pt x="1997816" y="1165829"/>
                  <a:pt x="1967279" y="1196366"/>
                  <a:pt x="1930132" y="1216692"/>
                </a:cubicBezTo>
                <a:lnTo>
                  <a:pt x="1526081" y="1437672"/>
                </a:lnTo>
                <a:cubicBezTo>
                  <a:pt x="1488905" y="1458036"/>
                  <a:pt x="1458339" y="1488602"/>
                  <a:pt x="1437975" y="1525778"/>
                </a:cubicBezTo>
                <a:lnTo>
                  <a:pt x="1216995" y="1929829"/>
                </a:lnTo>
                <a:cubicBezTo>
                  <a:pt x="1158264" y="2037166"/>
                  <a:pt x="1023628" y="2076571"/>
                  <a:pt x="916291" y="2017840"/>
                </a:cubicBezTo>
                <a:cubicBezTo>
                  <a:pt x="879143" y="1997513"/>
                  <a:pt x="848606" y="1966976"/>
                  <a:pt x="828280" y="1929829"/>
                </a:cubicBezTo>
                <a:lnTo>
                  <a:pt x="607300" y="1525778"/>
                </a:lnTo>
                <a:cubicBezTo>
                  <a:pt x="586964" y="1488583"/>
                  <a:pt x="556389" y="1458008"/>
                  <a:pt x="519193" y="1437672"/>
                </a:cubicBezTo>
                <a:lnTo>
                  <a:pt x="115143" y="1216692"/>
                </a:lnTo>
                <a:cubicBezTo>
                  <a:pt x="7806" y="1157961"/>
                  <a:pt x="-31600" y="1023325"/>
                  <a:pt x="27132" y="915988"/>
                </a:cubicBezTo>
                <a:cubicBezTo>
                  <a:pt x="47458" y="878840"/>
                  <a:pt x="77995" y="848303"/>
                  <a:pt x="115143" y="827977"/>
                </a:cubicBezTo>
                <a:lnTo>
                  <a:pt x="519193" y="606997"/>
                </a:lnTo>
                <a:cubicBezTo>
                  <a:pt x="556389" y="586661"/>
                  <a:pt x="586964" y="556086"/>
                  <a:pt x="607300" y="518891"/>
                </a:cubicBezTo>
                <a:lnTo>
                  <a:pt x="828280" y="114840"/>
                </a:lnTo>
                <a:cubicBezTo>
                  <a:pt x="887011" y="7503"/>
                  <a:pt x="1021647" y="-31902"/>
                  <a:pt x="1128984" y="26829"/>
                </a:cubicBezTo>
                <a:cubicBezTo>
                  <a:pt x="1166131" y="47155"/>
                  <a:pt x="1196669" y="77702"/>
                  <a:pt x="1216995" y="114840"/>
                </a:cubicBezTo>
                <a:lnTo>
                  <a:pt x="1437975" y="518891"/>
                </a:lnTo>
                <a:cubicBezTo>
                  <a:pt x="1458416" y="556105"/>
                  <a:pt x="1489086" y="586680"/>
                  <a:pt x="1526367" y="60699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>
            <a:off x="5958157" y="1825772"/>
            <a:ext cx="481316" cy="48131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1" name="椭圆 10"/>
          <p:cNvSpPr/>
          <p:nvPr>
            <p:custDataLst>
              <p:tags r:id="rId4"/>
            </p:custDataLst>
          </p:nvPr>
        </p:nvSpPr>
        <p:spPr>
          <a:xfrm>
            <a:off x="5958157" y="4690963"/>
            <a:ext cx="481316" cy="48131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5"/>
            </p:custDataLst>
          </p:nvPr>
        </p:nvSpPr>
        <p:spPr>
          <a:xfrm>
            <a:off x="7395618" y="3261286"/>
            <a:ext cx="481316" cy="48131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6"/>
            </p:custDataLst>
          </p:nvPr>
        </p:nvSpPr>
        <p:spPr>
          <a:xfrm>
            <a:off x="4534968" y="3261286"/>
            <a:ext cx="481316" cy="48131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7922016" y="1516007"/>
            <a:ext cx="3163580" cy="64607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B77DFE"/>
                </a:solidFill>
                <a:latin typeface="+mn-ea"/>
                <a:cs typeface="+mn-ea"/>
              </a:rPr>
              <a:t>频繁提出：新质生产力，中国经济的未来动能</a:t>
            </a:r>
            <a:endParaRPr lang="zh-CN" altLang="en-US" b="1" dirty="0">
              <a:solidFill>
                <a:srgbClr val="B77DFE"/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8298246" y="2284037"/>
            <a:ext cx="2858704" cy="16969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何为新质生产力？央视一篇报道称，其是创新起主导作用，摆脱传统经济增长方式、生产力发展路径，具有</a:t>
            </a:r>
            <a:r>
              <a:rPr lang="zh-CN" altLang="en-US" sz="1400" b="1">
                <a:solidFill>
                  <a:srgbClr val="FF0000"/>
                </a:solidFill>
                <a:latin typeface="+mn-ea"/>
                <a:cs typeface="+mn-ea"/>
              </a:rPr>
              <a:t>高科技、高效能、高质量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特征，符合新发展理念的先进生产力质态。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>
            <a:off x="6854624" y="4325593"/>
            <a:ext cx="2357928" cy="64607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首次提出低空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经济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6854948" y="4996970"/>
            <a:ext cx="4140482" cy="123572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</a:rPr>
              <a:t>中国出台的《绿色航空制造业发展纲要（2023-2035年）》指出，到2025年，电动垂直起降航空器（eVTOL）实现试点运行；到2035年，以无人化、电动化、智能化为技术特征的新型通用航空装备实现商业化、规模化应用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1035050" y="2914246"/>
            <a:ext cx="3077955" cy="64607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00B0F0"/>
                </a:solidFill>
                <a:sym typeface="+mn-ea"/>
              </a:rPr>
              <a:t>加速央企整车向新能源转型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2"/>
            </p:custDataLst>
          </p:nvPr>
        </p:nvSpPr>
        <p:spPr>
          <a:xfrm>
            <a:off x="1075916" y="3582380"/>
            <a:ext cx="3037089" cy="27938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中汽协方面也认为，国资委对三家央企进行新能源汽车业务的单独考核，将推动企业破除障碍，加大创新力度，加快转型速度。作为促进我国经济高质量健康发展的骨干力量，央企转型的示范效应，将进一步巩固并扩大我国新能源汽车产业的发展优势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6" name="图形 6"/>
          <p:cNvSpPr/>
          <p:nvPr>
            <p:custDataLst>
              <p:tags r:id="rId13"/>
            </p:custDataLst>
          </p:nvPr>
        </p:nvSpPr>
        <p:spPr>
          <a:xfrm>
            <a:off x="5256941" y="2554232"/>
            <a:ext cx="1889586" cy="1889586"/>
          </a:xfrm>
          <a:custGeom>
            <a:avLst/>
            <a:gdLst>
              <a:gd name="connsiteX0" fmla="*/ 1526367 w 2045476"/>
              <a:gd name="connsiteY0" fmla="*/ 606997 h 2045475"/>
              <a:gd name="connsiteX1" fmla="*/ 1930132 w 2045476"/>
              <a:gd name="connsiteY1" fmla="*/ 827977 h 2045475"/>
              <a:gd name="connsiteX2" fmla="*/ 2018143 w 2045476"/>
              <a:gd name="connsiteY2" fmla="*/ 1128681 h 2045475"/>
              <a:gd name="connsiteX3" fmla="*/ 1930132 w 2045476"/>
              <a:gd name="connsiteY3" fmla="*/ 1216692 h 2045475"/>
              <a:gd name="connsiteX4" fmla="*/ 1526081 w 2045476"/>
              <a:gd name="connsiteY4" fmla="*/ 1437672 h 2045475"/>
              <a:gd name="connsiteX5" fmla="*/ 1437975 w 2045476"/>
              <a:gd name="connsiteY5" fmla="*/ 1525778 h 2045475"/>
              <a:gd name="connsiteX6" fmla="*/ 1216995 w 2045476"/>
              <a:gd name="connsiteY6" fmla="*/ 1929829 h 2045475"/>
              <a:gd name="connsiteX7" fmla="*/ 916291 w 2045476"/>
              <a:gd name="connsiteY7" fmla="*/ 2017840 h 2045475"/>
              <a:gd name="connsiteX8" fmla="*/ 828280 w 2045476"/>
              <a:gd name="connsiteY8" fmla="*/ 1929829 h 2045475"/>
              <a:gd name="connsiteX9" fmla="*/ 607300 w 2045476"/>
              <a:gd name="connsiteY9" fmla="*/ 1525778 h 2045475"/>
              <a:gd name="connsiteX10" fmla="*/ 519193 w 2045476"/>
              <a:gd name="connsiteY10" fmla="*/ 1437672 h 2045475"/>
              <a:gd name="connsiteX11" fmla="*/ 115143 w 2045476"/>
              <a:gd name="connsiteY11" fmla="*/ 1216692 h 2045475"/>
              <a:gd name="connsiteX12" fmla="*/ 27132 w 2045476"/>
              <a:gd name="connsiteY12" fmla="*/ 915988 h 2045475"/>
              <a:gd name="connsiteX13" fmla="*/ 115143 w 2045476"/>
              <a:gd name="connsiteY13" fmla="*/ 827977 h 2045475"/>
              <a:gd name="connsiteX14" fmla="*/ 519193 w 2045476"/>
              <a:gd name="connsiteY14" fmla="*/ 606997 h 2045475"/>
              <a:gd name="connsiteX15" fmla="*/ 607300 w 2045476"/>
              <a:gd name="connsiteY15" fmla="*/ 518891 h 2045475"/>
              <a:gd name="connsiteX16" fmla="*/ 828280 w 2045476"/>
              <a:gd name="connsiteY16" fmla="*/ 114840 h 2045475"/>
              <a:gd name="connsiteX17" fmla="*/ 1128984 w 2045476"/>
              <a:gd name="connsiteY17" fmla="*/ 26829 h 2045475"/>
              <a:gd name="connsiteX18" fmla="*/ 1216995 w 2045476"/>
              <a:gd name="connsiteY18" fmla="*/ 114840 h 2045475"/>
              <a:gd name="connsiteX19" fmla="*/ 1437975 w 2045476"/>
              <a:gd name="connsiteY19" fmla="*/ 518891 h 2045475"/>
              <a:gd name="connsiteX20" fmla="*/ 1526367 w 2045476"/>
              <a:gd name="connsiteY20" fmla="*/ 606997 h 204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45476" h="2045475">
                <a:moveTo>
                  <a:pt x="1526367" y="606997"/>
                </a:moveTo>
                <a:lnTo>
                  <a:pt x="1930132" y="827977"/>
                </a:lnTo>
                <a:cubicBezTo>
                  <a:pt x="2037469" y="886708"/>
                  <a:pt x="2076874" y="1021344"/>
                  <a:pt x="2018143" y="1128681"/>
                </a:cubicBezTo>
                <a:cubicBezTo>
                  <a:pt x="1997816" y="1165829"/>
                  <a:pt x="1967279" y="1196366"/>
                  <a:pt x="1930132" y="1216692"/>
                </a:cubicBezTo>
                <a:lnTo>
                  <a:pt x="1526081" y="1437672"/>
                </a:lnTo>
                <a:cubicBezTo>
                  <a:pt x="1488905" y="1458036"/>
                  <a:pt x="1458339" y="1488602"/>
                  <a:pt x="1437975" y="1525778"/>
                </a:cubicBezTo>
                <a:lnTo>
                  <a:pt x="1216995" y="1929829"/>
                </a:lnTo>
                <a:cubicBezTo>
                  <a:pt x="1158264" y="2037166"/>
                  <a:pt x="1023628" y="2076571"/>
                  <a:pt x="916291" y="2017840"/>
                </a:cubicBezTo>
                <a:cubicBezTo>
                  <a:pt x="879143" y="1997513"/>
                  <a:pt x="848606" y="1966976"/>
                  <a:pt x="828280" y="1929829"/>
                </a:cubicBezTo>
                <a:lnTo>
                  <a:pt x="607300" y="1525778"/>
                </a:lnTo>
                <a:cubicBezTo>
                  <a:pt x="586964" y="1488583"/>
                  <a:pt x="556389" y="1458008"/>
                  <a:pt x="519193" y="1437672"/>
                </a:cubicBezTo>
                <a:lnTo>
                  <a:pt x="115143" y="1216692"/>
                </a:lnTo>
                <a:cubicBezTo>
                  <a:pt x="7806" y="1157961"/>
                  <a:pt x="-31600" y="1023325"/>
                  <a:pt x="27132" y="915988"/>
                </a:cubicBezTo>
                <a:cubicBezTo>
                  <a:pt x="47458" y="878840"/>
                  <a:pt x="77995" y="848303"/>
                  <a:pt x="115143" y="827977"/>
                </a:cubicBezTo>
                <a:lnTo>
                  <a:pt x="519193" y="606997"/>
                </a:lnTo>
                <a:cubicBezTo>
                  <a:pt x="556389" y="586661"/>
                  <a:pt x="586964" y="556086"/>
                  <a:pt x="607300" y="518891"/>
                </a:cubicBezTo>
                <a:lnTo>
                  <a:pt x="828280" y="114840"/>
                </a:lnTo>
                <a:cubicBezTo>
                  <a:pt x="887011" y="7503"/>
                  <a:pt x="1021647" y="-31902"/>
                  <a:pt x="1128984" y="26829"/>
                </a:cubicBezTo>
                <a:cubicBezTo>
                  <a:pt x="1166131" y="47155"/>
                  <a:pt x="1196669" y="77702"/>
                  <a:pt x="1216995" y="114840"/>
                </a:cubicBezTo>
                <a:lnTo>
                  <a:pt x="1437975" y="518891"/>
                </a:lnTo>
                <a:cubicBezTo>
                  <a:pt x="1458416" y="556105"/>
                  <a:pt x="1489086" y="586680"/>
                  <a:pt x="1526367" y="60699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467995" rIns="431800" bIns="4679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chemeClr val="lt1"/>
                </a:solidFill>
                <a:uFillTx/>
                <a:latin typeface="+mn-ea"/>
                <a:cs typeface="+mn-ea"/>
                <a:sym typeface="+mn-ea"/>
              </a:rPr>
              <a:t>   </a:t>
            </a:r>
            <a:endParaRPr lang="en-US" altLang="zh-CN" b="1">
              <a:solidFill>
                <a:schemeClr val="lt1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14"/>
            </p:custDataLst>
          </p:nvPr>
        </p:nvSpPr>
        <p:spPr>
          <a:xfrm>
            <a:off x="3168213" y="1195910"/>
            <a:ext cx="2357928" cy="64607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FF00"/>
                </a:solidFill>
                <a:latin typeface="+mn-ea"/>
                <a:cs typeface="+mn-ea"/>
              </a:rPr>
              <a:t>首次提出：人工智能</a:t>
            </a:r>
            <a:r>
              <a:rPr lang="en-US" altLang="zh-CN" b="1" dirty="0">
                <a:solidFill>
                  <a:srgbClr val="FFFF00"/>
                </a:solidFill>
                <a:latin typeface="+mn-ea"/>
                <a:cs typeface="+mn-ea"/>
              </a:rPr>
              <a:t>+</a:t>
            </a:r>
            <a:endParaRPr lang="en-US" altLang="zh-CN" b="1" dirty="0">
              <a:solidFill>
                <a:srgbClr val="FFFF00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5"/>
            </p:custDataLst>
          </p:nvPr>
        </p:nvSpPr>
        <p:spPr>
          <a:xfrm>
            <a:off x="1754429" y="1864044"/>
            <a:ext cx="3772036" cy="90165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两会报告首次提出实施“人工智能+”行动将加快相关基础设施建设，加速AI+赋能应用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1" name="图片 31" descr="343435383036303b343532343134393bcdb7c4d4b7e7b1a9"/>
          <p:cNvSpPr/>
          <p:nvPr>
            <p:custDataLst>
              <p:tags r:id="rId16"/>
            </p:custDataLst>
          </p:nvPr>
        </p:nvSpPr>
        <p:spPr>
          <a:xfrm>
            <a:off x="7548056" y="3394913"/>
            <a:ext cx="174407" cy="203682"/>
          </a:xfrm>
          <a:custGeom>
            <a:avLst/>
            <a:gdLst>
              <a:gd name="connsiteX0" fmla="*/ 94646 w 170731"/>
              <a:gd name="connsiteY0" fmla="*/ 114 h 199389"/>
              <a:gd name="connsiteX1" fmla="*/ 19411 w 170731"/>
              <a:gd name="connsiteY1" fmla="*/ 64219 h 199389"/>
              <a:gd name="connsiteX2" fmla="*/ 1171 w 170731"/>
              <a:gd name="connsiteY2" fmla="*/ 96398 h 199389"/>
              <a:gd name="connsiteX3" fmla="*/ 8148 w 170731"/>
              <a:gd name="connsiteY3" fmla="*/ 108373 h 199389"/>
              <a:gd name="connsiteX4" fmla="*/ 20455 w 170731"/>
              <a:gd name="connsiteY4" fmla="*/ 108373 h 199389"/>
              <a:gd name="connsiteX5" fmla="*/ 20455 w 170731"/>
              <a:gd name="connsiteY5" fmla="*/ 148368 h 199389"/>
              <a:gd name="connsiteX6" fmla="*/ 42001 w 170731"/>
              <a:gd name="connsiteY6" fmla="*/ 165350 h 199389"/>
              <a:gd name="connsiteX7" fmla="*/ 55802 w 170731"/>
              <a:gd name="connsiteY7" fmla="*/ 163444 h 199389"/>
              <a:gd name="connsiteX8" fmla="*/ 55802 w 170731"/>
              <a:gd name="connsiteY8" fmla="*/ 186621 h 199389"/>
              <a:gd name="connsiteX9" fmla="*/ 68686 w 170731"/>
              <a:gd name="connsiteY9" fmla="*/ 199504 h 199389"/>
              <a:gd name="connsiteX10" fmla="*/ 110562 w 170731"/>
              <a:gd name="connsiteY10" fmla="*/ 199504 h 199389"/>
              <a:gd name="connsiteX11" fmla="*/ 123448 w 170731"/>
              <a:gd name="connsiteY11" fmla="*/ 186621 h 199389"/>
              <a:gd name="connsiteX12" fmla="*/ 123448 w 170731"/>
              <a:gd name="connsiteY12" fmla="*/ 146828 h 199389"/>
              <a:gd name="connsiteX13" fmla="*/ 170848 w 170731"/>
              <a:gd name="connsiteY13" fmla="*/ 76295 h 199389"/>
              <a:gd name="connsiteX14" fmla="*/ 94646 w 170731"/>
              <a:gd name="connsiteY14" fmla="*/ 114 h 199389"/>
              <a:gd name="connsiteX15" fmla="*/ 122317 w 170731"/>
              <a:gd name="connsiteY15" fmla="*/ 68756 h 199389"/>
              <a:gd name="connsiteX16" fmla="*/ 80775 w 170731"/>
              <a:gd name="connsiteY16" fmla="*/ 112421 h 199389"/>
              <a:gd name="connsiteX17" fmla="*/ 75254 w 170731"/>
              <a:gd name="connsiteY17" fmla="*/ 109734 h 199389"/>
              <a:gd name="connsiteX18" fmla="*/ 79629 w 170731"/>
              <a:gd name="connsiteY18" fmla="*/ 79837 h 199389"/>
              <a:gd name="connsiteX19" fmla="*/ 60636 w 170731"/>
              <a:gd name="connsiteY19" fmla="*/ 79837 h 199389"/>
              <a:gd name="connsiteX20" fmla="*/ 58301 w 170731"/>
              <a:gd name="connsiteY20" fmla="*/ 74399 h 199389"/>
              <a:gd name="connsiteX21" fmla="*/ 99846 w 170731"/>
              <a:gd name="connsiteY21" fmla="*/ 30734 h 199389"/>
              <a:gd name="connsiteX22" fmla="*/ 105367 w 170731"/>
              <a:gd name="connsiteY22" fmla="*/ 33421 h 199389"/>
              <a:gd name="connsiteX23" fmla="*/ 100992 w 170731"/>
              <a:gd name="connsiteY23" fmla="*/ 63318 h 199389"/>
              <a:gd name="connsiteX24" fmla="*/ 119984 w 170731"/>
              <a:gd name="connsiteY24" fmla="*/ 63318 h 199389"/>
              <a:gd name="connsiteX25" fmla="*/ 122317 w 170731"/>
              <a:gd name="connsiteY25" fmla="*/ 68756 h 19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0731" h="199389">
                <a:moveTo>
                  <a:pt x="94646" y="114"/>
                </a:moveTo>
                <a:cubicBezTo>
                  <a:pt x="56674" y="114"/>
                  <a:pt x="25199" y="27884"/>
                  <a:pt x="19411" y="64219"/>
                </a:cubicBezTo>
                <a:lnTo>
                  <a:pt x="1171" y="96398"/>
                </a:lnTo>
                <a:cubicBezTo>
                  <a:pt x="-1860" y="101744"/>
                  <a:pt x="2002" y="108373"/>
                  <a:pt x="8148" y="108373"/>
                </a:cubicBezTo>
                <a:lnTo>
                  <a:pt x="20455" y="108373"/>
                </a:lnTo>
                <a:lnTo>
                  <a:pt x="20455" y="148368"/>
                </a:lnTo>
                <a:cubicBezTo>
                  <a:pt x="20455" y="159663"/>
                  <a:pt x="31016" y="167987"/>
                  <a:pt x="42001" y="165350"/>
                </a:cubicBezTo>
                <a:lnTo>
                  <a:pt x="55802" y="163444"/>
                </a:lnTo>
                <a:lnTo>
                  <a:pt x="55802" y="186621"/>
                </a:lnTo>
                <a:cubicBezTo>
                  <a:pt x="55802" y="193736"/>
                  <a:pt x="61571" y="199504"/>
                  <a:pt x="68686" y="199504"/>
                </a:cubicBezTo>
                <a:lnTo>
                  <a:pt x="110562" y="199504"/>
                </a:lnTo>
                <a:cubicBezTo>
                  <a:pt x="117678" y="199504"/>
                  <a:pt x="123448" y="193736"/>
                  <a:pt x="123448" y="186621"/>
                </a:cubicBezTo>
                <a:lnTo>
                  <a:pt x="123448" y="146828"/>
                </a:lnTo>
                <a:cubicBezTo>
                  <a:pt x="151251" y="135470"/>
                  <a:pt x="170848" y="108175"/>
                  <a:pt x="170848" y="76295"/>
                </a:cubicBezTo>
                <a:cubicBezTo>
                  <a:pt x="170846" y="34219"/>
                  <a:pt x="136729" y="114"/>
                  <a:pt x="94646" y="114"/>
                </a:cubicBezTo>
                <a:moveTo>
                  <a:pt x="122317" y="68756"/>
                </a:moveTo>
                <a:lnTo>
                  <a:pt x="80775" y="112421"/>
                </a:lnTo>
                <a:cubicBezTo>
                  <a:pt x="78610" y="114697"/>
                  <a:pt x="74800" y="112842"/>
                  <a:pt x="75254" y="109734"/>
                </a:cubicBezTo>
                <a:lnTo>
                  <a:pt x="79629" y="79837"/>
                </a:lnTo>
                <a:lnTo>
                  <a:pt x="60636" y="79837"/>
                </a:lnTo>
                <a:cubicBezTo>
                  <a:pt x="57805" y="79837"/>
                  <a:pt x="56352" y="76450"/>
                  <a:pt x="58301" y="74399"/>
                </a:cubicBezTo>
                <a:lnTo>
                  <a:pt x="99846" y="30734"/>
                </a:lnTo>
                <a:cubicBezTo>
                  <a:pt x="102010" y="28458"/>
                  <a:pt x="105820" y="30313"/>
                  <a:pt x="105367" y="33421"/>
                </a:cubicBezTo>
                <a:lnTo>
                  <a:pt x="100992" y="63318"/>
                </a:lnTo>
                <a:lnTo>
                  <a:pt x="119984" y="63318"/>
                </a:lnTo>
                <a:cubicBezTo>
                  <a:pt x="122813" y="63318"/>
                  <a:pt x="124269" y="66705"/>
                  <a:pt x="122317" y="68756"/>
                </a:cubicBezTo>
              </a:path>
            </a:pathLst>
          </a:custGeom>
          <a:solidFill>
            <a:schemeClr val="lt1">
              <a:lumMod val="100000"/>
            </a:schemeClr>
          </a:solidFill>
          <a:ln w="680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图片 28" descr="343439383331313b343532303032383bbfcdbba7b9dcc0ed"/>
          <p:cNvSpPr/>
          <p:nvPr>
            <p:custDataLst>
              <p:tags r:id="rId17"/>
            </p:custDataLst>
          </p:nvPr>
        </p:nvSpPr>
        <p:spPr>
          <a:xfrm>
            <a:off x="6101514" y="1968480"/>
            <a:ext cx="195898" cy="196468"/>
          </a:xfrm>
          <a:custGeom>
            <a:avLst/>
            <a:gdLst>
              <a:gd name="connsiteX0" fmla="*/ 145116 w 191769"/>
              <a:gd name="connsiteY0" fmla="*/ 150599 h 192327"/>
              <a:gd name="connsiteX1" fmla="*/ 104458 w 191769"/>
              <a:gd name="connsiteY1" fmla="*/ 118819 h 192327"/>
              <a:gd name="connsiteX2" fmla="*/ 102050 w 191769"/>
              <a:gd name="connsiteY2" fmla="*/ 112144 h 192327"/>
              <a:gd name="connsiteX3" fmla="*/ 102050 w 191769"/>
              <a:gd name="connsiteY3" fmla="*/ 112044 h 192327"/>
              <a:gd name="connsiteX4" fmla="*/ 102338 w 191769"/>
              <a:gd name="connsiteY4" fmla="*/ 111447 h 192327"/>
              <a:gd name="connsiteX5" fmla="*/ 117561 w 191769"/>
              <a:gd name="connsiteY5" fmla="*/ 68906 h 192327"/>
              <a:gd name="connsiteX6" fmla="*/ 101664 w 191769"/>
              <a:gd name="connsiteY6" fmla="*/ 23477 h 192327"/>
              <a:gd name="connsiteX7" fmla="*/ 100796 w 191769"/>
              <a:gd name="connsiteY7" fmla="*/ 17798 h 192327"/>
              <a:gd name="connsiteX8" fmla="*/ 127196 w 191769"/>
              <a:gd name="connsiteY8" fmla="*/ 165 h 192327"/>
              <a:gd name="connsiteX9" fmla="*/ 161881 w 191769"/>
              <a:gd name="connsiteY9" fmla="*/ 31049 h 192327"/>
              <a:gd name="connsiteX10" fmla="*/ 150319 w 191769"/>
              <a:gd name="connsiteY10" fmla="*/ 76877 h 192327"/>
              <a:gd name="connsiteX11" fmla="*/ 146466 w 191769"/>
              <a:gd name="connsiteY11" fmla="*/ 81858 h 192327"/>
              <a:gd name="connsiteX12" fmla="*/ 146080 w 191769"/>
              <a:gd name="connsiteY12" fmla="*/ 89529 h 192327"/>
              <a:gd name="connsiteX13" fmla="*/ 147525 w 191769"/>
              <a:gd name="connsiteY13" fmla="*/ 92019 h 192327"/>
              <a:gd name="connsiteX14" fmla="*/ 159087 w 191769"/>
              <a:gd name="connsiteY14" fmla="*/ 97897 h 192327"/>
              <a:gd name="connsiteX15" fmla="*/ 171612 w 191769"/>
              <a:gd name="connsiteY15" fmla="*/ 103875 h 192327"/>
              <a:gd name="connsiteX16" fmla="*/ 190882 w 191769"/>
              <a:gd name="connsiteY16" fmla="*/ 121808 h 192327"/>
              <a:gd name="connsiteX17" fmla="*/ 188955 w 191769"/>
              <a:gd name="connsiteY17" fmla="*/ 140736 h 192327"/>
              <a:gd name="connsiteX18" fmla="*/ 149838 w 191769"/>
              <a:gd name="connsiteY18" fmla="*/ 153289 h 192327"/>
              <a:gd name="connsiteX19" fmla="*/ 145116 w 191769"/>
              <a:gd name="connsiteY19" fmla="*/ 150599 h 192327"/>
              <a:gd name="connsiteX20" fmla="*/ 114 w 191769"/>
              <a:gd name="connsiteY20" fmla="*/ 170525 h 192327"/>
              <a:gd name="connsiteX21" fmla="*/ 114 w 191769"/>
              <a:gd name="connsiteY21" fmla="*/ 163551 h 192327"/>
              <a:gd name="connsiteX22" fmla="*/ 2041 w 191769"/>
              <a:gd name="connsiteY22" fmla="*/ 157573 h 192327"/>
              <a:gd name="connsiteX23" fmla="*/ 20058 w 191769"/>
              <a:gd name="connsiteY23" fmla="*/ 139840 h 192327"/>
              <a:gd name="connsiteX24" fmla="*/ 20636 w 191769"/>
              <a:gd name="connsiteY24" fmla="*/ 139441 h 192327"/>
              <a:gd name="connsiteX25" fmla="*/ 38653 w 191769"/>
              <a:gd name="connsiteY25" fmla="*/ 130674 h 192327"/>
              <a:gd name="connsiteX26" fmla="*/ 44434 w 191769"/>
              <a:gd name="connsiteY26" fmla="*/ 128183 h 192327"/>
              <a:gd name="connsiteX27" fmla="*/ 46072 w 191769"/>
              <a:gd name="connsiteY27" fmla="*/ 126888 h 192327"/>
              <a:gd name="connsiteX28" fmla="*/ 49155 w 191769"/>
              <a:gd name="connsiteY28" fmla="*/ 110749 h 192327"/>
              <a:gd name="connsiteX29" fmla="*/ 45397 w 191769"/>
              <a:gd name="connsiteY29" fmla="*/ 105867 h 192327"/>
              <a:gd name="connsiteX30" fmla="*/ 45204 w 191769"/>
              <a:gd name="connsiteY30" fmla="*/ 105669 h 192327"/>
              <a:gd name="connsiteX31" fmla="*/ 30849 w 191769"/>
              <a:gd name="connsiteY31" fmla="*/ 58944 h 192327"/>
              <a:gd name="connsiteX32" fmla="*/ 66497 w 191769"/>
              <a:gd name="connsiteY32" fmla="*/ 25071 h 192327"/>
              <a:gd name="connsiteX33" fmla="*/ 103109 w 191769"/>
              <a:gd name="connsiteY33" fmla="*/ 58745 h 192327"/>
              <a:gd name="connsiteX34" fmla="*/ 103205 w 191769"/>
              <a:gd name="connsiteY34" fmla="*/ 59243 h 192327"/>
              <a:gd name="connsiteX35" fmla="*/ 98388 w 191769"/>
              <a:gd name="connsiteY35" fmla="*/ 88931 h 192327"/>
              <a:gd name="connsiteX36" fmla="*/ 88946 w 191769"/>
              <a:gd name="connsiteY36" fmla="*/ 105569 h 192327"/>
              <a:gd name="connsiteX37" fmla="*/ 88561 w 191769"/>
              <a:gd name="connsiteY37" fmla="*/ 106167 h 192327"/>
              <a:gd name="connsiteX38" fmla="*/ 85092 w 191769"/>
              <a:gd name="connsiteY38" fmla="*/ 110351 h 192327"/>
              <a:gd name="connsiteX39" fmla="*/ 84707 w 191769"/>
              <a:gd name="connsiteY39" fmla="*/ 111347 h 192327"/>
              <a:gd name="connsiteX40" fmla="*/ 86827 w 191769"/>
              <a:gd name="connsiteY40" fmla="*/ 127785 h 192327"/>
              <a:gd name="connsiteX41" fmla="*/ 94342 w 191769"/>
              <a:gd name="connsiteY41" fmla="*/ 130674 h 192327"/>
              <a:gd name="connsiteX42" fmla="*/ 94823 w 191769"/>
              <a:gd name="connsiteY42" fmla="*/ 130873 h 192327"/>
              <a:gd name="connsiteX43" fmla="*/ 126232 w 191769"/>
              <a:gd name="connsiteY43" fmla="*/ 149604 h 192327"/>
              <a:gd name="connsiteX44" fmla="*/ 126521 w 191769"/>
              <a:gd name="connsiteY44" fmla="*/ 149802 h 192327"/>
              <a:gd name="connsiteX45" fmla="*/ 133651 w 191769"/>
              <a:gd name="connsiteY45" fmla="*/ 160662 h 192327"/>
              <a:gd name="connsiteX46" fmla="*/ 134037 w 191769"/>
              <a:gd name="connsiteY46" fmla="*/ 164049 h 192327"/>
              <a:gd name="connsiteX47" fmla="*/ 134037 w 191769"/>
              <a:gd name="connsiteY47" fmla="*/ 171820 h 192327"/>
              <a:gd name="connsiteX48" fmla="*/ 133844 w 191769"/>
              <a:gd name="connsiteY48" fmla="*/ 173215 h 192327"/>
              <a:gd name="connsiteX49" fmla="*/ 105132 w 191769"/>
              <a:gd name="connsiteY49" fmla="*/ 189454 h 192327"/>
              <a:gd name="connsiteX50" fmla="*/ 31909 w 191769"/>
              <a:gd name="connsiteY50" fmla="*/ 189454 h 192327"/>
              <a:gd name="connsiteX51" fmla="*/ 3968 w 191769"/>
              <a:gd name="connsiteY51" fmla="*/ 177498 h 192327"/>
              <a:gd name="connsiteX52" fmla="*/ 114 w 191769"/>
              <a:gd name="connsiteY52" fmla="*/ 170525 h 192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1769" h="192327">
                <a:moveTo>
                  <a:pt x="145116" y="150599"/>
                </a:moveTo>
                <a:cubicBezTo>
                  <a:pt x="136831" y="134361"/>
                  <a:pt x="121608" y="125893"/>
                  <a:pt x="104458" y="118819"/>
                </a:cubicBezTo>
                <a:cubicBezTo>
                  <a:pt x="101856" y="117723"/>
                  <a:pt x="100796" y="114635"/>
                  <a:pt x="102050" y="112144"/>
                </a:cubicBezTo>
                <a:lnTo>
                  <a:pt x="102050" y="112044"/>
                </a:lnTo>
                <a:lnTo>
                  <a:pt x="102338" y="111447"/>
                </a:lnTo>
                <a:cubicBezTo>
                  <a:pt x="109950" y="100488"/>
                  <a:pt x="116597" y="86640"/>
                  <a:pt x="117561" y="68906"/>
                </a:cubicBezTo>
                <a:cubicBezTo>
                  <a:pt x="119392" y="48583"/>
                  <a:pt x="111973" y="34237"/>
                  <a:pt x="101664" y="23477"/>
                </a:cubicBezTo>
                <a:cubicBezTo>
                  <a:pt x="100219" y="21983"/>
                  <a:pt x="99833" y="19691"/>
                  <a:pt x="100796" y="17798"/>
                </a:cubicBezTo>
                <a:cubicBezTo>
                  <a:pt x="105710" y="8434"/>
                  <a:pt x="113322" y="1061"/>
                  <a:pt x="127196" y="165"/>
                </a:cubicBezTo>
                <a:cubicBezTo>
                  <a:pt x="148393" y="-832"/>
                  <a:pt x="159954" y="13116"/>
                  <a:pt x="161881" y="31049"/>
                </a:cubicBezTo>
                <a:cubicBezTo>
                  <a:pt x="164771" y="50974"/>
                  <a:pt x="158027" y="66914"/>
                  <a:pt x="150319" y="76877"/>
                </a:cubicBezTo>
                <a:cubicBezTo>
                  <a:pt x="149356" y="78869"/>
                  <a:pt x="147429" y="79865"/>
                  <a:pt x="146466" y="81858"/>
                </a:cubicBezTo>
                <a:cubicBezTo>
                  <a:pt x="145694" y="83452"/>
                  <a:pt x="145502" y="87138"/>
                  <a:pt x="146080" y="89529"/>
                </a:cubicBezTo>
                <a:cubicBezTo>
                  <a:pt x="146273" y="90526"/>
                  <a:pt x="146754" y="91322"/>
                  <a:pt x="147525" y="92019"/>
                </a:cubicBezTo>
                <a:cubicBezTo>
                  <a:pt x="150223" y="94411"/>
                  <a:pt x="155714" y="96104"/>
                  <a:pt x="159087" y="97897"/>
                </a:cubicBezTo>
                <a:cubicBezTo>
                  <a:pt x="163904" y="99890"/>
                  <a:pt x="167758" y="101882"/>
                  <a:pt x="171612" y="103875"/>
                </a:cubicBezTo>
                <a:cubicBezTo>
                  <a:pt x="179320" y="107860"/>
                  <a:pt x="187991" y="113837"/>
                  <a:pt x="190882" y="121808"/>
                </a:cubicBezTo>
                <a:cubicBezTo>
                  <a:pt x="192809" y="126789"/>
                  <a:pt x="191845" y="136751"/>
                  <a:pt x="188955" y="140736"/>
                </a:cubicBezTo>
                <a:cubicBezTo>
                  <a:pt x="182692" y="150002"/>
                  <a:pt x="164675" y="151496"/>
                  <a:pt x="149838" y="153289"/>
                </a:cubicBezTo>
                <a:cubicBezTo>
                  <a:pt x="147911" y="153389"/>
                  <a:pt x="146080" y="152393"/>
                  <a:pt x="145116" y="150599"/>
                </a:cubicBezTo>
                <a:moveTo>
                  <a:pt x="114" y="170525"/>
                </a:moveTo>
                <a:lnTo>
                  <a:pt x="114" y="163551"/>
                </a:lnTo>
                <a:cubicBezTo>
                  <a:pt x="114" y="161558"/>
                  <a:pt x="1077" y="159566"/>
                  <a:pt x="2041" y="157573"/>
                </a:cubicBezTo>
                <a:cubicBezTo>
                  <a:pt x="5798" y="149703"/>
                  <a:pt x="13410" y="144722"/>
                  <a:pt x="20058" y="139840"/>
                </a:cubicBezTo>
                <a:cubicBezTo>
                  <a:pt x="20251" y="139741"/>
                  <a:pt x="20443" y="139541"/>
                  <a:pt x="20636" y="139441"/>
                </a:cubicBezTo>
                <a:cubicBezTo>
                  <a:pt x="26320" y="136552"/>
                  <a:pt x="32005" y="133563"/>
                  <a:pt x="38653" y="130674"/>
                </a:cubicBezTo>
                <a:cubicBezTo>
                  <a:pt x="40291" y="129878"/>
                  <a:pt x="42603" y="128981"/>
                  <a:pt x="44434" y="128183"/>
                </a:cubicBezTo>
                <a:cubicBezTo>
                  <a:pt x="45108" y="127885"/>
                  <a:pt x="45686" y="127486"/>
                  <a:pt x="46072" y="126888"/>
                </a:cubicBezTo>
                <a:cubicBezTo>
                  <a:pt x="48866" y="123402"/>
                  <a:pt x="51852" y="116229"/>
                  <a:pt x="49155" y="110749"/>
                </a:cubicBezTo>
                <a:cubicBezTo>
                  <a:pt x="48191" y="108757"/>
                  <a:pt x="47228" y="107760"/>
                  <a:pt x="45397" y="105867"/>
                </a:cubicBezTo>
                <a:lnTo>
                  <a:pt x="45204" y="105669"/>
                </a:lnTo>
                <a:cubicBezTo>
                  <a:pt x="36533" y="95706"/>
                  <a:pt x="28922" y="78770"/>
                  <a:pt x="30849" y="58944"/>
                </a:cubicBezTo>
                <a:cubicBezTo>
                  <a:pt x="32776" y="39019"/>
                  <a:pt x="45301" y="25071"/>
                  <a:pt x="66497" y="25071"/>
                </a:cubicBezTo>
                <a:cubicBezTo>
                  <a:pt x="87597" y="25071"/>
                  <a:pt x="100123" y="38919"/>
                  <a:pt x="103109" y="58745"/>
                </a:cubicBezTo>
                <a:cubicBezTo>
                  <a:pt x="103109" y="58944"/>
                  <a:pt x="103109" y="59044"/>
                  <a:pt x="103205" y="59243"/>
                </a:cubicBezTo>
                <a:cubicBezTo>
                  <a:pt x="104073" y="71098"/>
                  <a:pt x="101278" y="81958"/>
                  <a:pt x="98388" y="88931"/>
                </a:cubicBezTo>
                <a:cubicBezTo>
                  <a:pt x="95594" y="95806"/>
                  <a:pt x="92703" y="100687"/>
                  <a:pt x="88946" y="105569"/>
                </a:cubicBezTo>
                <a:cubicBezTo>
                  <a:pt x="88754" y="105768"/>
                  <a:pt x="88657" y="105967"/>
                  <a:pt x="88561" y="106167"/>
                </a:cubicBezTo>
                <a:cubicBezTo>
                  <a:pt x="87597" y="107760"/>
                  <a:pt x="86055" y="108757"/>
                  <a:pt x="85092" y="110351"/>
                </a:cubicBezTo>
                <a:cubicBezTo>
                  <a:pt x="84900" y="110650"/>
                  <a:pt x="84803" y="110949"/>
                  <a:pt x="84707" y="111347"/>
                </a:cubicBezTo>
                <a:cubicBezTo>
                  <a:pt x="83069" y="117225"/>
                  <a:pt x="84900" y="124896"/>
                  <a:pt x="86827" y="127785"/>
                </a:cubicBezTo>
                <a:cubicBezTo>
                  <a:pt x="87790" y="129678"/>
                  <a:pt x="91451" y="129778"/>
                  <a:pt x="94342" y="130674"/>
                </a:cubicBezTo>
                <a:cubicBezTo>
                  <a:pt x="94534" y="130774"/>
                  <a:pt x="94630" y="130774"/>
                  <a:pt x="94823" y="130873"/>
                </a:cubicBezTo>
                <a:cubicBezTo>
                  <a:pt x="106289" y="135855"/>
                  <a:pt x="117658" y="141733"/>
                  <a:pt x="126232" y="149604"/>
                </a:cubicBezTo>
                <a:cubicBezTo>
                  <a:pt x="126329" y="149703"/>
                  <a:pt x="126425" y="149802"/>
                  <a:pt x="126521" y="149802"/>
                </a:cubicBezTo>
                <a:cubicBezTo>
                  <a:pt x="129026" y="152393"/>
                  <a:pt x="132302" y="155880"/>
                  <a:pt x="133651" y="160662"/>
                </a:cubicBezTo>
                <a:cubicBezTo>
                  <a:pt x="133940" y="161757"/>
                  <a:pt x="134037" y="162953"/>
                  <a:pt x="134037" y="164049"/>
                </a:cubicBezTo>
                <a:lnTo>
                  <a:pt x="134037" y="171820"/>
                </a:lnTo>
                <a:cubicBezTo>
                  <a:pt x="134037" y="172318"/>
                  <a:pt x="133940" y="172816"/>
                  <a:pt x="133844" y="173215"/>
                </a:cubicBezTo>
                <a:cubicBezTo>
                  <a:pt x="130568" y="183576"/>
                  <a:pt x="117369" y="186564"/>
                  <a:pt x="105132" y="189454"/>
                </a:cubicBezTo>
                <a:cubicBezTo>
                  <a:pt x="83936" y="193439"/>
                  <a:pt x="54068" y="193439"/>
                  <a:pt x="31909" y="189454"/>
                </a:cubicBezTo>
                <a:cubicBezTo>
                  <a:pt x="21310" y="187461"/>
                  <a:pt x="9749" y="184472"/>
                  <a:pt x="3968" y="177498"/>
                </a:cubicBezTo>
                <a:cubicBezTo>
                  <a:pt x="2041" y="176503"/>
                  <a:pt x="1077" y="174510"/>
                  <a:pt x="114" y="170525"/>
                </a:cubicBezTo>
              </a:path>
            </a:pathLst>
          </a:custGeom>
          <a:solidFill>
            <a:schemeClr val="lt1">
              <a:lumMod val="100000"/>
            </a:schemeClr>
          </a:solidFill>
          <a:ln w="68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图片 32" descr="343439383331313b343532303033313bd3a6d3c3c9ccb3c7"/>
          <p:cNvSpPr/>
          <p:nvPr>
            <p:custDataLst>
              <p:tags r:id="rId18"/>
            </p:custDataLst>
          </p:nvPr>
        </p:nvSpPr>
        <p:spPr>
          <a:xfrm>
            <a:off x="6111244" y="4832373"/>
            <a:ext cx="175540" cy="196548"/>
          </a:xfrm>
          <a:custGeom>
            <a:avLst/>
            <a:gdLst>
              <a:gd name="connsiteX0" fmla="*/ 139735 w 171840"/>
              <a:gd name="connsiteY0" fmla="*/ 192519 h 192405"/>
              <a:gd name="connsiteX1" fmla="*/ 32335 w 171840"/>
              <a:gd name="connsiteY1" fmla="*/ 192519 h 192405"/>
              <a:gd name="connsiteX2" fmla="*/ 115 w 171840"/>
              <a:gd name="connsiteY2" fmla="*/ 160451 h 192405"/>
              <a:gd name="connsiteX3" fmla="*/ 115 w 171840"/>
              <a:gd name="connsiteY3" fmla="*/ 32182 h 192405"/>
              <a:gd name="connsiteX4" fmla="*/ 32335 w 171840"/>
              <a:gd name="connsiteY4" fmla="*/ 114 h 192405"/>
              <a:gd name="connsiteX5" fmla="*/ 139735 w 171840"/>
              <a:gd name="connsiteY5" fmla="*/ 114 h 192405"/>
              <a:gd name="connsiteX6" fmla="*/ 171955 w 171840"/>
              <a:gd name="connsiteY6" fmla="*/ 32182 h 192405"/>
              <a:gd name="connsiteX7" fmla="*/ 171955 w 171840"/>
              <a:gd name="connsiteY7" fmla="*/ 160451 h 192405"/>
              <a:gd name="connsiteX8" fmla="*/ 139735 w 171840"/>
              <a:gd name="connsiteY8" fmla="*/ 192519 h 192405"/>
              <a:gd name="connsiteX9" fmla="*/ 86035 w 171840"/>
              <a:gd name="connsiteY9" fmla="*/ 88681 h 192405"/>
              <a:gd name="connsiteX10" fmla="*/ 128995 w 171840"/>
              <a:gd name="connsiteY10" fmla="*/ 44398 h 192405"/>
              <a:gd name="connsiteX11" fmla="*/ 118255 w 171840"/>
              <a:gd name="connsiteY11" fmla="*/ 33327 h 192405"/>
              <a:gd name="connsiteX12" fmla="*/ 107515 w 171840"/>
              <a:gd name="connsiteY12" fmla="*/ 44398 h 192405"/>
              <a:gd name="connsiteX13" fmla="*/ 86035 w 171840"/>
              <a:gd name="connsiteY13" fmla="*/ 66540 h 192405"/>
              <a:gd name="connsiteX14" fmla="*/ 64555 w 171840"/>
              <a:gd name="connsiteY14" fmla="*/ 44398 h 192405"/>
              <a:gd name="connsiteX15" fmla="*/ 53815 w 171840"/>
              <a:gd name="connsiteY15" fmla="*/ 33327 h 192405"/>
              <a:gd name="connsiteX16" fmla="*/ 43075 w 171840"/>
              <a:gd name="connsiteY16" fmla="*/ 44398 h 192405"/>
              <a:gd name="connsiteX17" fmla="*/ 86035 w 171840"/>
              <a:gd name="connsiteY17" fmla="*/ 88681 h 192405"/>
              <a:gd name="connsiteX18" fmla="*/ 107515 w 171840"/>
              <a:gd name="connsiteY18" fmla="*/ 155107 h 192405"/>
              <a:gd name="connsiteX19" fmla="*/ 118255 w 171840"/>
              <a:gd name="connsiteY19" fmla="*/ 144036 h 192405"/>
              <a:gd name="connsiteX20" fmla="*/ 107515 w 171840"/>
              <a:gd name="connsiteY20" fmla="*/ 132965 h 192405"/>
              <a:gd name="connsiteX21" fmla="*/ 64555 w 171840"/>
              <a:gd name="connsiteY21" fmla="*/ 132965 h 192405"/>
              <a:gd name="connsiteX22" fmla="*/ 53815 w 171840"/>
              <a:gd name="connsiteY22" fmla="*/ 144036 h 192405"/>
              <a:gd name="connsiteX23" fmla="*/ 64555 w 171840"/>
              <a:gd name="connsiteY23" fmla="*/ 155107 h 192405"/>
              <a:gd name="connsiteX24" fmla="*/ 107515 w 171840"/>
              <a:gd name="connsiteY24" fmla="*/ 155107 h 19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1840" h="192405">
                <a:moveTo>
                  <a:pt x="139735" y="192519"/>
                </a:moveTo>
                <a:lnTo>
                  <a:pt x="32335" y="192519"/>
                </a:lnTo>
                <a:cubicBezTo>
                  <a:pt x="14077" y="192519"/>
                  <a:pt x="115" y="178623"/>
                  <a:pt x="115" y="160451"/>
                </a:cubicBezTo>
                <a:lnTo>
                  <a:pt x="115" y="32182"/>
                </a:lnTo>
                <a:cubicBezTo>
                  <a:pt x="115" y="14010"/>
                  <a:pt x="14077" y="114"/>
                  <a:pt x="32335" y="114"/>
                </a:cubicBezTo>
                <a:lnTo>
                  <a:pt x="139735" y="114"/>
                </a:lnTo>
                <a:cubicBezTo>
                  <a:pt x="157993" y="114"/>
                  <a:pt x="171955" y="14010"/>
                  <a:pt x="171955" y="32182"/>
                </a:cubicBezTo>
                <a:lnTo>
                  <a:pt x="171955" y="160451"/>
                </a:lnTo>
                <a:cubicBezTo>
                  <a:pt x="171955" y="178623"/>
                  <a:pt x="157993" y="192519"/>
                  <a:pt x="139735" y="192519"/>
                </a:cubicBezTo>
                <a:moveTo>
                  <a:pt x="86035" y="88681"/>
                </a:moveTo>
                <a:cubicBezTo>
                  <a:pt x="109663" y="88681"/>
                  <a:pt x="128995" y="68754"/>
                  <a:pt x="128995" y="44398"/>
                </a:cubicBezTo>
                <a:cubicBezTo>
                  <a:pt x="128995" y="37755"/>
                  <a:pt x="124699" y="33327"/>
                  <a:pt x="118255" y="33327"/>
                </a:cubicBezTo>
                <a:cubicBezTo>
                  <a:pt x="111811" y="33327"/>
                  <a:pt x="107515" y="37755"/>
                  <a:pt x="107515" y="44398"/>
                </a:cubicBezTo>
                <a:cubicBezTo>
                  <a:pt x="107515" y="56576"/>
                  <a:pt x="97849" y="66540"/>
                  <a:pt x="86035" y="66540"/>
                </a:cubicBezTo>
                <a:cubicBezTo>
                  <a:pt x="74221" y="66540"/>
                  <a:pt x="64555" y="56576"/>
                  <a:pt x="64555" y="44398"/>
                </a:cubicBezTo>
                <a:cubicBezTo>
                  <a:pt x="64555" y="37755"/>
                  <a:pt x="60259" y="33327"/>
                  <a:pt x="53815" y="33327"/>
                </a:cubicBezTo>
                <a:cubicBezTo>
                  <a:pt x="47371" y="33327"/>
                  <a:pt x="43075" y="37755"/>
                  <a:pt x="43075" y="44398"/>
                </a:cubicBezTo>
                <a:cubicBezTo>
                  <a:pt x="43075" y="68754"/>
                  <a:pt x="62407" y="88681"/>
                  <a:pt x="86035" y="88681"/>
                </a:cubicBezTo>
                <a:moveTo>
                  <a:pt x="107515" y="155107"/>
                </a:moveTo>
                <a:cubicBezTo>
                  <a:pt x="113959" y="155107"/>
                  <a:pt x="118255" y="150679"/>
                  <a:pt x="118255" y="144036"/>
                </a:cubicBezTo>
                <a:cubicBezTo>
                  <a:pt x="118255" y="137394"/>
                  <a:pt x="113959" y="132965"/>
                  <a:pt x="107515" y="132965"/>
                </a:cubicBezTo>
                <a:lnTo>
                  <a:pt x="64555" y="132965"/>
                </a:lnTo>
                <a:cubicBezTo>
                  <a:pt x="58111" y="132965"/>
                  <a:pt x="53815" y="137394"/>
                  <a:pt x="53815" y="144036"/>
                </a:cubicBezTo>
                <a:cubicBezTo>
                  <a:pt x="53815" y="150679"/>
                  <a:pt x="58111" y="155107"/>
                  <a:pt x="64555" y="155107"/>
                </a:cubicBezTo>
                <a:lnTo>
                  <a:pt x="107515" y="155107"/>
                </a:lnTo>
              </a:path>
            </a:pathLst>
          </a:custGeom>
          <a:solidFill>
            <a:schemeClr val="lt1">
              <a:lumMod val="100000"/>
            </a:schemeClr>
          </a:solidFill>
          <a:ln w="646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图片 7" descr="343439383331313b343532303032333bc6f3d2b5bcf2bde9"/>
          <p:cNvSpPr>
            <a:spLocks noChangeAspect="1"/>
          </p:cNvSpPr>
          <p:nvPr>
            <p:custDataLst>
              <p:tags r:id="rId19"/>
            </p:custDataLst>
          </p:nvPr>
        </p:nvSpPr>
        <p:spPr>
          <a:xfrm>
            <a:off x="4688055" y="3398805"/>
            <a:ext cx="194908" cy="194908"/>
          </a:xfrm>
          <a:custGeom>
            <a:avLst/>
            <a:gdLst>
              <a:gd name="connsiteX0" fmla="*/ 290584 w 300805"/>
              <a:gd name="connsiteY0" fmla="*/ 279304 h 300805"/>
              <a:gd name="connsiteX1" fmla="*/ 300919 w 300805"/>
              <a:gd name="connsiteY1" fmla="*/ 290584 h 300805"/>
              <a:gd name="connsiteX2" fmla="*/ 290584 w 300805"/>
              <a:gd name="connsiteY2" fmla="*/ 300919 h 300805"/>
              <a:gd name="connsiteX3" fmla="*/ 10427 w 300805"/>
              <a:gd name="connsiteY3" fmla="*/ 300919 h 300805"/>
              <a:gd name="connsiteX4" fmla="*/ 114 w 300805"/>
              <a:gd name="connsiteY4" fmla="*/ 289639 h 300805"/>
              <a:gd name="connsiteX5" fmla="*/ 10449 w 300805"/>
              <a:gd name="connsiteY5" fmla="*/ 279304 h 300805"/>
              <a:gd name="connsiteX6" fmla="*/ 26434 w 300805"/>
              <a:gd name="connsiteY6" fmla="*/ 279304 h 300805"/>
              <a:gd name="connsiteX7" fmla="*/ 26434 w 300805"/>
              <a:gd name="connsiteY7" fmla="*/ 15154 h 300805"/>
              <a:gd name="connsiteX8" fmla="*/ 41475 w 300805"/>
              <a:gd name="connsiteY8" fmla="*/ 114 h 300805"/>
              <a:gd name="connsiteX9" fmla="*/ 179652 w 300805"/>
              <a:gd name="connsiteY9" fmla="*/ 114 h 300805"/>
              <a:gd name="connsiteX10" fmla="*/ 194692 w 300805"/>
              <a:gd name="connsiteY10" fmla="*/ 15154 h 300805"/>
              <a:gd name="connsiteX11" fmla="*/ 194692 w 300805"/>
              <a:gd name="connsiteY11" fmla="*/ 98821 h 300805"/>
              <a:gd name="connsiteX12" fmla="*/ 253929 w 300805"/>
              <a:gd name="connsiteY12" fmla="*/ 117621 h 300805"/>
              <a:gd name="connsiteX13" fmla="*/ 274599 w 300805"/>
              <a:gd name="connsiteY13" fmla="*/ 145811 h 300805"/>
              <a:gd name="connsiteX14" fmla="*/ 274599 w 300805"/>
              <a:gd name="connsiteY14" fmla="*/ 279304 h 300805"/>
              <a:gd name="connsiteX15" fmla="*/ 290584 w 300805"/>
              <a:gd name="connsiteY15" fmla="*/ 279304 h 300805"/>
              <a:gd name="connsiteX16" fmla="*/ 124196 w 300805"/>
              <a:gd name="connsiteY16" fmla="*/ 63068 h 300805"/>
              <a:gd name="connsiteX17" fmla="*/ 124196 w 300805"/>
              <a:gd name="connsiteY17" fmla="*/ 89389 h 300805"/>
              <a:gd name="connsiteX18" fmla="*/ 166502 w 300805"/>
              <a:gd name="connsiteY18" fmla="*/ 89389 h 300805"/>
              <a:gd name="connsiteX19" fmla="*/ 166502 w 300805"/>
              <a:gd name="connsiteY19" fmla="*/ 63090 h 300805"/>
              <a:gd name="connsiteX20" fmla="*/ 124196 w 300805"/>
              <a:gd name="connsiteY20" fmla="*/ 63090 h 300805"/>
              <a:gd name="connsiteX21" fmla="*/ 124196 w 300805"/>
              <a:gd name="connsiteY21" fmla="*/ 63090 h 300805"/>
              <a:gd name="connsiteX22" fmla="*/ 124196 w 300805"/>
              <a:gd name="connsiteY22" fmla="*/ 63068 h 300805"/>
              <a:gd name="connsiteX23" fmla="*/ 96930 w 300805"/>
              <a:gd name="connsiteY23" fmla="*/ 229456 h 300805"/>
              <a:gd name="connsiteX24" fmla="*/ 96930 w 300805"/>
              <a:gd name="connsiteY24" fmla="*/ 203157 h 300805"/>
              <a:gd name="connsiteX25" fmla="*/ 54646 w 300805"/>
              <a:gd name="connsiteY25" fmla="*/ 203157 h 300805"/>
              <a:gd name="connsiteX26" fmla="*/ 54646 w 300805"/>
              <a:gd name="connsiteY26" fmla="*/ 229478 h 300805"/>
              <a:gd name="connsiteX27" fmla="*/ 96930 w 300805"/>
              <a:gd name="connsiteY27" fmla="*/ 229478 h 300805"/>
              <a:gd name="connsiteX28" fmla="*/ 96930 w 300805"/>
              <a:gd name="connsiteY28" fmla="*/ 229478 h 300805"/>
              <a:gd name="connsiteX29" fmla="*/ 96930 w 300805"/>
              <a:gd name="connsiteY29" fmla="*/ 229456 h 300805"/>
              <a:gd name="connsiteX30" fmla="*/ 54646 w 300805"/>
              <a:gd name="connsiteY30" fmla="*/ 159906 h 300805"/>
              <a:gd name="connsiteX31" fmla="*/ 96930 w 300805"/>
              <a:gd name="connsiteY31" fmla="*/ 159906 h 300805"/>
              <a:gd name="connsiteX32" fmla="*/ 96930 w 300805"/>
              <a:gd name="connsiteY32" fmla="*/ 133607 h 300805"/>
              <a:gd name="connsiteX33" fmla="*/ 54646 w 300805"/>
              <a:gd name="connsiteY33" fmla="*/ 133607 h 300805"/>
              <a:gd name="connsiteX34" fmla="*/ 54646 w 300805"/>
              <a:gd name="connsiteY34" fmla="*/ 159949 h 300805"/>
              <a:gd name="connsiteX35" fmla="*/ 54646 w 300805"/>
              <a:gd name="connsiteY35" fmla="*/ 159906 h 300805"/>
              <a:gd name="connsiteX36" fmla="*/ 54646 w 300805"/>
              <a:gd name="connsiteY36" fmla="*/ 89432 h 300805"/>
              <a:gd name="connsiteX37" fmla="*/ 96930 w 300805"/>
              <a:gd name="connsiteY37" fmla="*/ 89432 h 300805"/>
              <a:gd name="connsiteX38" fmla="*/ 96930 w 300805"/>
              <a:gd name="connsiteY38" fmla="*/ 63068 h 300805"/>
              <a:gd name="connsiteX39" fmla="*/ 54646 w 300805"/>
              <a:gd name="connsiteY39" fmla="*/ 63068 h 300805"/>
              <a:gd name="connsiteX40" fmla="*/ 54646 w 300805"/>
              <a:gd name="connsiteY40" fmla="*/ 89389 h 300805"/>
              <a:gd name="connsiteX41" fmla="*/ 54646 w 300805"/>
              <a:gd name="connsiteY41" fmla="*/ 89432 h 300805"/>
              <a:gd name="connsiteX42" fmla="*/ 124196 w 300805"/>
              <a:gd name="connsiteY42" fmla="*/ 132662 h 300805"/>
              <a:gd name="connsiteX43" fmla="*/ 124196 w 300805"/>
              <a:gd name="connsiteY43" fmla="*/ 159927 h 300805"/>
              <a:gd name="connsiteX44" fmla="*/ 166502 w 300805"/>
              <a:gd name="connsiteY44" fmla="*/ 159927 h 300805"/>
              <a:gd name="connsiteX45" fmla="*/ 166502 w 300805"/>
              <a:gd name="connsiteY45" fmla="*/ 132640 h 300805"/>
              <a:gd name="connsiteX46" fmla="*/ 124196 w 300805"/>
              <a:gd name="connsiteY46" fmla="*/ 132640 h 300805"/>
              <a:gd name="connsiteX47" fmla="*/ 124196 w 300805"/>
              <a:gd name="connsiteY47" fmla="*/ 132640 h 300805"/>
              <a:gd name="connsiteX48" fmla="*/ 124196 w 300805"/>
              <a:gd name="connsiteY48" fmla="*/ 132662 h 300805"/>
              <a:gd name="connsiteX49" fmla="*/ 167448 w 300805"/>
              <a:gd name="connsiteY49" fmla="*/ 229478 h 300805"/>
              <a:gd name="connsiteX50" fmla="*/ 167448 w 300805"/>
              <a:gd name="connsiteY50" fmla="*/ 203157 h 300805"/>
              <a:gd name="connsiteX51" fmla="*/ 125120 w 300805"/>
              <a:gd name="connsiteY51" fmla="*/ 203157 h 300805"/>
              <a:gd name="connsiteX52" fmla="*/ 125120 w 300805"/>
              <a:gd name="connsiteY52" fmla="*/ 229478 h 300805"/>
              <a:gd name="connsiteX53" fmla="*/ 167448 w 300805"/>
              <a:gd name="connsiteY53" fmla="*/ 229478 h 300805"/>
              <a:gd name="connsiteX54" fmla="*/ 167448 w 300805"/>
              <a:gd name="connsiteY54" fmla="*/ 229478 h 300805"/>
              <a:gd name="connsiteX55" fmla="*/ 212568 w 300805"/>
              <a:gd name="connsiteY55" fmla="*/ 260504 h 300805"/>
              <a:gd name="connsiteX56" fmla="*/ 234183 w 300805"/>
              <a:gd name="connsiteY56" fmla="*/ 260504 h 300805"/>
              <a:gd name="connsiteX57" fmla="*/ 234183 w 300805"/>
              <a:gd name="connsiteY57" fmla="*/ 217252 h 300805"/>
              <a:gd name="connsiteX58" fmla="*/ 212568 w 300805"/>
              <a:gd name="connsiteY58" fmla="*/ 217252 h 300805"/>
              <a:gd name="connsiteX59" fmla="*/ 212568 w 300805"/>
              <a:gd name="connsiteY59" fmla="*/ 260504 h 300805"/>
              <a:gd name="connsiteX60" fmla="*/ 212568 w 300805"/>
              <a:gd name="connsiteY60" fmla="*/ 197528 h 300805"/>
              <a:gd name="connsiteX61" fmla="*/ 234183 w 300805"/>
              <a:gd name="connsiteY61" fmla="*/ 197528 h 300805"/>
              <a:gd name="connsiteX62" fmla="*/ 234183 w 300805"/>
              <a:gd name="connsiteY62" fmla="*/ 154277 h 300805"/>
              <a:gd name="connsiteX63" fmla="*/ 212568 w 300805"/>
              <a:gd name="connsiteY63" fmla="*/ 154277 h 300805"/>
              <a:gd name="connsiteX64" fmla="*/ 212568 w 300805"/>
              <a:gd name="connsiteY64" fmla="*/ 197528 h 30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00805" h="300805">
                <a:moveTo>
                  <a:pt x="290584" y="279304"/>
                </a:moveTo>
                <a:cubicBezTo>
                  <a:pt x="296214" y="279304"/>
                  <a:pt x="300919" y="283988"/>
                  <a:pt x="300919" y="290584"/>
                </a:cubicBezTo>
                <a:cubicBezTo>
                  <a:pt x="300861" y="296267"/>
                  <a:pt x="296267" y="300861"/>
                  <a:pt x="290584" y="300919"/>
                </a:cubicBezTo>
                <a:lnTo>
                  <a:pt x="10427" y="300919"/>
                </a:lnTo>
                <a:cubicBezTo>
                  <a:pt x="4841" y="300919"/>
                  <a:pt x="114" y="296214"/>
                  <a:pt x="114" y="289639"/>
                </a:cubicBezTo>
                <a:cubicBezTo>
                  <a:pt x="114" y="283988"/>
                  <a:pt x="4819" y="279304"/>
                  <a:pt x="10449" y="279304"/>
                </a:cubicBezTo>
                <a:lnTo>
                  <a:pt x="26434" y="279304"/>
                </a:lnTo>
                <a:lnTo>
                  <a:pt x="26434" y="15154"/>
                </a:lnTo>
                <a:cubicBezTo>
                  <a:pt x="26434" y="6689"/>
                  <a:pt x="33009" y="114"/>
                  <a:pt x="41475" y="114"/>
                </a:cubicBezTo>
                <a:lnTo>
                  <a:pt x="179652" y="114"/>
                </a:lnTo>
                <a:cubicBezTo>
                  <a:pt x="188117" y="114"/>
                  <a:pt x="194692" y="6689"/>
                  <a:pt x="194692" y="15154"/>
                </a:cubicBezTo>
                <a:lnTo>
                  <a:pt x="194692" y="98821"/>
                </a:lnTo>
                <a:lnTo>
                  <a:pt x="253929" y="117621"/>
                </a:lnTo>
                <a:cubicBezTo>
                  <a:pt x="266133" y="121381"/>
                  <a:pt x="274599" y="132662"/>
                  <a:pt x="274599" y="145811"/>
                </a:cubicBezTo>
                <a:lnTo>
                  <a:pt x="274599" y="279304"/>
                </a:lnTo>
                <a:lnTo>
                  <a:pt x="290584" y="279304"/>
                </a:lnTo>
                <a:moveTo>
                  <a:pt x="124196" y="63068"/>
                </a:moveTo>
                <a:lnTo>
                  <a:pt x="124196" y="89389"/>
                </a:lnTo>
                <a:lnTo>
                  <a:pt x="166502" y="89389"/>
                </a:lnTo>
                <a:lnTo>
                  <a:pt x="166502" y="63090"/>
                </a:lnTo>
                <a:lnTo>
                  <a:pt x="124196" y="63090"/>
                </a:lnTo>
                <a:cubicBezTo>
                  <a:pt x="125141" y="62144"/>
                  <a:pt x="124196" y="62144"/>
                  <a:pt x="124196" y="63090"/>
                </a:cubicBezTo>
                <a:lnTo>
                  <a:pt x="124196" y="63068"/>
                </a:lnTo>
                <a:moveTo>
                  <a:pt x="96930" y="229456"/>
                </a:moveTo>
                <a:lnTo>
                  <a:pt x="96930" y="203157"/>
                </a:lnTo>
                <a:lnTo>
                  <a:pt x="54646" y="203157"/>
                </a:lnTo>
                <a:lnTo>
                  <a:pt x="54646" y="229478"/>
                </a:lnTo>
                <a:lnTo>
                  <a:pt x="96930" y="229478"/>
                </a:lnTo>
                <a:cubicBezTo>
                  <a:pt x="96930" y="230423"/>
                  <a:pt x="96930" y="229478"/>
                  <a:pt x="96930" y="229478"/>
                </a:cubicBezTo>
                <a:lnTo>
                  <a:pt x="96930" y="229456"/>
                </a:lnTo>
                <a:moveTo>
                  <a:pt x="54646" y="159906"/>
                </a:moveTo>
                <a:lnTo>
                  <a:pt x="96930" y="159906"/>
                </a:lnTo>
                <a:lnTo>
                  <a:pt x="96930" y="133607"/>
                </a:lnTo>
                <a:lnTo>
                  <a:pt x="54646" y="133607"/>
                </a:lnTo>
                <a:lnTo>
                  <a:pt x="54646" y="159949"/>
                </a:lnTo>
                <a:lnTo>
                  <a:pt x="54646" y="159906"/>
                </a:lnTo>
                <a:moveTo>
                  <a:pt x="54646" y="89432"/>
                </a:moveTo>
                <a:lnTo>
                  <a:pt x="96930" y="89432"/>
                </a:lnTo>
                <a:lnTo>
                  <a:pt x="96930" y="63068"/>
                </a:lnTo>
                <a:lnTo>
                  <a:pt x="54646" y="63068"/>
                </a:lnTo>
                <a:lnTo>
                  <a:pt x="54646" y="89389"/>
                </a:lnTo>
                <a:lnTo>
                  <a:pt x="54646" y="89432"/>
                </a:lnTo>
                <a:moveTo>
                  <a:pt x="124196" y="132662"/>
                </a:moveTo>
                <a:lnTo>
                  <a:pt x="124196" y="159927"/>
                </a:lnTo>
                <a:lnTo>
                  <a:pt x="166502" y="159927"/>
                </a:lnTo>
                <a:lnTo>
                  <a:pt x="166502" y="132640"/>
                </a:lnTo>
                <a:lnTo>
                  <a:pt x="124196" y="132640"/>
                </a:lnTo>
                <a:cubicBezTo>
                  <a:pt x="125141" y="132640"/>
                  <a:pt x="124196" y="132640"/>
                  <a:pt x="124196" y="132640"/>
                </a:cubicBezTo>
                <a:lnTo>
                  <a:pt x="124196" y="132662"/>
                </a:lnTo>
                <a:moveTo>
                  <a:pt x="167448" y="229478"/>
                </a:moveTo>
                <a:lnTo>
                  <a:pt x="167448" y="203157"/>
                </a:lnTo>
                <a:lnTo>
                  <a:pt x="125120" y="203157"/>
                </a:lnTo>
                <a:lnTo>
                  <a:pt x="125120" y="229478"/>
                </a:lnTo>
                <a:lnTo>
                  <a:pt x="167448" y="229478"/>
                </a:lnTo>
                <a:cubicBezTo>
                  <a:pt x="167448" y="230423"/>
                  <a:pt x="167448" y="229478"/>
                  <a:pt x="167448" y="229478"/>
                </a:cubicBezTo>
                <a:moveTo>
                  <a:pt x="212568" y="260504"/>
                </a:moveTo>
                <a:lnTo>
                  <a:pt x="234183" y="260504"/>
                </a:lnTo>
                <a:lnTo>
                  <a:pt x="234183" y="217252"/>
                </a:lnTo>
                <a:lnTo>
                  <a:pt x="212568" y="217252"/>
                </a:lnTo>
                <a:lnTo>
                  <a:pt x="212568" y="260504"/>
                </a:lnTo>
                <a:moveTo>
                  <a:pt x="212568" y="197528"/>
                </a:moveTo>
                <a:lnTo>
                  <a:pt x="234183" y="197528"/>
                </a:lnTo>
                <a:lnTo>
                  <a:pt x="234183" y="154277"/>
                </a:lnTo>
                <a:lnTo>
                  <a:pt x="212568" y="154277"/>
                </a:lnTo>
                <a:lnTo>
                  <a:pt x="212568" y="197528"/>
                </a:lnTo>
              </a:path>
            </a:pathLst>
          </a:custGeom>
          <a:solidFill>
            <a:srgbClr val="FFFFFF"/>
          </a:solidFill>
          <a:ln w="10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</p:spTree>
    <p:custDataLst>
      <p:tags r:id="rId20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9175" y="1177290"/>
            <a:ext cx="10240010" cy="49193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3885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积极培育未来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产业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1_2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2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949999988079071},{&quot;brightness&quot;:0,&quot;colorType&quot;:1,&quot;foreColorIndex&quot;:5,&quot;pos&quot;:0.6399999856948853,&quot;transparency&quot;:0.75},{&quot;brightness&quot;:0,&quot;colorType&quot;:1,&quot;foreColorIndex&quot;:5,&quot;pos&quot;:1,&quot;transparency&quot;:1},{&quot;brightness&quot;:0,&quot;colorType&quot;:1,&quot;foreColorIndex&quot;:5,&quot;pos&quot;:0.5699999928474426,&quot;transparency&quot;:0.800000011920929},{&quot;brightness&quot;:0,&quot;colorType&quot;:1,&quot;foreColorIndex&quot;:5,&quot;pos&quot;:0.4399999976158142,&quot;transparency&quot;:0.949999988079071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1_3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3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,&quot;colorType&quot;:1,&quot;foreColorIndex&quot;:16,&quot;pos&quot;:0.3700000047683716,&quot;transparency&quot;:0.47999998927116394},{&quot;brightness&quot;:0,&quot;colorType&quot;:1,&quot;foreColorIndex&quot;:14,&quot;pos&quot;:0.8100000023841858,&quot;transparency&quot;:0.6100000143051147},{&quot;brightness&quot;:0.4000000059604645,&quot;colorType&quot;:1,&quot;foreColorIndex&quot;:5,&quot;pos&quot;:1,&quot;transparency&quot;:0}],&quot;type&quot;:3},&quot;glow&quot;:{&quot;colorType&quot;:0},&quot;line&quot;:{&quot;gradient&quot;:[{&quot;brightness&quot;:0,&quot;colorType&quot;:1,&quot;foreColorIndex&quot;:5,&quot;pos&quot;:0,&quot;transparency&quot;:0.800000011920929},{&quot;brightness&quot;:0,&quot;colorType&quot;:1,&quot;foreColorIndex&quot;:5,&quot;pos&quot;:0.7300000190734863,&quot;transparency&quot;:0.75},{&quot;brightness&quot;:0,&quot;colorType&quot;:1,&quot;foreColorIndex&quot;:5,&quot;pos&quot;:1,&quot;transparency&quot;:0.6000000238418579},{&quot;brightness&quot;:0,&quot;colorType&quot;:1,&quot;foreColorIndex&quot;:5,&quot;pos&quot;:0.5699999928474426,&quot;transparency&quot;:0.800000011920929},{&quot;brightness&quot;:0,&quot;colorType&quot;:1,&quot;foreColorIndex&quot;:5,&quot;pos&quot;:0.4399999976158142,&quot;transparency&quot;:0.949999988079071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7_1*n_h_i*1_1_4"/>
  <p:tag name="KSO_WM_TEMPLATE_CATEGORY" val="diagram"/>
  <p:tag name="KSO_WM_TEMPLATE_INDEX" val="20231087"/>
  <p:tag name="KSO_WM_UNIT_LAYERLEVEL" val="1_1_1"/>
  <p:tag name="KSO_WM_TAG_VERSION" val="3.0"/>
  <p:tag name="KSO_WM_DIAGRAM_GROUP_CODE" val="n1-1"/>
  <p:tag name="KSO_WM_UNIT_TYPE" val="n_h_i"/>
  <p:tag name="KSO_WM_UNIT_INDEX" val="1_1_4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gradient&quot;:[{&quot;brightness&quot;:0,&quot;colorType&quot;:1,&quot;foreColorIndex&quot;:5,&quot;pos&quot;:0,&quot;transparency&quot;:0.4699999988079071},{&quot;brightness&quot;:0,&quot;colorType&quot;:1,&quot;foreColorIndex&quot;:14,&quot;pos&quot;:0.6600000262260437,&quot;transparency&quot;:0.8100000023841858},{&quot;brightness&quot;:0,&quot;colorType&quot;:1,&quot;foreColorIndex&quot;:5,&quot;pos&quot;:0.25,&quot;transparency&quot;:0.6899999976158142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7_1*n_h_a*1_1_1"/>
  <p:tag name="KSO_WM_TEMPLATE_CATEGORY" val="diagram"/>
  <p:tag name="KSO_WM_TEMPLATE_INDEX" val="20231087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24"/>
  <p:tag name="KSO_WM_DIAGRAM_GROUP_CODE" val="n1-1"/>
  <p:tag name="KSO_WM_UNIT_TYPE" val="n_h_a"/>
  <p:tag name="KSO_WM_UNIT_INDEX" val="1_1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&#10;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1_8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8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type&quot;:0},&quot;glow&quot;:{&quot;colorType&quot;:0},&quot;line&quot;:{&quot;gradient&quot;:[{&quot;brightness&quot;:0.949999988079071,&quot;colorType&quot;:1,&quot;foreColorIndex&quot;:5,&quot;pos&quot;:1,&quot;transparency&quot;:0},{&quot;brightness&quot;:0.550000011920929,&quot;colorType&quot;:1,&quot;foreColorIndex&quot;:5,&quot;pos&quot;:0.2800000011920929,&quot;transparency&quot;:0},{&quot;brightness&quot;:0.550000011920929,&quot;colorType&quot;:1,&quot;foreColorIndex&quot;:5,&quot;pos&quot;:0.20000000298023224,&quot;transparency&quot;:0},{&quot;brightness&quot;:0.5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1_5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5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gradient&quot;:[{&quot;brightness&quot;:0.6000000238418579,&quot;colorType&quot;:1,&quot;foreColorIndex&quot;:5,&quot;pos&quot;:0.009999999776482582,&quot;transparency&quot;:0},{&quot;brightness&quot;:0.8999999761581421,&quot;colorType&quot;:1,&quot;foreColorIndex&quot;:5,&quot;pos&quot;:0.8600000143051147,&quot;transparency&quot;:0.2700000107288360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1_9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9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gradient&quot;:[{&quot;brightness&quot;:0.4000000059604645,&quot;colorType&quot;:1,&quot;foreColorIndex&quot;:5,&quot;pos&quot;:0.009999999776482582,&quot;transparency&quot;:0},{&quot;brightness&quot;:0.699999988079071,&quot;colorType&quot;:1,&quot;foreColorIndex&quot;:5,&quot;pos&quot;:0.860000014305114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1_10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gradient&quot;:[{&quot;brightness&quot;:0.4000000059604645,&quot;colorType&quot;:1,&quot;foreColorIndex&quot;:5,&quot;pos&quot;:0.009999999776482582,&quot;transparency&quot;:0},{&quot;brightness&quot;:0.699999988079071,&quot;colorType&quot;:1,&quot;foreColorIndex&quot;:5,&quot;pos&quot;:0.860000014305114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1_6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6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gradient&quot;:[{&quot;brightness&quot;:0.6000000238418579,&quot;colorType&quot;:1,&quot;foreColorIndex&quot;:5,&quot;pos&quot;:0.009999999776482582,&quot;transparency&quot;:0},{&quot;brightness&quot;:0.8999999761581421,&quot;colorType&quot;:1,&quot;foreColorIndex&quot;:5,&quot;pos&quot;:0.8600000143051147,&quot;transparency&quot;:0.2700000107288360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2_1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7300000190734863,&quot;transparency&quot;:0.75},{&quot;brightness&quot;:0,&quot;colorType&quot;:1,&quot;foreColorIndex&quot;:5,&quot;pos&quot;:1,&quot;transparency&quot;:0.6000000238418579},{&quot;brightness&quot;:0,&quot;colorType&quot;:1,&quot;foreColorIndex&quot;:5,&quot;pos&quot;:0.5699999928474426,&quot;transparency&quot;:0.800000011920929},{&quot;brightness&quot;:0,&quot;colorType&quot;:1,&quot;foreColorIndex&quot;:5,&quot;pos&quot;:0.4399999976158142,&quot;transparency&quot;:0.949999988079071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087_1*n_h_h_i*1_2_1_1"/>
  <p:tag name="KSO_WM_TEMPLATE_CATEGORY" val="diagram"/>
  <p:tag name="KSO_WM_TEMPLATE_INDEX" val="2023108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gradient&quot;:[{&quot;brightness&quot;:0.10000000149011612,&quot;colorType&quot;:1,&quot;foreColorIndex&quot;:5,&quot;pos&quot;:0.009999999776482582,&quot;transparency&quot;:0},{&quot;brightness&quot;:0.699999988079071,&quot;colorType&quot;:1,&quot;foreColorIndex&quot;:5,&quot;pos&quot;:0.8600000143051147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1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087_1*n_h_h_f*1_2_1_1"/>
  <p:tag name="KSO_WM_TEMPLATE_CATEGORY" val="diagram"/>
  <p:tag name="KSO_WM_TEMPLATE_INDEX" val="20231087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。单击此处输入你的项正文。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087_1*n_h_h_i*1_2_2_1"/>
  <p:tag name="KSO_WM_TEMPLATE_CATEGORY" val="diagram"/>
  <p:tag name="KSO_WM_TEMPLATE_INDEX" val="2023108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gradient&quot;:[{&quot;brightness&quot;:0.10000000149011612,&quot;colorType&quot;:1,&quot;foreColorIndex&quot;:5,&quot;pos&quot;:0.009999999776482582,&quot;transparency&quot;:0},{&quot;brightness&quot;:0.699999988079071,&quot;colorType&quot;:1,&quot;foreColorIndex&quot;:5,&quot;pos&quot;:0.8600000143051147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1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087_1*n_h_h_f*1_2_2_1"/>
  <p:tag name="KSO_WM_TEMPLATE_CATEGORY" val="diagram"/>
  <p:tag name="KSO_WM_TEMPLATE_INDEX" val="20231087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。单击此处输入你的项正文。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1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74*6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087_1*n_h_h_x*1_2_1_1"/>
  <p:tag name="KSO_WM_TEMPLATE_CATEGORY" val="diagram"/>
  <p:tag name="KSO_WM_TEMPLATE_INDEX" val="20231087"/>
  <p:tag name="KSO_WM_UNIT_LAYERLEVEL" val="1_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11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65*5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087_1*n_h_h_x*1_2_2_1"/>
  <p:tag name="KSO_WM_TEMPLATE_CATEGORY" val="diagram"/>
  <p:tag name="KSO_WM_TEMPLATE_INDEX" val="20231087"/>
  <p:tag name="KSO_WM_UNIT_LAYERLEVEL" val="1_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116.xml><?xml version="1.0" encoding="utf-8"?>
<p:tagLst xmlns:p="http://schemas.openxmlformats.org/presentationml/2006/main">
  <p:tag name="KSO_WM_SPECIAL_SOURCE" val="bdnull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SPECIAL_SOURCE" val="bdnull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0.xml><?xml version="1.0" encoding="utf-8"?>
<p:tagLst xmlns:p="http://schemas.openxmlformats.org/presentationml/2006/main">
  <p:tag name="KSO_WM_SPECIAL_SOURCE" val="bdnull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SPECIAL_SOURCE" val="bdnull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SPECIAL_SOURCE" val="bdnull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SPECIAL_SOURCE" val="bdnull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2*q_i*1_4"/>
  <p:tag name="KSO_WM_TEMPLATE_CATEGORY" val="diagram"/>
  <p:tag name="KSO_WM_TEMPLATE_INDEX" val="20231660"/>
  <p:tag name="KSO_WM_UNIT_LAYERLEVEL" val="1_1"/>
  <p:tag name="KSO_WM_TAG_VERSION" val="3.0"/>
  <p:tag name="KSO_WM_BEAUTIFY_FLAG" val="#wm#"/>
  <p:tag name="KSO_WM_UNIT_TYPE" val="q_i"/>
  <p:tag name="KSO_WM_UNIT_INDEX" val="1_4"/>
  <p:tag name="KSO_WM_DIAGRAM_GROUP_CODE" val="q1-1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gradient&quot;:[{&quot;brightness&quot;:0.4000000059604645,&quot;colorType&quot;:1,&quot;foreColorIndex&quot;:5,&quot;pos&quot;:0,&quot;transparency&quot;:0.6000000238418579},{&quot;brightness&quot;:0.4000000059604645,&quot;colorType&quot;:1,&quot;foreColorIndex&quot;:5,&quot;pos&quot;: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DIAGRAM_USE_COLOR_VALUE" val="{&quot;color_scheme&quot;:1,&quot;color_type&quot;:1,&quot;theme_color_indexes&quot;:[]}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2*q_i*1_3"/>
  <p:tag name="KSO_WM_TEMPLATE_CATEGORY" val="diagram"/>
  <p:tag name="KSO_WM_TEMPLATE_INDEX" val="20231660"/>
  <p:tag name="KSO_WM_UNIT_LAYERLEVEL" val="1_1"/>
  <p:tag name="KSO_WM_TAG_VERSION" val="3.0"/>
  <p:tag name="KSO_WM_BEAUTIFY_FLAG" val="#wm#"/>
  <p:tag name="KSO_WM_UNIT_TYPE" val="q_i"/>
  <p:tag name="KSO_WM_UNIT_INDEX" val="1_3"/>
  <p:tag name="KSO_WM_DIAGRAM_GROUP_CODE" val="q1-1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43799999356269836,&quot;transparency&quot;:0.30000001192092896},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DIAGRAM_USE_COLOR_VALUE" val="{&quot;color_scheme&quot;:1,&quot;color_type&quot;:1,&quot;theme_color_indexes&quot;:[]}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2*q_i*1_2"/>
  <p:tag name="KSO_WM_TEMPLATE_CATEGORY" val="diagram"/>
  <p:tag name="KSO_WM_TEMPLATE_INDEX" val="20231660"/>
  <p:tag name="KSO_WM_UNIT_LAYERLEVEL" val="1_1"/>
  <p:tag name="KSO_WM_TAG_VERSION" val="3.0"/>
  <p:tag name="KSO_WM_BEAUTIFY_FLAG" val="#wm#"/>
  <p:tag name="KSO_WM_UNIT_TYPE" val="q_i"/>
  <p:tag name="KSO_WM_UNIT_INDEX" val="1_2"/>
  <p:tag name="KSO_WM_DIAGRAM_GROUP_CODE" val="q1-1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DIAGRAM_USE_COLOR_VALUE" val="{&quot;color_scheme&quot;:1,&quot;color_type&quot;:1,&quot;theme_color_indexes&quot;:[]}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2*q_i*1_1"/>
  <p:tag name="KSO_WM_TEMPLATE_CATEGORY" val="diagram"/>
  <p:tag name="KSO_WM_TEMPLATE_INDEX" val="20231660"/>
  <p:tag name="KSO_WM_UNIT_LAYERLEVEL" val="1_1"/>
  <p:tag name="KSO_WM_TAG_VERSION" val="3.0"/>
  <p:tag name="KSO_WM_BEAUTIFY_FLAG" val="#wm#"/>
  <p:tag name="KSO_WM_UNIT_TYPE" val="q_i"/>
  <p:tag name="KSO_WM_UNIT_INDEX" val="1_1"/>
  <p:tag name="KSO_WM_DIAGRAM_GROUP_CODE" val="q1-1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4659999907016754,&quot;transparency&quot;:0.7200000286102295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DIAGRAM_USE_COLOR_VALUE" val="{&quot;color_scheme&quot;:1,&quot;color_type&quot;:1,&quot;theme_color_indexes&quot;:[]}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2*q_h_i*1_2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DIAGRAM_GROUP_CODE" val="q1-1"/>
  <p:tag name="KSO_WM_UNIT_TYPE" val="q_h_i"/>
  <p:tag name="KSO_WM_UNIT_INDEX" val="1_2_1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2*q_h_x*1_2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UNIT_VALUE" val="54*54"/>
  <p:tag name="KSO_WM_DIAGRAM_GROUP_CODE" val="q1-1"/>
  <p:tag name="KSO_WM_UNIT_TYPE" val="q_h_x"/>
  <p:tag name="KSO_WM_UNIT_INDEX" val="1_2_1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2*q_h_i*1_3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DIAGRAM_GROUP_CODE" val="q1-1"/>
  <p:tag name="KSO_WM_UNIT_TYPE" val="q_h_i"/>
  <p:tag name="KSO_WM_UNIT_INDEX" val="1_3_1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2*q_h_x*1_3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UNIT_VALUE" val="52*54"/>
  <p:tag name="KSO_WM_DIAGRAM_GROUP_CODE" val="q1-1"/>
  <p:tag name="KSO_WM_UNIT_TYPE" val="q_h_x"/>
  <p:tag name="KSO_WM_UNIT_INDEX" val="1_3_1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1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2_1"/>
  <p:tag name="KSO_WM_UNIT_ID" val="diagram20231660_2*q_h_a*1_2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DIAGRAM_GROUP_CODE" val="q1-1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此处添加标题"/>
  <p:tag name="KSO_WM_DIAGRAM_USE_COLOR_VALUE" val="{&quot;color_scheme&quot;:1,&quot;color_type&quot;:1,&quot;theme_color_indexes&quot;:[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3_1"/>
  <p:tag name="KSO_WM_UNIT_ID" val="diagram20231660_2*q_h_a*1_3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DIAGRAM_GROUP_CODE" val="q1-1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此处添加标题"/>
  <p:tag name="KSO_WM_DIAGRAM_USE_COLOR_VALUE" val="{&quot;color_scheme&quot;:1,&quot;color_type&quot;:1,&quot;theme_color_indexes&quot;:[]}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q_h_i"/>
  <p:tag name="KSO_WM_UNIT_INDEX" val="1_1_1"/>
  <p:tag name="KSO_WM_UNIT_ID" val="diagram20231660_2*q_h_i*1_1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q_h_x"/>
  <p:tag name="KSO_WM_UNIT_INDEX" val="1_1_1"/>
  <p:tag name="KSO_WM_UNIT_ID" val="diagram20231660_2*q_h_x*1_1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UNIT_VALUE" val="54*50"/>
  <p:tag name="KSO_WM_DIAGRAM_GROUP_CODE" val="q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1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1_1"/>
  <p:tag name="KSO_WM_UNIT_ID" val="diagram20231660_2*q_h_a*1_1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此处添加标题"/>
  <p:tag name="KSO_WM_DIAGRAM_USE_COLOR_VALUE" val="{&quot;color_scheme&quot;:1,&quot;color_type&quot;:1,&quot;theme_color_indexes&quot;:[]}"/>
</p:tagLst>
</file>

<file path=ppt/tags/tag144.xml><?xml version="1.0" encoding="utf-8"?>
<p:tagLst xmlns:p="http://schemas.openxmlformats.org/presentationml/2006/main">
  <p:tag name="KSO_WM_SPECIAL_SOURCE" val="bdnull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SPECIAL_SOURCE" val="bdnull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SPECIAL_SOURCE" val="bdnull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PECIAL_SOURCE" val="bdnull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SPECIAL_SOURCE" val="bdnull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SPECIAL_SOURCE" val="bdnull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SPECIAL_SOURCE" val="bdnull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231080_2*q_h_f*1_3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417,&quot;width&quot;:4423}"/>
  <p:tag name="KSO_WM_DIAGRAM_VERSION" val="3"/>
  <p:tag name="KSO_WM_DIAGRAM_COLOR_TRICK" val="4"/>
  <p:tag name="KSO_WM_DIAGRAM_COLOR_TEXT_CAN_REMOVE" val="n"/>
  <p:tag name="KSO_WM_UNIT_VALUE" val="32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2*q_h_i*1_1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1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gradient&quot;:[{&quot;brightness&quot;:0.4000000059604645,&quot;colorType&quot;:1,&quot;foreColorIndex&quot;:5,&quot;pos&quot;:0.25,&quot;transparency&quot;:0},{&quot;brightness&quot;:0,&quot;colorType&quot;:1,&quot;foreColorIndex&quot;:5,&quot;pos&quot;:0.899999976158142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2*q_h_i*1_2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2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gradient&quot;:[{&quot;brightness&quot;:0.4000000059604645,&quot;colorType&quot;:1,&quot;foreColorIndex&quot;:6,&quot;pos&quot;:0.25,&quot;transparency&quot;:0},{&quot;brightness&quot;:0,&quot;colorType&quot;:1,&quot;foreColorIndex&quot;:6,&quot;pos&quot;:0.8999999761581421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2*q_h_i*1_3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3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gradient&quot;:[{&quot;brightness&quot;:0.4000000059604645,&quot;colorType&quot;:1,&quot;foreColorIndex&quot;:7,&quot;pos&quot;:0.25,&quot;transparency&quot;:0},{&quot;brightness&quot;:0,&quot;colorType&quot;:1,&quot;foreColorIndex&quot;:7,&quot;pos&quot;:0.8999999761581421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2*q_h_i*1_4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4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gradient&quot;:[{&quot;brightness&quot;:0.4000000059604645,&quot;colorType&quot;:1,&quot;foreColorIndex&quot;:8,&quot;pos&quot;:0.25,&quot;transparency&quot;:0},{&quot;brightness&quot;:0,&quot;colorType&quot;:1,&quot;foreColorIndex&quot;:8,&quot;pos&quot;:0.8999999761581421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2_1"/>
  <p:tag name="KSO_WM_UNIT_ID" val="diagram20231080_2*q_h_a*1_2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133.8582677165355,&quot;width&quot;:4423}"/>
  <p:tag name="KSO_WM_DIAGRAM_VERSION" val="3"/>
  <p:tag name="KSO_WM_DIAGRAM_COLOR_TRICK" val="4"/>
  <p:tag name="KSO_WM_DIAGRAM_COLOR_TEXT_CAN_REMOVE" val="n"/>
  <p:tag name="KSO_WM_UNIT_VALUE" val="14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6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31080_2*q_h_f*1_2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417,&quot;width&quot;:4423}"/>
  <p:tag name="KSO_WM_DIAGRAM_VERSION" val="3"/>
  <p:tag name="KSO_WM_DIAGRAM_COLOR_TRICK" val="4"/>
  <p:tag name="KSO_WM_DIAGRAM_COLOR_TEXT_CAN_REMOVE" val="n"/>
  <p:tag name="KSO_WM_UNIT_VALUE" val="32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4_1"/>
  <p:tag name="KSO_WM_UNIT_ID" val="diagram20231080_2*q_h_a*1_4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133.8582677165355,&quot;width&quot;:4423}"/>
  <p:tag name="KSO_WM_DIAGRAM_VERSION" val="3"/>
  <p:tag name="KSO_WM_DIAGRAM_COLOR_TRICK" val="4"/>
  <p:tag name="KSO_WM_DIAGRAM_COLOR_TEXT_CAN_REMOVE" val="n"/>
  <p:tag name="KSO_WM_UNIT_VALUE" val="20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6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4_1"/>
  <p:tag name="KSO_WM_UNIT_ID" val="diagram20231080_2*q_h_f*1_4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417,&quot;width&quot;:4423}"/>
  <p:tag name="KSO_WM_DIAGRAM_VERSION" val="3"/>
  <p:tag name="KSO_WM_DIAGRAM_COLOR_TRICK" val="4"/>
  <p:tag name="KSO_WM_DIAGRAM_COLOR_TEXT_CAN_REMOVE" val="n"/>
  <p:tag name="KSO_WM_UNIT_VALUE" val="48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3_1"/>
  <p:tag name="KSO_WM_UNIT_ID" val="diagram20231080_2*q_h_a*1_3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133.8582677165355,&quot;width&quot;:4423}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231080_2*q_h_a*1_1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133.8582677165355,&quot;width&quot;:4423}"/>
  <p:tag name="KSO_WM_DIAGRAM_VERSION" val="3"/>
  <p:tag name="KSO_WM_DIAGRAM_COLOR_TRICK" val="4"/>
  <p:tag name="KSO_WM_DIAGRAM_COLOR_TEXT_CAN_REMOVE" val="n"/>
  <p:tag name="KSO_WM_UNIT_VALUE" val="14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231080_2*q_h_f*1_1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417,&quot;width&quot;:4423}"/>
  <p:tag name="KSO_WM_DIAGRAM_VERSION" val="3"/>
  <p:tag name="KSO_WM_DIAGRAM_COLOR_TRICK" val="4"/>
  <p:tag name="KSO_WM_DIAGRAM_COLOR_TEXT_CAN_REMOVE" val="n"/>
  <p:tag name="KSO_WM_UNIT_VALUE" val="32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2*q_h_i*1_1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1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7900000214576721,&quot;transparency&quot;:1},{&quot;brightness&quot;:0,&quot;colorType&quot;:1,&quot;foreColorIndex&quot;:5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2*q_h_i*1_3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3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7,&quot;pos&quot;:0.7900000214576721,&quot;transparency&quot;:1},{&quot;brightness&quot;:0,&quot;colorType&quot;:1,&quot;foreColorIndex&quot;:7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2*q_h_i*1_4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4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8,&quot;pos&quot;:0.7900000214576721,&quot;transparency&quot;:1},{&quot;brightness&quot;:0,&quot;colorType&quot;:1,&quot;foreColorIndex&quot;:8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2*q_h_i*1_2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2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.7900000214576721,&quot;transparency&quot;:1},{&quot;brightness&quot;:0,&quot;colorType&quot;:1,&quot;foreColorIndex&quot;:6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75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8*7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2_1"/>
  <p:tag name="KSO_WM_UNIT_ID" val="diagram20231080_2*q_h_x*1_2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76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9*7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1_1"/>
  <p:tag name="KSO_WM_UNIT_ID" val="diagram20231080_2*q_h_x*1_1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77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6*7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4_1"/>
  <p:tag name="KSO_WM_UNIT_ID" val="diagram20231080_2*q_h_x*1_4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78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9*73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3_1"/>
  <p:tag name="KSO_WM_UNIT_ID" val="diagram20231080_2*q_h_x*1_3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79.xml><?xml version="1.0" encoding="utf-8"?>
<p:tagLst xmlns:p="http://schemas.openxmlformats.org/presentationml/2006/main">
  <p:tag name="KSO_WM_SPECIAL_SOURCE" val="bdnull"/>
</p:tagLst>
</file>

<file path=ppt/tags/tag18.xml><?xml version="1.0" encoding="utf-8"?>
<p:tagLst xmlns:p="http://schemas.openxmlformats.org/presentationml/2006/main">
  <p:tag name="KSO_WM_SPECIAL_SOURCE" val="bdnull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SPECIAL_SOURCE" val="bdnull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SPECIAL_SOURCE" val="bdnull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SPECIAL_SOURCE" val="bdnull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i"/>
  <p:tag name="KSO_WM_UNIT_INDEX" val="1_1"/>
  <p:tag name="KSO_WM_UNIT_ID" val="diagram20231560_1*o_i*1_1"/>
  <p:tag name="KSO_WM_TEMPLATE_CATEGORY" val="diagram"/>
  <p:tag name="KSO_WM_TEMPLATE_INDEX" val="20231560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29.4019775390625,&quot;left&quot;:88.27503937007874,&quot;top&quot;:105.29999548243723,&quot;width&quot;:783.457165354330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</p:tagLst>
</file>

<file path=ppt/tags/tag191.xml><?xml version="1.0" encoding="utf-8"?>
<p:tagLst xmlns:p="http://schemas.openxmlformats.org/presentationml/2006/main">
  <p:tag name="KSO_WM_UNIT_COMPATIBLE" val="0"/>
  <p:tag name="KSO_WM_UNIT_DIAGRAM_ISREFERUNIT" val="0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ISCONTENTSTITLE" val="0"/>
  <p:tag name="KSO_WM_UNIT_ISNUMDGMTITLE" val="0"/>
  <p:tag name="KSO_WM_UNIT_NOCLEAR" val="0"/>
  <p:tag name="KSO_WM_UNIT_VALUE" val="10"/>
  <p:tag name="KSO_WM_UNIT_HIGHLIGHT" val="0"/>
  <p:tag name="KSO_WM_UNIT_DIAGRAM_ISNUMVISUAL" val="0"/>
  <p:tag name="KSO_WM_UNIT_TYPE" val="o_h_a"/>
  <p:tag name="KSO_WM_UNIT_INDEX" val="1_4_1"/>
  <p:tag name="KSO_WM_UNIT_ID" val="diagram20231560_1*o_h_a*1_4_1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品牌忠诚人群"/>
</p:tagLst>
</file>

<file path=ppt/tags/tag192.xml><?xml version="1.0" encoding="utf-8"?>
<p:tagLst xmlns:p="http://schemas.openxmlformats.org/presentationml/2006/main">
  <p:tag name="KSO_WM_UNIT_COMPATIBLE" val="0"/>
  <p:tag name="KSO_WM_UNIT_DIAGRAM_ISREFERUNIT" val="0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ISCONTENTSTITLE" val="0"/>
  <p:tag name="KSO_WM_UNIT_ISNUMDGMTITLE" val="0"/>
  <p:tag name="KSO_WM_UNIT_NOCLEAR" val="0"/>
  <p:tag name="KSO_WM_UNIT_VALUE" val="10"/>
  <p:tag name="KSO_WM_UNIT_HIGHLIGHT" val="0"/>
  <p:tag name="KSO_WM_UNIT_DIAGRAM_ISNUMVISUAL" val="0"/>
  <p:tag name="KSO_WM_UNIT_TYPE" val="o_h_a"/>
  <p:tag name="KSO_WM_UNIT_INDEX" val="1_3_1"/>
  <p:tag name="KSO_WM_UNIT_ID" val="diagram20231560_1*o_h_a*1_3_1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品牌购买人群"/>
</p:tagLst>
</file>

<file path=ppt/tags/tag193.xml><?xml version="1.0" encoding="utf-8"?>
<p:tagLst xmlns:p="http://schemas.openxmlformats.org/presentationml/2006/main">
  <p:tag name="KSO_WM_UNIT_COMPATIBLE" val="0"/>
  <p:tag name="KSO_WM_UNIT_DIAGRAM_ISREFERUNIT" val="0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ISCONTENTSTITLE" val="0"/>
  <p:tag name="KSO_WM_UNIT_ISNUMDGMTITLE" val="0"/>
  <p:tag name="KSO_WM_UNIT_NOCLEAR" val="0"/>
  <p:tag name="KSO_WM_UNIT_VALUE" val="10"/>
  <p:tag name="KSO_WM_UNIT_HIGHLIGHT" val="0"/>
  <p:tag name="KSO_WM_UNIT_DIAGRAM_ISNUMVISUAL" val="0"/>
  <p:tag name="KSO_WM_UNIT_TYPE" val="o_h_a"/>
  <p:tag name="KSO_WM_UNIT_INDEX" val="1_2_1"/>
  <p:tag name="KSO_WM_UNIT_ID" val="diagram20231560_1*o_h_a*1_2_1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品牌兴趣人群"/>
</p:tagLst>
</file>

<file path=ppt/tags/tag194.xml><?xml version="1.0" encoding="utf-8"?>
<p:tagLst xmlns:p="http://schemas.openxmlformats.org/presentationml/2006/main">
  <p:tag name="KSO_WM_UNIT_COMPATIBLE" val="0"/>
  <p:tag name="KSO_WM_UNIT_DIAGRAM_ISREFERUNIT" val="0"/>
  <p:tag name="KSO_WM_UNIT_TYPE" val="o_h_i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HIGHLIGHT" val="0"/>
  <p:tag name="KSO_WM_UNIT_DIAGRAM_ISNUMVISUAL" val="0"/>
  <p:tag name="KSO_WM_UNIT_SUBTYPE" val="d"/>
  <p:tag name="KSO_WM_UNIT_INDEX" val="1_1_1"/>
  <p:tag name="KSO_WM_UNIT_ID" val="diagram20231560_1*o_h_i*1_1_1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A"/>
</p:tagLst>
</file>

<file path=ppt/tags/tag195.xml><?xml version="1.0" encoding="utf-8"?>
<p:tagLst xmlns:p="http://schemas.openxmlformats.org/presentationml/2006/main">
  <p:tag name="KSO_WM_TEMPLATE_INDEX" val="20231560"/>
  <p:tag name="KSO_WM_DIAGRAM_MAX_ITEMCNT" val="4"/>
  <p:tag name="KSO_WM_DIAGRAM_COLOR_TRICK" val="1"/>
  <p:tag name="KSO_WM_UNIT_DIAGRAM_ISNUMVISUAL" val="0"/>
  <p:tag name="KSO_WM_DIAGRAM_GROUP_CODE" val="o1-1"/>
  <p:tag name="KSO_WM_BEAUTIFY_FLAG" val="#wm#"/>
  <p:tag name="KSO_WM_DIAGRAM_COLOR_TEXT_CAN_REMOVE" val="n"/>
  <p:tag name="KSO_WM_UNIT_TYPE" val="o_h_i"/>
  <p:tag name="KSO_WM_UNIT_HIGHLIGHT" val="0"/>
  <p:tag name="KSO_WM_UNIT_COMPATIBLE" val="0"/>
  <p:tag name="KSO_WM_UNIT_DIAGRAM_ISREFERUNIT" val="0"/>
  <p:tag name="KSO_WM_UNIT_SUBTYPE" val="d"/>
  <p:tag name="KSO_WM_UNIT_INDEX" val="1_3_2"/>
  <p:tag name="KSO_WM_UNIT_ID" val="diagram20231560_1*o_h_i*1_3_2"/>
  <p:tag name="KSO_WM_TEMPLATE_CATEGORY" val="diagram"/>
  <p:tag name="KSO_WM_UNIT_LAYERLEVEL" val="1_1_1"/>
  <p:tag name="KSO_WM_TAG_VERSION" val="3.0"/>
  <p:tag name="KSO_WM_DIAGRAM_VERSION" val="3"/>
  <p:tag name="KSO_WM_DIAGRAM_MIN_ITEMCNT" val="4"/>
  <p:tag name="KSO_WM_DIAGRAM_VIRTUALLY_FRAME" val="{&quot;height&quot;:329.4019775390625,&quot;left&quot;:88.27503937007874,&quot;top&quot;:105.29999548243723,&quot;width&quot;:783.457165354330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P"/>
</p:tagLst>
</file>

<file path=ppt/tags/tag196.xml><?xml version="1.0" encoding="utf-8"?>
<p:tagLst xmlns:p="http://schemas.openxmlformats.org/presentationml/2006/main">
  <p:tag name="KSO_WM_UNIT_COMPATIBLE" val="0"/>
  <p:tag name="KSO_WM_UNIT_DIAGRAM_ISREFERUNIT" val="0"/>
  <p:tag name="KSO_WM_UNIT_TYPE" val="o_h_i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HIGHLIGHT" val="0"/>
  <p:tag name="KSO_WM_UNIT_DIAGRAM_ISNUMVISUAL" val="0"/>
  <p:tag name="KSO_WM_UNIT_SUBTYPE" val="d"/>
  <p:tag name="KSO_WM_UNIT_INDEX" val="1_2_1"/>
  <p:tag name="KSO_WM_UNIT_ID" val="diagram20231560_1*o_h_i*1_2_1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I"/>
</p:tagLst>
</file>

<file path=ppt/tags/tag197.xml><?xml version="1.0" encoding="utf-8"?>
<p:tagLst xmlns:p="http://schemas.openxmlformats.org/presentationml/2006/main">
  <p:tag name="KSO_WM_UNIT_COMPATIBLE" val="0"/>
  <p:tag name="KSO_WM_UNIT_DIAGRAM_ISREFERUNIT" val="0"/>
  <p:tag name="KSO_WM_UNIT_TYPE" val="o_h_i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HIGHLIGHT" val="0"/>
  <p:tag name="KSO_WM_UNIT_DIAGRAM_ISNUMVISUAL" val="0"/>
  <p:tag name="KSO_WM_UNIT_SUBTYPE" val="d"/>
  <p:tag name="KSO_WM_UNIT_INDEX" val="1_4_2"/>
  <p:tag name="KSO_WM_UNIT_ID" val="diagram20231560_1*o_h_i*1_4_2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L"/>
</p:tagLst>
</file>

<file path=ppt/tags/tag19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ISCONTENTSTITLE" val="0"/>
  <p:tag name="KSO_WM_UNIT_ISNUMDGMTITLE" val="0"/>
  <p:tag name="KSO_WM_UNIT_NOCLEAR" val="0"/>
  <p:tag name="KSO_WM_UNIT_VALUE" val="10"/>
  <p:tag name="KSO_WM_UNIT_HIGHLIGHT" val="0"/>
  <p:tag name="KSO_WM_UNIT_DIAGRAM_ISNUMVISUAL" val="0"/>
  <p:tag name="KSO_WM_UNIT_TYPE" val="o_h_a"/>
  <p:tag name="KSO_WM_UNIT_INDEX" val="1_1_1"/>
  <p:tag name="KSO_WM_UNIT_ID" val="diagram20231560_1*o_h_a*1_1_1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品牌认知人群"/>
</p:tagLst>
</file>

<file path=ppt/tags/tag199.xml><?xml version="1.0" encoding="utf-8"?>
<p:tagLst xmlns:p="http://schemas.openxmlformats.org/presentationml/2006/main">
  <p:tag name="KSO_WM_SPECIAL_SOURCE" val="bdnull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SPECIAL_SOURCE" val="bdnull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SPECIAL_SOURCE" val="bdnull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]}"/>
</p:tagLst>
</file>

<file path=ppt/tags/tag206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07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0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11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&#10;加标题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12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1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5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21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7*49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21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5*49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216.xml><?xml version="1.0" encoding="utf-8"?>
<p:tagLst xmlns:p="http://schemas.openxmlformats.org/presentationml/2006/main">
  <p:tag name="KSO_WM_SPECIAL_SOURCE" val="bdnull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SPECIAL_SOURCE" val="bdnull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SPECIAL_SOURCE" val="bdnull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SPECIAL_SOURCE" val="bdnull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SPECIAL_SOURCE" val="bdnull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SPECIAL_SOURCE" val="bdnull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SPECIAL_SOURCE" val="bdnull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SPECIAL_SOURCE" val="bdnull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SPECIAL_SOURCE" val="bdnull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SPECIAL_SOURCE" val="bdnull"/>
</p:tagLst>
</file>

<file path=ppt/tags/tag238.xml><?xml version="1.0" encoding="utf-8"?>
<p:tagLst xmlns:p="http://schemas.openxmlformats.org/presentationml/2006/main">
  <p:tag name="KSO_WM_SPECIAL_SOURCE" val="bdnull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48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GE4MmM3N2M1Njg0N2RlMTM3NDgxNjk5YmFiZDMxNTIifQ=="/>
  <p:tag name="resource_record_key" val="{&quot;13&quot;:[19965465,19951196],&quot;70&quot;:[3314673,3314368,3314292,3312481,3314294,3314671]}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1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1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gradient&quot;:[{&quot;brightness&quot;:0.4000000059604645,&quot;colorType&quot;:1,&quot;foreColorIndex&quot;:5,&quot;pos&quot;:0.25,&quot;transparency&quot;:0},{&quot;brightness&quot;:0,&quot;colorType&quot;:1,&quot;foreColorIndex&quot;:5,&quot;pos&quot;:0.899999976158142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2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2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gradient&quot;:[{&quot;brightness&quot;:0.4000000059604645,&quot;colorType&quot;:1,&quot;foreColorIndex&quot;:6,&quot;pos&quot;:0.25,&quot;transparency&quot;:0},{&quot;brightness&quot;:0,&quot;colorType&quot;:1,&quot;foreColorIndex&quot;:6,&quot;pos&quot;:0.8999999761581421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3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3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gradient&quot;:[{&quot;brightness&quot;:0.4000000059604645,&quot;colorType&quot;:1,&quot;foreColorIndex&quot;:7,&quot;pos&quot;:0.25,&quot;transparency&quot;:0},{&quot;brightness&quot;:0,&quot;colorType&quot;:1,&quot;foreColorIndex&quot;:7,&quot;pos&quot;:0.8999999761581421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4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4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gradient&quot;:[{&quot;brightness&quot;:0.4000000059604645,&quot;colorType&quot;:1,&quot;foreColorIndex&quot;:8,&quot;pos&quot;:0.25,&quot;transparency&quot;:0},{&quot;brightness&quot;:0,&quot;colorType&quot;:1,&quot;foreColorIndex&quot;:8,&quot;pos&quot;:0.8999999761581421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5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5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gradient&quot;:[{&quot;brightness&quot;:0.4000000059604645,&quot;colorType&quot;:1,&quot;foreColorIndex&quot;:9,&quot;pos&quot;:0.25,&quot;transparency&quot;:0},{&quot;brightness&quot;:0,&quot;colorType&quot;:1,&quot;foreColorIndex&quot;:9,&quot;pos&quot;:0.8999999761581421,&quot;transparency&quot;:0}],&quot;type&quot;:3},&quot;glow&quot;:{&quot;colorType&quot;:0},&quot;line&quot;:{&quot;type&quot;:0},&quot;shadow&quot;:{&quot;brightness&quot;:0,&quot;colorType&quot;:1,&quot;foreColorIndex&quot;:9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231080_3*q_h_a*1_1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133.8582677165355,&quot;width&quot;:4423}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231080_3*q_h_f*1_1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417,&quot;width&quot;:4423}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2_1"/>
  <p:tag name="KSO_WM_UNIT_ID" val="diagram20231080_3*q_h_a*1_2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31080_3*q_h_f*1_2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3_1"/>
  <p:tag name="KSO_WM_UNIT_ID" val="diagram20231080_3*q_h_a*1_3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231080_3*q_h_f*1_3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5_1"/>
  <p:tag name="KSO_WM_UNIT_ID" val="diagram20231080_3*q_h_a*1_5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4_1"/>
  <p:tag name="KSO_WM_UNIT_ID" val="diagram20231080_3*q_h_a*1_4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4_1"/>
  <p:tag name="KSO_WM_UNIT_ID" val="diagram20231080_3*q_h_f*1_4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1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1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7900000214576721,&quot;transparency&quot;:1},{&quot;brightness&quot;:0,&quot;colorType&quot;:1,&quot;foreColorIndex&quot;:5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2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2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.7900000214576721,&quot;transparency&quot;:1},{&quot;brightness&quot;:0,&quot;colorType&quot;:1,&quot;foreColorIndex&quot;:6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3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3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7,&quot;pos&quot;:0.7900000214576721,&quot;transparency&quot;:1},{&quot;brightness&quot;:0,&quot;colorType&quot;:1,&quot;foreColorIndex&quot;:7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4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4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9,&quot;pos&quot;:0.7900000214576721,&quot;transparency&quot;:1},{&quot;brightness&quot;:0,&quot;colorType&quot;:1,&quot;foreColorIndex&quot;:9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5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5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9,&quot;pos&quot;:0.7900000214576721,&quot;transparency&quot;:1},{&quot;brightness&quot;:0,&quot;colorType&quot;:1,&quot;foreColorIndex&quot;:9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5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5*75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2_1"/>
  <p:tag name="KSO_WM_UNIT_ID" val="diagram20231080_3*q_h_x*1_2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6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5*75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1_1"/>
  <p:tag name="KSO_WM_UNIT_ID" val="diagram20231080_3*q_h_x*1_1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7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5*6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3_1"/>
  <p:tag name="KSO_WM_UNIT_ID" val="diagram20231080_3*q_h_x*1_3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8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5*75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5_1"/>
  <p:tag name="KSO_WM_UNIT_ID" val="diagram20231080_3*q_h_x*1_5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9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2*75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4_1"/>
  <p:tag name="KSO_WM_UNIT_ID" val="diagram20231080_3*q_h_x*1_4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114_2*n_h_i*1_2_1"/>
  <p:tag name="KSO_WM_TEMPLATE_CATEGORY" val="diagram"/>
  <p:tag name="KSO_WM_TEMPLATE_INDEX" val="20231114"/>
  <p:tag name="KSO_WM_UNIT_LAYERLEVEL" val="1_1_1"/>
  <p:tag name="KSO_WM_TAG_VERSION" val="3.0"/>
  <p:tag name="KSO_WM_DIAGRAM_GROUP_CODE" val="n1-1"/>
  <p:tag name="KSO_WM_UNIT_TYPE" val="n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]}"/>
</p:tagLst>
</file>

<file path=ppt/tags/tag75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114_2*n_h_h_i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1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76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114_2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3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77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114_2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2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78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114_2*n_h_h_i*1_2_4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4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2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2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2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2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1114_2*n_h_h_a*1_2_4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1114_2*n_h_h_f*1_2_4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5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114_2*n_h_a*1_1_1"/>
  <p:tag name="KSO_WM_TEMPLATE_CATEGORY" val="diagram"/>
  <p:tag name="KSO_WM_TEMPLATE_INDEX" val="20231114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12"/>
  <p:tag name="KSO_WM_DIAGRAM_GROUP_CODE" val="n1-1"/>
  <p:tag name="KSO_WM_UNIT_TYPE" val="n_h_a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标题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2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2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5*4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2*n_h_h_x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8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3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2*n_h_h_x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3*4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2*n_h_h_x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9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3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4_1"/>
  <p:tag name="KSO_WM_UNIT_ID" val="diagram20231114_2*n_h_h_x*1_2_4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2.xml><?xml version="1.0" encoding="utf-8"?>
<p:tagLst xmlns:p="http://schemas.openxmlformats.org/presentationml/2006/main">
  <p:tag name="KSO_WM_SPECIAL_SOURCE" val="bdnull"/>
</p:tagLst>
</file>

<file path=ppt/tags/tag93.xml><?xml version="1.0" encoding="utf-8"?>
<p:tagLst xmlns:p="http://schemas.openxmlformats.org/presentationml/2006/main">
  <p:tag name="KSO_WM_SPECIAL_SOURCE" val="bdnull"/>
</p:tagLst>
</file>

<file path=ppt/tags/tag94.xml><?xml version="1.0" encoding="utf-8"?>
<p:tagLst xmlns:p="http://schemas.openxmlformats.org/presentationml/2006/main"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1_1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gradient&quot;:[{&quot;brightness&quot;:0.4000000059604645,&quot;colorType&quot;:1,&quot;foreColorIndex&quot;:5,&quot;pos&quot;:0.03999999910593033,&quot;transparency&quot;:0},{&quot;brightness&quot;:-0.019999999552965164,&quot;colorType&quot;:1,&quot;foreColorIndex&quot;:14,&quot;pos&quot;:0.44999998807907104,&quot;transparency&quot;:0.75},{&quot;brightness&quot;:0.4000000059604645,&quot;colorType&quot;:1,&quot;foreColorIndex&quot;:5,&quot;pos&quot;:1,&quot;transparency&quot;:0}],&quot;type&quot;:3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7300000190734863,&quot;transparency&quot;:0.5},{&quot;brightness&quot;:0,&quot;colorType&quot;:1,&quot;foreColorIndex&quot;:5,&quot;pos&quot;:1,&quot;transparency&quot;:0.6000000238418579},{&quot;brightness&quot;:0,&quot;colorType&quot;:1,&quot;foreColorIndex&quot;:5,&quot;pos&quot;:0.5699999928474426,&quot;transparency&quot;:0.800000011920929},{&quot;brightness&quot;:0,&quot;colorType&quot;:1,&quot;foreColorIndex&quot;:5,&quot;pos&quot;:0.4399999976158142,&quot;transparency&quot;:1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7_1*n_h_i*1_1_7"/>
  <p:tag name="KSO_WM_TEMPLATE_CATEGORY" val="diagram"/>
  <p:tag name="KSO_WM_TEMPLATE_INDEX" val="20231087"/>
  <p:tag name="KSO_WM_UNIT_LAYERLEVEL" val="1_1_1"/>
  <p:tag name="KSO_WM_TAG_VERSION" val="3.0"/>
  <p:tag name="KSO_WM_DIAGRAM_GROUP_CODE" val="n1-1"/>
  <p:tag name="KSO_WM_UNIT_TYPE" val="n_h_i"/>
  <p:tag name="KSO_WM_UNIT_INDEX" val="1_1_7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type&quot;:0},&quot;glow&quot;:{&quot;colorType&quot;:0},&quot;line&quot;:{&quot;gradient&quot;:[{&quot;brightness&quot;:0.949999988079071,&quot;colorType&quot;:1,&quot;foreColorIndex&quot;:5,&quot;pos&quot;:1,&quot;transparency&quot;:0},{&quot;brightness&quot;:0.75,&quot;colorType&quot;:1,&quot;foreColorIndex&quot;:5,&quot;pos&quot;:0.2800000011920929,&quot;transparency&quot;:0},{&quot;brightness&quot;:0.75,&quot;colorType&quot;:1,&quot;foreColorIndex&quot;:5,&quot;pos&quot;:0.20000000298023224,&quot;transparency&quot;:0},{&quot;brightness&quot;:0.699999988079071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1_11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solid&quot;:{&quot;brightness&quot;:0.800000011920929,&quot;colorType&quot;:1,&quot;foreColorIndex&quot;:5,&quot;transparency&quot;:0.5600000023841858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]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1_12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2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gradient&quot;:[{&quot;brightness&quot;:0.20000000298023224,&quot;colorType&quot;:1,&quot;foreColorIndex&quot;:5,&quot;pos&quot;:0,&quot;transparency&quot;:0.4000000059604645},{&quot;brightness&quot;:0.699999988079071,&quot;colorType&quot;:1,&quot;foreColorIndex&quot;:5,&quot;pos&quot;:0.7699999809265137,&quot;transparency&quot;:0.5},{&quot;brightness&quot;:0.3799999952316284,&quot;colorType&quot;:1,&quot;foreColorIndex&quot;:5,&quot;pos&quot;:1,&quot;transparency&quot;:0.5}],&quot;type&quot;:3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7300000190734863,&quot;transparency&quot;:0.75},{&quot;brightness&quot;:0,&quot;colorType&quot;:1,&quot;foreColorIndex&quot;:5,&quot;pos&quot;:1,&quot;transparency&quot;:0.6000000238418579},{&quot;brightness&quot;:0,&quot;colorType&quot;:1,&quot;foreColorIndex&quot;:5,&quot;pos&quot;:0.5699999928474426,&quot;transparency&quot;:0.800000011920929},{&quot;brightness&quot;:0,&quot;colorType&quot;:1,&quot;foreColorIndex&quot;:5,&quot;pos&quot;:0.4399999976158142,&quot;transparency&quot;:1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2060</Words>
  <Application>WPS 演示</Application>
  <PresentationFormat>宽屏</PresentationFormat>
  <Paragraphs>237</Paragraphs>
  <Slides>49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66" baseType="lpstr">
      <vt:lpstr>Arial</vt:lpstr>
      <vt:lpstr>宋体</vt:lpstr>
      <vt:lpstr>Wingdings</vt:lpstr>
      <vt:lpstr>微软雅黑</vt:lpstr>
      <vt:lpstr>Wingdings</vt:lpstr>
      <vt:lpstr>黑体</vt:lpstr>
      <vt:lpstr>思源黑体 Medium</vt:lpstr>
      <vt:lpstr>思源黑体 CN Bold</vt:lpstr>
      <vt:lpstr>思源黑体 CN Medium</vt:lpstr>
      <vt:lpstr>思源黑体 CN Light</vt:lpstr>
      <vt:lpstr>思源黑体 CN Normal</vt:lpstr>
      <vt:lpstr>+中文标题</vt:lpstr>
      <vt:lpstr>Arial Unicode MS</vt:lpstr>
      <vt:lpstr>Calibri</vt:lpstr>
      <vt:lpstr>微软雅黑 Light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281</cp:revision>
  <dcterms:created xsi:type="dcterms:W3CDTF">2022-12-31T05:43:00Z</dcterms:created>
  <dcterms:modified xsi:type="dcterms:W3CDTF">2024-03-22T11:57:59Z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5FBC464AABDF48CE8EF47AE32B9B9102_13</vt:lpwstr>
  </property>
</Properties>
</file>