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Override PartName="/customXml/itemProps239.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3" r:id="rId3"/>
    <p:sldId id="292" r:id="rId4"/>
    <p:sldId id="315" r:id="rId5"/>
    <p:sldId id="316" r:id="rId6"/>
    <p:sldId id="307" r:id="rId7"/>
    <p:sldId id="322" r:id="rId8"/>
    <p:sldId id="327" r:id="rId9"/>
    <p:sldId id="324" r:id="rId10"/>
    <p:sldId id="336" r:id="rId11"/>
    <p:sldId id="325" r:id="rId12"/>
    <p:sldId id="337" r:id="rId13"/>
    <p:sldId id="338" r:id="rId14"/>
    <p:sldId id="339" r:id="rId15"/>
    <p:sldId id="326" r:id="rId16"/>
    <p:sldId id="333" r:id="rId17"/>
    <p:sldId id="340" r:id="rId18"/>
    <p:sldId id="334" r:id="rId19"/>
    <p:sldId id="335" r:id="rId20"/>
    <p:sldId id="341" r:id="rId21"/>
    <p:sldId id="342" r:id="rId22"/>
    <p:sldId id="343" r:id="rId23"/>
    <p:sldId id="345" r:id="rId24"/>
    <p:sldId id="344" r:id="rId25"/>
    <p:sldId id="346" r:id="rId26"/>
    <p:sldId id="347" r:id="rId27"/>
    <p:sldId id="348" r:id="rId28"/>
    <p:sldId id="349" r:id="rId29"/>
    <p:sldId id="350" r:id="rId30"/>
    <p:sldId id="351" r:id="rId31"/>
    <p:sldId id="353" r:id="rId32"/>
    <p:sldId id="354" r:id="rId33"/>
    <p:sldId id="371" r:id="rId34"/>
    <p:sldId id="352" r:id="rId35"/>
    <p:sldId id="355" r:id="rId36"/>
    <p:sldId id="362" r:id="rId37"/>
    <p:sldId id="365" r:id="rId38"/>
    <p:sldId id="363" r:id="rId39"/>
    <p:sldId id="364" r:id="rId40"/>
    <p:sldId id="372" r:id="rId41"/>
    <p:sldId id="367" r:id="rId42"/>
    <p:sldId id="373" r:id="rId43"/>
    <p:sldId id="368" r:id="rId44"/>
    <p:sldId id="375" r:id="rId45"/>
    <p:sldId id="366" r:id="rId46"/>
    <p:sldId id="376" r:id="rId47"/>
    <p:sldId id="380" r:id="rId48"/>
    <p:sldId id="370" r:id="rId49"/>
    <p:sldId id="381" r:id="rId50"/>
    <p:sldId id="382" r:id="rId51"/>
    <p:sldId id="317" r:id="rId52"/>
  </p:sldIdLst>
  <p:sldSz cx="12192000" cy="6858000"/>
  <p:notesSz cx="6858000" cy="9144000"/>
  <p:custDataLst>
    <p:tags r:id="rId5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3" userDrawn="1">
          <p15:clr>
            <a:srgbClr val="A4A3A4"/>
          </p15:clr>
        </p15:guide>
        <p15:guide id="2" pos="36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0BB8"/>
    <a:srgbClr val="241789"/>
    <a:srgbClr val="4A4A4A"/>
    <a:srgbClr val="FFFEEB"/>
    <a:srgbClr val="FFF4A3"/>
    <a:srgbClr val="D9D9D9"/>
    <a:srgbClr val="7C0000"/>
    <a:srgbClr val="7E0001"/>
    <a:srgbClr val="FF8D8D"/>
    <a:srgbClr val="FF6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13"/>
        <p:guide pos="366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8" Type="http://schemas.openxmlformats.org/officeDocument/2006/relationships/tags" Target="tags/tag240.xml"/><Relationship Id="rId57" Type="http://schemas.openxmlformats.org/officeDocument/2006/relationships/customXml" Target="../customXml/item1.xml"/><Relationship Id="rId56" Type="http://schemas.openxmlformats.org/officeDocument/2006/relationships/customXmlProps" Target="../customXml/itemProps239.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4.xml"/><Relationship Id="rId7" Type="http://schemas.openxmlformats.org/officeDocument/2006/relationships/image" Target="../media/image4.png"/><Relationship Id="rId6" Type="http://schemas.openxmlformats.org/officeDocument/2006/relationships/tags" Target="../tags/tag3.xml"/><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8.xml"/><Relationship Id="rId7" Type="http://schemas.openxmlformats.org/officeDocument/2006/relationships/image" Target="../media/image4.png"/><Relationship Id="rId6" Type="http://schemas.openxmlformats.org/officeDocument/2006/relationships/tags" Target="../tags/tag7.xml"/><Relationship Id="rId5" Type="http://schemas.openxmlformats.org/officeDocument/2006/relationships/image" Target="../media/image3.png"/><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image" Target="../media/image2.png"/><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4" Type="http://schemas.openxmlformats.org/officeDocument/2006/relationships/image" Target="../media/image6.png"/><Relationship Id="rId13" Type="http://schemas.openxmlformats.org/officeDocument/2006/relationships/tags" Target="../tags/tag19.xml"/><Relationship Id="rId12" Type="http://schemas.openxmlformats.org/officeDocument/2006/relationships/image" Target="../media/image3.png"/><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descr="长沙站"/>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3" name="图片 2" descr="画板 2 拷贝"/>
          <p:cNvPicPr>
            <a:picLocks noChangeAspect="1"/>
          </p:cNvPicPr>
          <p:nvPr userDrawn="1"/>
        </p:nvPicPr>
        <p:blipFill>
          <a:blip r:embed="rId2"/>
          <a:stretch>
            <a:fillRect/>
          </a:stretch>
        </p:blipFill>
        <p:spPr>
          <a:xfrm>
            <a:off x="-113665" y="0"/>
            <a:ext cx="12192000" cy="6858000"/>
          </a:xfrm>
          <a:prstGeom prst="rect">
            <a:avLst/>
          </a:prstGeom>
        </p:spPr>
      </p:pic>
      <p:cxnSp>
        <p:nvCxnSpPr>
          <p:cNvPr id="15" name="直接连接符 14"/>
          <p:cNvCxnSpPr/>
          <p:nvPr userDrawn="1">
            <p:custDataLst>
              <p:tags r:id="rId3"/>
            </p:custDataLst>
          </p:nvPr>
        </p:nvCxnSpPr>
        <p:spPr>
          <a:xfrm flipV="1">
            <a:off x="1902460" y="7283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10" name="图片 9" descr="矢量智能对象"/>
          <p:cNvPicPr>
            <a:picLocks noChangeAspect="1"/>
          </p:cNvPicPr>
          <p:nvPr userDrawn="1">
            <p:custDataLst>
              <p:tags r:id="rId4"/>
            </p:custDataLst>
          </p:nvPr>
        </p:nvPicPr>
        <p:blipFill>
          <a:blip r:embed="rId5"/>
          <a:stretch>
            <a:fillRect/>
          </a:stretch>
        </p:blipFill>
        <p:spPr>
          <a:xfrm>
            <a:off x="10718165" y="235585"/>
            <a:ext cx="1220470" cy="260350"/>
          </a:xfrm>
          <a:prstGeom prst="rect">
            <a:avLst/>
          </a:prstGeom>
        </p:spPr>
      </p:pic>
      <p:pic>
        <p:nvPicPr>
          <p:cNvPr id="2" name="图片 1" descr="见面会"/>
          <p:cNvPicPr>
            <a:picLocks noChangeAspect="1"/>
          </p:cNvPicPr>
          <p:nvPr userDrawn="1">
            <p:custDataLst>
              <p:tags r:id="rId6"/>
            </p:custDataLst>
          </p:nvPr>
        </p:nvPicPr>
        <p:blipFill>
          <a:blip r:embed="rId7"/>
          <a:stretch>
            <a:fillRect/>
          </a:stretch>
        </p:blipFill>
        <p:spPr>
          <a:xfrm>
            <a:off x="274320" y="191770"/>
            <a:ext cx="1550035" cy="354965"/>
          </a:xfrm>
          <a:prstGeom prst="rect">
            <a:avLst/>
          </a:prstGeom>
        </p:spPr>
      </p:pic>
      <p:sp>
        <p:nvSpPr>
          <p:cNvPr id="13" name="文本框 12"/>
          <p:cNvSpPr txBox="1"/>
          <p:nvPr userDrawn="1">
            <p:custDataLst>
              <p:tags r:id="rId8"/>
            </p:custDataLst>
          </p:nvPr>
        </p:nvSpPr>
        <p:spPr>
          <a:xfrm>
            <a:off x="0" y="6566535"/>
            <a:ext cx="12192000" cy="291465"/>
          </a:xfrm>
          <a:prstGeom prst="rect">
            <a:avLst/>
          </a:prstGeom>
          <a:noFill/>
        </p:spPr>
        <p:txBody>
          <a:bodyPr wrap="square" rtlCol="0" anchor="t">
            <a:spAutoFit/>
          </a:bodyPr>
          <a:p>
            <a:pPr algn="ctr">
              <a:buClrTx/>
              <a:buSzTx/>
              <a:buFontTx/>
            </a:pPr>
            <a:r>
              <a:rPr lang="zh-CN" altLang="en-US"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 :刘涛丨执业编号:A1120619060024</a:t>
            </a:r>
            <a:r>
              <a:rPr lang="en-US" altLang="zh-CN"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 </a:t>
            </a:r>
            <a:r>
              <a:rPr lang="zh-CN" altLang="en-US"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风险提示:观点基于软件数据和理论模型分析，仅供参考，不构成买卖建议，股市有风险，投资需谨慎</a:t>
            </a:r>
            <a:endParaRPr lang="zh-CN" altLang="en-US"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画板 2 拷贝"/>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02460" y="7283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10" name="图片 9" descr="矢量智能对象"/>
          <p:cNvPicPr>
            <a:picLocks noChangeAspect="1"/>
          </p:cNvPicPr>
          <p:nvPr userDrawn="1">
            <p:custDataLst>
              <p:tags r:id="rId4"/>
            </p:custDataLst>
          </p:nvPr>
        </p:nvPicPr>
        <p:blipFill>
          <a:blip r:embed="rId5"/>
          <a:stretch>
            <a:fillRect/>
          </a:stretch>
        </p:blipFill>
        <p:spPr>
          <a:xfrm>
            <a:off x="10718165" y="235585"/>
            <a:ext cx="1220470" cy="260350"/>
          </a:xfrm>
          <a:prstGeom prst="rect">
            <a:avLst/>
          </a:prstGeom>
        </p:spPr>
      </p:pic>
      <p:pic>
        <p:nvPicPr>
          <p:cNvPr id="2" name="图片 1" descr="见面会"/>
          <p:cNvPicPr>
            <a:picLocks noChangeAspect="1"/>
          </p:cNvPicPr>
          <p:nvPr userDrawn="1">
            <p:custDataLst>
              <p:tags r:id="rId6"/>
            </p:custDataLst>
          </p:nvPr>
        </p:nvPicPr>
        <p:blipFill>
          <a:blip r:embed="rId7"/>
          <a:stretch>
            <a:fillRect/>
          </a:stretch>
        </p:blipFill>
        <p:spPr>
          <a:xfrm>
            <a:off x="274320" y="191770"/>
            <a:ext cx="1550035" cy="354965"/>
          </a:xfrm>
          <a:prstGeom prst="rect">
            <a:avLst/>
          </a:prstGeom>
        </p:spPr>
      </p:pic>
      <p:sp>
        <p:nvSpPr>
          <p:cNvPr id="13" name="文本框 12"/>
          <p:cNvSpPr txBox="1"/>
          <p:nvPr userDrawn="1">
            <p:custDataLst>
              <p:tags r:id="rId8"/>
            </p:custDataLst>
          </p:nvPr>
        </p:nvSpPr>
        <p:spPr>
          <a:xfrm>
            <a:off x="0" y="6566535"/>
            <a:ext cx="12192000" cy="291465"/>
          </a:xfrm>
          <a:prstGeom prst="rect">
            <a:avLst/>
          </a:prstGeom>
          <a:noFill/>
        </p:spPr>
        <p:txBody>
          <a:bodyPr wrap="square" rtlCol="0" anchor="t">
            <a:spAutoFit/>
          </a:bodyPr>
          <a:p>
            <a:pPr algn="ctr">
              <a:buClrTx/>
              <a:buSzTx/>
              <a:buFontTx/>
            </a:pPr>
            <a:r>
              <a:rPr lang="zh-CN" altLang="en-US"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 :刘涛丨执业编号:A1120619060024</a:t>
            </a:r>
            <a:r>
              <a:rPr lang="en-US" altLang="zh-CN"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 </a:t>
            </a:r>
            <a:r>
              <a:rPr lang="zh-CN" altLang="en-US"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风险提示:观点基于软件数据和理论模型分析，仅供参考，不构成买卖建议，股市有风险，投资需谨慎</a:t>
            </a:r>
            <a:endParaRPr lang="zh-CN" altLang="en-US"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10" name="图片 9" descr="矢量智能对象"/>
          <p:cNvPicPr>
            <a:picLocks noChangeAspect="1"/>
          </p:cNvPicPr>
          <p:nvPr userDrawn="1"/>
        </p:nvPicPr>
        <p:blipFill>
          <a:blip r:embed="rId4"/>
          <a:stretch>
            <a:fillRect/>
          </a:stretch>
        </p:blipFill>
        <p:spPr>
          <a:xfrm>
            <a:off x="10718165" y="235585"/>
            <a:ext cx="1220470" cy="260350"/>
          </a:xfrm>
          <a:prstGeom prst="rect">
            <a:avLst/>
          </a:prstGeom>
        </p:spPr>
      </p:pic>
      <p:pic>
        <p:nvPicPr>
          <p:cNvPr id="2" name="图片 1" descr="见面会"/>
          <p:cNvPicPr>
            <a:picLocks noChangeAspect="1"/>
          </p:cNvPicPr>
          <p:nvPr userDrawn="1"/>
        </p:nvPicPr>
        <p:blipFill>
          <a:blip r:embed="rId5"/>
          <a:stretch>
            <a:fillRect/>
          </a:stretch>
        </p:blipFill>
        <p:spPr>
          <a:xfrm>
            <a:off x="274320" y="191770"/>
            <a:ext cx="1550035" cy="35496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日期占位符 4"/>
          <p:cNvSpPr>
            <a:spLocks noGrp="1"/>
          </p:cNvSpPr>
          <p:nvPr>
            <p:ph type="dt" sz="half" idx="10"/>
            <p:custDataLst>
              <p:tags r:id="rId2"/>
            </p:custDataLst>
          </p:nvPr>
        </p:nvSpPr>
        <p:spPr/>
        <p:txBody>
          <a:bodyPr/>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3"/>
            </p:custDataLst>
          </p:nvPr>
        </p:nvSpPr>
        <p:spPr/>
        <p:txBody>
          <a:bodyPr/>
          <a:p>
            <a:endParaRPr lang="zh-CN" altLang="en-US" dirty="0"/>
          </a:p>
        </p:txBody>
      </p:sp>
      <p:sp>
        <p:nvSpPr>
          <p:cNvPr id="7" name="灯片编号占位符 6"/>
          <p:cNvSpPr>
            <a:spLocks noGrp="1"/>
          </p:cNvSpPr>
          <p:nvPr>
            <p:ph type="sldNum" sz="quarter" idx="12"/>
            <p:custDataLst>
              <p:tags r:id="rId4"/>
            </p:custDataLst>
          </p:nvPr>
        </p:nvSpPr>
        <p:spPr/>
        <p:txBody>
          <a:bodyPr/>
          <a:p>
            <a:fld id="{49AE70B2-8BF9-45C0-BB95-33D1B9D3A854}" type="slidenum">
              <a:rPr lang="zh-CN" altLang="en-US" smtClean="0"/>
            </a:fld>
            <a:endParaRPr lang="zh-CN" altLang="en-US" dirty="0"/>
          </a:p>
        </p:txBody>
      </p:sp>
      <p:pic>
        <p:nvPicPr>
          <p:cNvPr id="8" name="图片 7" descr="画板 2 拷贝"/>
          <p:cNvPicPr>
            <a:picLocks noChangeAspect="1"/>
          </p:cNvPicPr>
          <p:nvPr userDrawn="1">
            <p:custDataLst>
              <p:tags r:id="rId5"/>
            </p:custDataLst>
          </p:nvPr>
        </p:nvPicPr>
        <p:blipFill>
          <a:blip r:embed="rId6"/>
          <a:stretch>
            <a:fillRect/>
          </a:stretch>
        </p:blipFill>
        <p:spPr>
          <a:xfrm>
            <a:off x="0" y="0"/>
            <a:ext cx="12192000" cy="6858000"/>
          </a:xfrm>
          <a:prstGeom prst="rect">
            <a:avLst/>
          </a:prstGeom>
        </p:spPr>
      </p:pic>
      <p:sp>
        <p:nvSpPr>
          <p:cNvPr id="9" name="圆角矩形 8"/>
          <p:cNvSpPr/>
          <p:nvPr userDrawn="1">
            <p:custDataLst>
              <p:tags r:id="rId7"/>
            </p:custDataLst>
          </p:nvPr>
        </p:nvSpPr>
        <p:spPr>
          <a:xfrm>
            <a:off x="1905000" y="3746500"/>
            <a:ext cx="8432800" cy="170180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p>
            <a:pPr algn="ctr"/>
            <a:endParaRPr lang="zh-CN" altLang="en-US"/>
          </a:p>
        </p:txBody>
      </p:sp>
      <p:pic>
        <p:nvPicPr>
          <p:cNvPr id="10" name="图片 9" descr="感谢聆听"/>
          <p:cNvPicPr>
            <a:picLocks noChangeAspect="1"/>
          </p:cNvPicPr>
          <p:nvPr userDrawn="1">
            <p:custDataLst>
              <p:tags r:id="rId8"/>
            </p:custDataLst>
          </p:nvPr>
        </p:nvPicPr>
        <p:blipFill>
          <a:blip r:embed="rId9"/>
          <a:srcRect b="23104"/>
          <a:stretch>
            <a:fillRect/>
          </a:stretch>
        </p:blipFill>
        <p:spPr>
          <a:xfrm>
            <a:off x="1991995" y="1405255"/>
            <a:ext cx="8208010" cy="2240280"/>
          </a:xfrm>
          <a:prstGeom prst="rect">
            <a:avLst/>
          </a:prstGeom>
        </p:spPr>
      </p:pic>
      <p:sp>
        <p:nvSpPr>
          <p:cNvPr id="11" name="文本框 10"/>
          <p:cNvSpPr txBox="1"/>
          <p:nvPr userDrawn="1">
            <p:custDataLst>
              <p:tags r:id="rId10"/>
            </p:custDataLst>
          </p:nvPr>
        </p:nvSpPr>
        <p:spPr>
          <a:xfrm>
            <a:off x="1991995" y="3861435"/>
            <a:ext cx="8208010" cy="1476375"/>
          </a:xfrm>
          <a:prstGeom prst="rect">
            <a:avLst/>
          </a:prstGeom>
          <a:noFill/>
        </p:spPr>
        <p:txBody>
          <a:bodyPr wrap="square" rtlCol="0" anchor="t">
            <a:spAutoFit/>
          </a:bodyPr>
          <a:p>
            <a:pPr fontAlgn="auto">
              <a:lnSpc>
                <a:spcPct val="120000"/>
              </a:lnSpc>
            </a:pPr>
            <a:r>
              <a:rPr lang="zh-CN" altLang="en-US" sz="15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我司所有工作人员均不允许推荐股票、不允许承诺收益、不允许代客理财、不允许合作分成、不允许私下收款，如您发现有任何违规行为，可联系400-700-3809向我们反馈!</a:t>
            </a:r>
            <a:endParaRPr lang="zh-CN" altLang="en-US" sz="15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endParaRPr>
          </a:p>
          <a:p>
            <a:pPr fontAlgn="auto">
              <a:lnSpc>
                <a:spcPct val="120000"/>
              </a:lnSpc>
            </a:pPr>
            <a:r>
              <a:rPr lang="zh-CN" altLang="en-US" sz="15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5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12" name="图片 11" descr="矢量智能对象"/>
          <p:cNvPicPr>
            <a:picLocks noChangeAspect="1"/>
          </p:cNvPicPr>
          <p:nvPr userDrawn="1">
            <p:custDataLst>
              <p:tags r:id="rId11"/>
            </p:custDataLst>
          </p:nvPr>
        </p:nvPicPr>
        <p:blipFill>
          <a:blip r:embed="rId12"/>
          <a:stretch>
            <a:fillRect/>
          </a:stretch>
        </p:blipFill>
        <p:spPr>
          <a:xfrm>
            <a:off x="10718165" y="235585"/>
            <a:ext cx="1220470" cy="260350"/>
          </a:xfrm>
          <a:prstGeom prst="rect">
            <a:avLst/>
          </a:prstGeom>
        </p:spPr>
      </p:pic>
      <p:pic>
        <p:nvPicPr>
          <p:cNvPr id="13" name="图片 12" descr="组 2928"/>
          <p:cNvPicPr>
            <a:picLocks noChangeAspect="1"/>
          </p:cNvPicPr>
          <p:nvPr userDrawn="1">
            <p:custDataLst>
              <p:tags r:id="rId13"/>
            </p:custDataLst>
          </p:nvPr>
        </p:nvPicPr>
        <p:blipFill>
          <a:blip r:embed="rId14"/>
          <a:stretch>
            <a:fillRect/>
          </a:stretch>
        </p:blipFill>
        <p:spPr>
          <a:xfrm>
            <a:off x="274320" y="191770"/>
            <a:ext cx="1551940" cy="3556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25.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81.xml"/><Relationship Id="rId3" Type="http://schemas.openxmlformats.org/officeDocument/2006/relationships/image" Target="../media/image17.png"/><Relationship Id="rId2" Type="http://schemas.openxmlformats.org/officeDocument/2006/relationships/tags" Target="../tags/tag80.xml"/><Relationship Id="rId1" Type="http://schemas.openxmlformats.org/officeDocument/2006/relationships/tags" Target="../tags/tag79.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84.xml"/><Relationship Id="rId3" Type="http://schemas.openxmlformats.org/officeDocument/2006/relationships/image" Target="../media/image18.png"/><Relationship Id="rId2" Type="http://schemas.openxmlformats.org/officeDocument/2006/relationships/tags" Target="../tags/tag83.xml"/><Relationship Id="rId1" Type="http://schemas.openxmlformats.org/officeDocument/2006/relationships/tags" Target="../tags/tag82.xml"/></Relationships>
</file>

<file path=ppt/slides/_rels/slide12.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5" Type="http://schemas.openxmlformats.org/officeDocument/2006/relationships/slideLayout" Target="../slideLayouts/slideLayout3.xml"/><Relationship Id="rId14" Type="http://schemas.openxmlformats.org/officeDocument/2006/relationships/tags" Target="../tags/tag98.xml"/><Relationship Id="rId13" Type="http://schemas.openxmlformats.org/officeDocument/2006/relationships/tags" Target="../tags/tag97.xml"/><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tags" Target="../tags/tag85.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04.xml"/><Relationship Id="rId3" Type="http://schemas.openxmlformats.org/officeDocument/2006/relationships/image" Target="../media/image19.png"/><Relationship Id="rId2" Type="http://schemas.openxmlformats.org/officeDocument/2006/relationships/tags" Target="../tags/tag103.xml"/><Relationship Id="rId1" Type="http://schemas.openxmlformats.org/officeDocument/2006/relationships/tags" Target="../tags/tag102.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image" Target="../media/image20.png"/><Relationship Id="rId2" Type="http://schemas.openxmlformats.org/officeDocument/2006/relationships/tags" Target="../tags/tag106.xml"/><Relationship Id="rId1" Type="http://schemas.openxmlformats.org/officeDocument/2006/relationships/tags" Target="../tags/tag105.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11.xml"/><Relationship Id="rId3" Type="http://schemas.openxmlformats.org/officeDocument/2006/relationships/image" Target="../media/image21.png"/><Relationship Id="rId2" Type="http://schemas.openxmlformats.org/officeDocument/2006/relationships/tags" Target="../tags/tag110.xml"/><Relationship Id="rId1" Type="http://schemas.openxmlformats.org/officeDocument/2006/relationships/tags" Target="../tags/tag109.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14.xml"/><Relationship Id="rId3" Type="http://schemas.openxmlformats.org/officeDocument/2006/relationships/image" Target="../media/image22.png"/><Relationship Id="rId2" Type="http://schemas.openxmlformats.org/officeDocument/2006/relationships/tags" Target="../tags/tag113.xml"/><Relationship Id="rId1" Type="http://schemas.openxmlformats.org/officeDocument/2006/relationships/tags" Target="../tags/tag112.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17.xml"/><Relationship Id="rId3" Type="http://schemas.openxmlformats.org/officeDocument/2006/relationships/image" Target="../media/image23.png"/><Relationship Id="rId2" Type="http://schemas.openxmlformats.org/officeDocument/2006/relationships/tags" Target="../tags/tag116.xml"/><Relationship Id="rId1" Type="http://schemas.openxmlformats.org/officeDocument/2006/relationships/tags" Target="../tags/tag115.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image" Target="../media/image24.png"/><Relationship Id="rId2" Type="http://schemas.openxmlformats.org/officeDocument/2006/relationships/tags" Target="../tags/tag119.xml"/><Relationship Id="rId1" Type="http://schemas.openxmlformats.org/officeDocument/2006/relationships/tags" Target="../tags/tag118.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31.xml"/><Relationship Id="rId6" Type="http://schemas.openxmlformats.org/officeDocument/2006/relationships/image" Target="../media/image8.png"/><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24.xml"/><Relationship Id="rId3" Type="http://schemas.openxmlformats.org/officeDocument/2006/relationships/image" Target="../media/image25.png"/><Relationship Id="rId2" Type="http://schemas.openxmlformats.org/officeDocument/2006/relationships/tags" Target="../tags/tag123.xml"/><Relationship Id="rId1" Type="http://schemas.openxmlformats.org/officeDocument/2006/relationships/tags" Target="../tags/tag122.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27.xml"/><Relationship Id="rId3" Type="http://schemas.openxmlformats.org/officeDocument/2006/relationships/image" Target="../media/image26.png"/><Relationship Id="rId2" Type="http://schemas.openxmlformats.org/officeDocument/2006/relationships/tags" Target="../tags/tag126.xml"/><Relationship Id="rId1" Type="http://schemas.openxmlformats.org/officeDocument/2006/relationships/tags" Target="../tags/tag125.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image" Target="../media/image27.png"/><Relationship Id="rId1" Type="http://schemas.openxmlformats.org/officeDocument/2006/relationships/tags" Target="../tags/tag128.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33.xml"/><Relationship Id="rId3" Type="http://schemas.openxmlformats.org/officeDocument/2006/relationships/image" Target="../media/image28.png"/><Relationship Id="rId2" Type="http://schemas.openxmlformats.org/officeDocument/2006/relationships/tags" Target="../tags/tag132.xml"/><Relationship Id="rId1" Type="http://schemas.openxmlformats.org/officeDocument/2006/relationships/tags" Target="../tags/tag131.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image" Target="../media/image29.png"/><Relationship Id="rId2" Type="http://schemas.openxmlformats.org/officeDocument/2006/relationships/tags" Target="../tags/tag135.xml"/><Relationship Id="rId1" Type="http://schemas.openxmlformats.org/officeDocument/2006/relationships/tags" Target="../tags/tag134.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40.xml"/><Relationship Id="rId3" Type="http://schemas.openxmlformats.org/officeDocument/2006/relationships/image" Target="../media/image30.png"/><Relationship Id="rId2" Type="http://schemas.openxmlformats.org/officeDocument/2006/relationships/tags" Target="../tags/tag139.xml"/><Relationship Id="rId1" Type="http://schemas.openxmlformats.org/officeDocument/2006/relationships/tags" Target="../tags/tag138.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43.xml"/><Relationship Id="rId3" Type="http://schemas.openxmlformats.org/officeDocument/2006/relationships/image" Target="../media/image31.png"/><Relationship Id="rId2" Type="http://schemas.openxmlformats.org/officeDocument/2006/relationships/tags" Target="../tags/tag142.xml"/><Relationship Id="rId1" Type="http://schemas.openxmlformats.org/officeDocument/2006/relationships/tags" Target="../tags/tag141.xml"/></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hemeOverride" Target="../theme/themeOverride1.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image" Target="../media/image32.png"/><Relationship Id="rId2" Type="http://schemas.openxmlformats.org/officeDocument/2006/relationships/tags" Target="../tags/tag145.xml"/><Relationship Id="rId1" Type="http://schemas.openxmlformats.org/officeDocument/2006/relationships/tags" Target="../tags/tag144.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53.xml"/><Relationship Id="rId3" Type="http://schemas.openxmlformats.org/officeDocument/2006/relationships/image" Target="../media/image33.png"/><Relationship Id="rId2" Type="http://schemas.openxmlformats.org/officeDocument/2006/relationships/tags" Target="../tags/tag152.xml"/><Relationship Id="rId1" Type="http://schemas.openxmlformats.org/officeDocument/2006/relationships/tags" Target="../tags/tag151.xml"/></Relationships>
</file>

<file path=ppt/slides/_rels/slide3.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image" Target="../media/image10.png"/><Relationship Id="rId15" Type="http://schemas.openxmlformats.org/officeDocument/2006/relationships/slideLayout" Target="../slideLayouts/slideLayout5.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56.xml"/><Relationship Id="rId3" Type="http://schemas.openxmlformats.org/officeDocument/2006/relationships/image" Target="../media/image34.png"/><Relationship Id="rId2" Type="http://schemas.openxmlformats.org/officeDocument/2006/relationships/tags" Target="../tags/tag155.xml"/><Relationship Id="rId1" Type="http://schemas.openxmlformats.org/officeDocument/2006/relationships/tags" Target="../tags/tag154.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image" Target="../media/image35.png"/><Relationship Id="rId2" Type="http://schemas.openxmlformats.org/officeDocument/2006/relationships/tags" Target="../tags/tag158.xml"/><Relationship Id="rId1" Type="http://schemas.openxmlformats.org/officeDocument/2006/relationships/tags" Target="../tags/tag157.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image" Target="../media/image36.png"/><Relationship Id="rId1" Type="http://schemas.openxmlformats.org/officeDocument/2006/relationships/tags" Target="../tags/tag161.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image" Target="../media/image37.png"/><Relationship Id="rId2" Type="http://schemas.openxmlformats.org/officeDocument/2006/relationships/tags" Target="../tags/tag165.xml"/><Relationship Id="rId1" Type="http://schemas.openxmlformats.org/officeDocument/2006/relationships/tags" Target="../tags/tag164.xml"/></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hemeOverride" Target="../theme/themeOverride2.xml"/><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image" Target="../media/image38.png"/><Relationship Id="rId2" Type="http://schemas.openxmlformats.org/officeDocument/2006/relationships/tags" Target="../tags/tag169.xml"/><Relationship Id="rId1" Type="http://schemas.openxmlformats.org/officeDocument/2006/relationships/tags" Target="../tags/tag168.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image" Target="../media/image39.png"/><Relationship Id="rId2" Type="http://schemas.openxmlformats.org/officeDocument/2006/relationships/tags" Target="../tags/tag173.xml"/><Relationship Id="rId1" Type="http://schemas.openxmlformats.org/officeDocument/2006/relationships/tags" Target="../tags/tag172.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78.xml"/><Relationship Id="rId3" Type="http://schemas.openxmlformats.org/officeDocument/2006/relationships/image" Target="../media/image40.png"/><Relationship Id="rId2" Type="http://schemas.openxmlformats.org/officeDocument/2006/relationships/tags" Target="../tags/tag177.xml"/><Relationship Id="rId1" Type="http://schemas.openxmlformats.org/officeDocument/2006/relationships/tags" Target="../tags/tag176.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image" Target="../media/image41.png"/><Relationship Id="rId2" Type="http://schemas.openxmlformats.org/officeDocument/2006/relationships/tags" Target="../tags/tag180.xml"/><Relationship Id="rId1" Type="http://schemas.openxmlformats.org/officeDocument/2006/relationships/tags" Target="../tags/tag179.xml"/></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86.xml"/><Relationship Id="rId4" Type="http://schemas.openxmlformats.org/officeDocument/2006/relationships/tags" Target="../tags/tag185.xml"/><Relationship Id="rId3" Type="http://schemas.openxmlformats.org/officeDocument/2006/relationships/image" Target="../media/image42.png"/><Relationship Id="rId2" Type="http://schemas.openxmlformats.org/officeDocument/2006/relationships/tags" Target="../tags/tag184.xml"/><Relationship Id="rId1" Type="http://schemas.openxmlformats.org/officeDocument/2006/relationships/tags" Target="../tags/tag183.xml"/></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89.xml"/><Relationship Id="rId3" Type="http://schemas.openxmlformats.org/officeDocument/2006/relationships/image" Target="../media/image43.png"/><Relationship Id="rId2" Type="http://schemas.openxmlformats.org/officeDocument/2006/relationships/tags" Target="../tags/tag188.xml"/><Relationship Id="rId1" Type="http://schemas.openxmlformats.org/officeDocument/2006/relationships/tags" Target="../tags/tag187.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image" Target="../media/image44.png"/><Relationship Id="rId2" Type="http://schemas.openxmlformats.org/officeDocument/2006/relationships/tags" Target="../tags/tag191.xml"/><Relationship Id="rId1" Type="http://schemas.openxmlformats.org/officeDocument/2006/relationships/tags" Target="../tags/tag190.xml"/></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image" Target="../media/image45.png"/><Relationship Id="rId2" Type="http://schemas.openxmlformats.org/officeDocument/2006/relationships/tags" Target="../tags/tag195.xml"/><Relationship Id="rId1" Type="http://schemas.openxmlformats.org/officeDocument/2006/relationships/tags" Target="../tags/tag194.xml"/></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image" Target="../media/image46.png"/><Relationship Id="rId2" Type="http://schemas.openxmlformats.org/officeDocument/2006/relationships/tags" Target="../tags/tag199.xml"/><Relationship Id="rId1" Type="http://schemas.openxmlformats.org/officeDocument/2006/relationships/tags" Target="../tags/tag198.xml"/></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image" Target="../media/image47.png"/><Relationship Id="rId2" Type="http://schemas.openxmlformats.org/officeDocument/2006/relationships/tags" Target="../tags/tag203.xml"/><Relationship Id="rId1" Type="http://schemas.openxmlformats.org/officeDocument/2006/relationships/tags" Target="../tags/tag202.xml"/></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image" Target="../media/image48.png"/><Relationship Id="rId2" Type="http://schemas.openxmlformats.org/officeDocument/2006/relationships/tags" Target="../tags/tag207.xml"/><Relationship Id="rId1" Type="http://schemas.openxmlformats.org/officeDocument/2006/relationships/tags" Target="../tags/tag206.xml"/></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s>
</file>

<file path=ppt/slides/_rels/slide46.xml.rels><?xml version="1.0" encoding="UTF-8" standalone="yes"?>
<Relationships xmlns="http://schemas.openxmlformats.org/package/2006/relationships"><Relationship Id="rId9" Type="http://schemas.openxmlformats.org/officeDocument/2006/relationships/tags" Target="../tags/tag221.xml"/><Relationship Id="rId8" Type="http://schemas.openxmlformats.org/officeDocument/2006/relationships/tags" Target="../tags/tag220.xml"/><Relationship Id="rId7" Type="http://schemas.openxmlformats.org/officeDocument/2006/relationships/tags" Target="../tags/tag219.xml"/><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tags" Target="../tags/tag214.xml"/><Relationship Id="rId18" Type="http://schemas.openxmlformats.org/officeDocument/2006/relationships/slideLayout" Target="../slideLayouts/slideLayout3.xml"/><Relationship Id="rId17" Type="http://schemas.openxmlformats.org/officeDocument/2006/relationships/tags" Target="../tags/tag229.xml"/><Relationship Id="rId16" Type="http://schemas.openxmlformats.org/officeDocument/2006/relationships/tags" Target="../tags/tag228.xml"/><Relationship Id="rId15" Type="http://schemas.openxmlformats.org/officeDocument/2006/relationships/tags" Target="../tags/tag227.xml"/><Relationship Id="rId14" Type="http://schemas.openxmlformats.org/officeDocument/2006/relationships/tags" Target="../tags/tag226.xml"/><Relationship Id="rId13" Type="http://schemas.openxmlformats.org/officeDocument/2006/relationships/tags" Target="../tags/tag225.xml"/><Relationship Id="rId12" Type="http://schemas.openxmlformats.org/officeDocument/2006/relationships/tags" Target="../tags/tag224.xml"/><Relationship Id="rId11" Type="http://schemas.openxmlformats.org/officeDocument/2006/relationships/tags" Target="../tags/tag223.xml"/><Relationship Id="rId10" Type="http://schemas.openxmlformats.org/officeDocument/2006/relationships/tags" Target="../tags/tag222.xml"/><Relationship Id="rId1" Type="http://schemas.openxmlformats.org/officeDocument/2006/relationships/tags" Target="../tags/tag213.xml"/></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32.xml"/><Relationship Id="rId3" Type="http://schemas.openxmlformats.org/officeDocument/2006/relationships/image" Target="../media/image49.png"/><Relationship Id="rId2" Type="http://schemas.openxmlformats.org/officeDocument/2006/relationships/tags" Target="../tags/tag231.xml"/><Relationship Id="rId1" Type="http://schemas.openxmlformats.org/officeDocument/2006/relationships/tags" Target="../tags/tag230.xml"/></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35.xml"/><Relationship Id="rId3" Type="http://schemas.openxmlformats.org/officeDocument/2006/relationships/image" Target="../media/image50.png"/><Relationship Id="rId2" Type="http://schemas.openxmlformats.org/officeDocument/2006/relationships/tags" Target="../tags/tag234.xml"/><Relationship Id="rId1" Type="http://schemas.openxmlformats.org/officeDocument/2006/relationships/tags" Target="../tags/tag233.xml"/></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38.xml"/><Relationship Id="rId3" Type="http://schemas.openxmlformats.org/officeDocument/2006/relationships/image" Target="../media/image51.png"/><Relationship Id="rId2" Type="http://schemas.openxmlformats.org/officeDocument/2006/relationships/tags" Target="../tags/tag237.xml"/><Relationship Id="rId1" Type="http://schemas.openxmlformats.org/officeDocument/2006/relationships/tags" Target="../tags/tag236.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image" Target="../media/image12.png"/><Relationship Id="rId4" Type="http://schemas.openxmlformats.org/officeDocument/2006/relationships/tags" Target="../tags/tag49.xml"/><Relationship Id="rId3" Type="http://schemas.openxmlformats.org/officeDocument/2006/relationships/image" Target="../media/image11.png"/><Relationship Id="rId2" Type="http://schemas.openxmlformats.org/officeDocument/2006/relationships/tags" Target="../tags/tag48.xml"/><Relationship Id="rId1" Type="http://schemas.openxmlformats.org/officeDocument/2006/relationships/tags" Target="../tags/tag4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56.xml"/><Relationship Id="rId5" Type="http://schemas.openxmlformats.org/officeDocument/2006/relationships/image" Target="../media/image14.png"/><Relationship Id="rId4" Type="http://schemas.openxmlformats.org/officeDocument/2006/relationships/tags" Target="../tags/tag55.xml"/><Relationship Id="rId3" Type="http://schemas.openxmlformats.org/officeDocument/2006/relationships/image" Target="../media/image13.png"/><Relationship Id="rId2" Type="http://schemas.openxmlformats.org/officeDocument/2006/relationships/tags" Target="../tags/tag54.xml"/><Relationship Id="rId1" Type="http://schemas.openxmlformats.org/officeDocument/2006/relationships/tags" Target="../tags/tag53.xml"/></Relationships>
</file>

<file path=ppt/slides/_rels/slide7.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8" Type="http://schemas.openxmlformats.org/officeDocument/2006/relationships/slideLayout" Target="../slideLayouts/slideLayout3.xml"/><Relationship Id="rId17" Type="http://schemas.openxmlformats.org/officeDocument/2006/relationships/tags" Target="../tags/tag73.xml"/><Relationship Id="rId16" Type="http://schemas.openxmlformats.org/officeDocument/2006/relationships/tags" Target="../tags/tag72.xml"/><Relationship Id="rId15" Type="http://schemas.openxmlformats.org/officeDocument/2006/relationships/tags" Target="../tags/tag71.xml"/><Relationship Id="rId14" Type="http://schemas.openxmlformats.org/officeDocument/2006/relationships/tags" Target="../tags/tag70.xml"/><Relationship Id="rId13" Type="http://schemas.openxmlformats.org/officeDocument/2006/relationships/tags" Target="../tags/tag69.xml"/><Relationship Id="rId12" Type="http://schemas.openxmlformats.org/officeDocument/2006/relationships/tags" Target="../tags/tag68.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tags" Target="../tags/tag57.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75.xml"/><Relationship Id="rId2" Type="http://schemas.openxmlformats.org/officeDocument/2006/relationships/image" Target="../media/image15.png"/><Relationship Id="rId1" Type="http://schemas.openxmlformats.org/officeDocument/2006/relationships/tags" Target="../tags/tag74.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78.xml"/><Relationship Id="rId3" Type="http://schemas.openxmlformats.org/officeDocument/2006/relationships/image" Target="../media/image16.png"/><Relationship Id="rId2" Type="http://schemas.openxmlformats.org/officeDocument/2006/relationships/tags" Target="../tags/tag77.xml"/><Relationship Id="rId1" Type="http://schemas.openxmlformats.org/officeDocument/2006/relationships/tags" Target="../tags/tag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596000" y="0"/>
            <a:ext cx="9000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允许短期调整，抓住第二轮</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机会</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316865" y="946785"/>
            <a:ext cx="11329035" cy="5537200"/>
          </a:xfrm>
          <a:prstGeom prst="rect">
            <a:avLst/>
          </a:prstGeom>
        </p:spPr>
      </p:pic>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95295" y="31115"/>
            <a:ext cx="6977380" cy="645160"/>
          </a:xfrm>
          <a:prstGeom prst="rect">
            <a:avLst/>
          </a:prstGeom>
          <a:noFill/>
        </p:spPr>
        <p:txBody>
          <a:bodyPr wrap="square" rtlCol="0">
            <a:spAutoFit/>
          </a:bodyPr>
          <a:p>
            <a:pPr lvl="0" algn="ctr">
              <a:spcBef>
                <a:spcPts val="0"/>
              </a:spcBef>
              <a:spcAft>
                <a:spcPts val="0"/>
              </a:spcAft>
              <a:buClrTx/>
              <a:buSzTx/>
              <a:buFontTx/>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建立交易体系</a:t>
            </a:r>
            <a:endPar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304800" y="808990"/>
            <a:ext cx="11582400" cy="5471160"/>
          </a:xfrm>
          <a:prstGeom prst="rect">
            <a:avLst/>
          </a:prstGeom>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846705" y="27940"/>
            <a:ext cx="6977380" cy="645160"/>
          </a:xfrm>
          <a:prstGeom prst="rect">
            <a:avLst/>
          </a:prstGeom>
          <a:noFill/>
        </p:spPr>
        <p:txBody>
          <a:bodyPr wrap="square" rtlCol="0">
            <a:spAutoFit/>
          </a:bodyPr>
          <a:p>
            <a:pPr lvl="0" algn="ctr">
              <a:spcBef>
                <a:spcPts val="0"/>
              </a:spcBef>
              <a:spcAft>
                <a:spcPts val="0"/>
              </a:spcAft>
              <a:buClrTx/>
              <a:buSzTx/>
              <a:buFontTx/>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大盘决定</a:t>
            </a: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仓位</a:t>
            </a:r>
            <a:endPar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3" name="矩形: 圆角 2"/>
          <p:cNvSpPr/>
          <p:nvPr>
            <p:custDataLst>
              <p:tags r:id="rId2"/>
            </p:custDataLst>
          </p:nvPr>
        </p:nvSpPr>
        <p:spPr>
          <a:xfrm>
            <a:off x="639128" y="1535430"/>
            <a:ext cx="5207687" cy="1698326"/>
          </a:xfrm>
          <a:prstGeom prst="roundRect">
            <a:avLst>
              <a:gd name="adj" fmla="val 12425"/>
            </a:avLst>
          </a:prstGeom>
          <a:ln>
            <a:solidFill>
              <a:schemeClr val="bg1"/>
            </a:solidFill>
          </a:ln>
          <a:effectLst>
            <a:outerShdw blurRad="190500" sx="102000" sy="102000" algn="ctr" rotWithShape="0">
              <a:schemeClr val="accent1">
                <a:lumMod val="7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11" name="Freeform 5"/>
          <p:cNvSpPr/>
          <p:nvPr>
            <p:custDataLst>
              <p:tags r:id="rId3"/>
            </p:custDataLst>
          </p:nvPr>
        </p:nvSpPr>
        <p:spPr bwMode="auto">
          <a:xfrm>
            <a:off x="633413" y="1529715"/>
            <a:ext cx="1262165" cy="994293"/>
          </a:xfrm>
          <a:custGeom>
            <a:avLst/>
            <a:gdLst>
              <a:gd name="T0" fmla="*/ 54 w 370"/>
              <a:gd name="T1" fmla="*/ 0 h 289"/>
              <a:gd name="T2" fmla="*/ 370 w 370"/>
              <a:gd name="T3" fmla="*/ 0 h 289"/>
              <a:gd name="T4" fmla="*/ 283 w 370"/>
              <a:gd name="T5" fmla="*/ 98 h 289"/>
              <a:gd name="T6" fmla="*/ 285 w 370"/>
              <a:gd name="T7" fmla="*/ 224 h 289"/>
              <a:gd name="T8" fmla="*/ 222 w 370"/>
              <a:gd name="T9" fmla="*/ 289 h 289"/>
              <a:gd name="T10" fmla="*/ 54 w 370"/>
              <a:gd name="T11" fmla="*/ 289 h 289"/>
              <a:gd name="T12" fmla="*/ 0 w 370"/>
              <a:gd name="T13" fmla="*/ 232 h 289"/>
              <a:gd name="T14" fmla="*/ 0 w 370"/>
              <a:gd name="T15" fmla="*/ 62 h 289"/>
              <a:gd name="T16" fmla="*/ 54 w 370"/>
              <a:gd name="T17"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0" h="289">
                <a:moveTo>
                  <a:pt x="54" y="0"/>
                </a:moveTo>
                <a:cubicBezTo>
                  <a:pt x="370" y="0"/>
                  <a:pt x="370" y="0"/>
                  <a:pt x="370" y="0"/>
                </a:cubicBezTo>
                <a:cubicBezTo>
                  <a:pt x="370" y="0"/>
                  <a:pt x="292" y="53"/>
                  <a:pt x="283" y="98"/>
                </a:cubicBezTo>
                <a:cubicBezTo>
                  <a:pt x="285" y="224"/>
                  <a:pt x="285" y="224"/>
                  <a:pt x="285" y="224"/>
                </a:cubicBezTo>
                <a:cubicBezTo>
                  <a:pt x="285" y="224"/>
                  <a:pt x="278" y="285"/>
                  <a:pt x="222" y="289"/>
                </a:cubicBezTo>
                <a:cubicBezTo>
                  <a:pt x="54" y="289"/>
                  <a:pt x="54" y="289"/>
                  <a:pt x="54" y="289"/>
                </a:cubicBezTo>
                <a:cubicBezTo>
                  <a:pt x="54" y="289"/>
                  <a:pt x="10" y="279"/>
                  <a:pt x="0" y="232"/>
                </a:cubicBezTo>
                <a:cubicBezTo>
                  <a:pt x="0" y="62"/>
                  <a:pt x="0" y="62"/>
                  <a:pt x="0" y="62"/>
                </a:cubicBezTo>
                <a:cubicBezTo>
                  <a:pt x="0" y="62"/>
                  <a:pt x="2" y="14"/>
                  <a:pt x="54" y="0"/>
                </a:cubicBezTo>
                <a:close/>
              </a:path>
            </a:pathLst>
          </a:custGeom>
          <a:solidFill>
            <a:srgbClr val="FFFFFF"/>
          </a:solidFill>
          <a:ln>
            <a:noFill/>
          </a:ln>
          <a:effectLst>
            <a:outerShdw blurRad="165100" sx="94000" sy="94000" algn="ctr" rotWithShape="0">
              <a:schemeClr val="accent1">
                <a:alpha val="22000"/>
              </a:schemeClr>
            </a:outerShdw>
          </a:effectLst>
        </p:spPr>
        <p:txBody>
          <a:bodyPr vert="horz" wrap="square" lIns="91440" tIns="45720" rIns="91440" bIns="45720" numCol="1" anchor="t" anchorCtr="0" compatLnSpc="1">
            <a:normAutofit/>
          </a:bodyPr>
          <a:p>
            <a:endParaRPr lang="zh-CN" altLang="en-US">
              <a:latin typeface="+mn-ea"/>
            </a:endParaRPr>
          </a:p>
        </p:txBody>
      </p:sp>
      <p:sp>
        <p:nvSpPr>
          <p:cNvPr id="17" name="矩形: 圆角 16"/>
          <p:cNvSpPr/>
          <p:nvPr>
            <p:custDataLst>
              <p:tags r:id="rId4"/>
            </p:custDataLst>
          </p:nvPr>
        </p:nvSpPr>
        <p:spPr>
          <a:xfrm>
            <a:off x="6351588" y="1545590"/>
            <a:ext cx="5207687" cy="1698326"/>
          </a:xfrm>
          <a:prstGeom prst="roundRect">
            <a:avLst>
              <a:gd name="adj" fmla="val 12425"/>
            </a:avLst>
          </a:prstGeom>
          <a:solidFill>
            <a:schemeClr val="accent2"/>
          </a:solidFill>
          <a:ln>
            <a:solidFill>
              <a:schemeClr val="bg1"/>
            </a:solidFill>
          </a:ln>
          <a:effectLst>
            <a:outerShdw blurRad="190500" sx="102000" sy="102000" algn="ctr" rotWithShape="0">
              <a:schemeClr val="accent2">
                <a:lumMod val="7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latin typeface="+mn-ea"/>
              <a:sym typeface="+mn-ea"/>
            </a:endParaRPr>
          </a:p>
        </p:txBody>
      </p:sp>
      <p:sp>
        <p:nvSpPr>
          <p:cNvPr id="25" name="文本框 24"/>
          <p:cNvSpPr txBox="1"/>
          <p:nvPr>
            <p:custDataLst>
              <p:tags r:id="rId5"/>
            </p:custDataLst>
          </p:nvPr>
        </p:nvSpPr>
        <p:spPr>
          <a:xfrm>
            <a:off x="1868488" y="1731010"/>
            <a:ext cx="3578837" cy="1306939"/>
          </a:xfrm>
          <a:prstGeom prst="rect">
            <a:avLst/>
          </a:prstGeom>
          <a:noFill/>
        </p:spPr>
        <p:txBody>
          <a:bodyPr vert="horz" wrap="square" lIns="91440" tIns="45720" rIns="91440" bIns="45720" rtlCol="0" anchor="ctr" anchorCtr="0">
            <a:normAutofit/>
          </a:bodyPr>
          <a:p>
            <a:pPr lvl="0" algn="l">
              <a:lnSpc>
                <a:spcPct val="130000"/>
              </a:lnSpc>
              <a:spcBef>
                <a:spcPts val="0"/>
              </a:spcBef>
              <a:spcAft>
                <a:spcPts val="0"/>
              </a:spcAft>
              <a:buClrTx/>
              <a:buSzTx/>
              <a:buFontTx/>
            </a:pPr>
            <a:r>
              <a:rPr lang="zh-CN" altLang="en-US" sz="2400" spc="150" dirty="0">
                <a:solidFill>
                  <a:srgbClr val="FFFFFF"/>
                </a:solidFill>
                <a:latin typeface="汉仪雅酷黑W" panose="00020600040101010101" charset="-122"/>
                <a:ea typeface="汉仪雅酷黑W" panose="00020600040101010101" charset="-122"/>
                <a:sym typeface="+mn-ea"/>
              </a:rPr>
              <a:t>资金决定人气和交易</a:t>
            </a:r>
            <a:endParaRPr lang="zh-CN" altLang="en-US" sz="2400" spc="150" dirty="0">
              <a:solidFill>
                <a:srgbClr val="FFFFFF"/>
              </a:solidFill>
              <a:latin typeface="汉仪雅酷黑W" panose="00020600040101010101" charset="-122"/>
              <a:ea typeface="汉仪雅酷黑W" panose="00020600040101010101" charset="-122"/>
              <a:sym typeface="+mn-ea"/>
            </a:endParaRPr>
          </a:p>
          <a:p>
            <a:pPr lvl="0" algn="l">
              <a:lnSpc>
                <a:spcPct val="130000"/>
              </a:lnSpc>
              <a:spcBef>
                <a:spcPts val="0"/>
              </a:spcBef>
              <a:spcAft>
                <a:spcPts val="0"/>
              </a:spcAft>
              <a:buClrTx/>
              <a:buSzTx/>
              <a:buFontTx/>
            </a:pPr>
            <a:r>
              <a:rPr lang="zh-CN" altLang="en-US" sz="2400" spc="150" dirty="0">
                <a:solidFill>
                  <a:srgbClr val="FFFFFF"/>
                </a:solidFill>
                <a:latin typeface="汉仪雅酷黑W" panose="00020600040101010101" charset="-122"/>
                <a:ea typeface="汉仪雅酷黑W" panose="00020600040101010101" charset="-122"/>
                <a:sym typeface="+mn-ea"/>
              </a:rPr>
              <a:t>一个信号三成仓位</a:t>
            </a:r>
            <a:endParaRPr lang="zh-CN" altLang="en-US" sz="2400" spc="150" dirty="0">
              <a:solidFill>
                <a:srgbClr val="FFFFFF"/>
              </a:solidFill>
              <a:latin typeface="汉仪雅酷黑W" panose="00020600040101010101" charset="-122"/>
              <a:ea typeface="汉仪雅酷黑W" panose="00020600040101010101" charset="-122"/>
              <a:sym typeface="+mn-ea"/>
            </a:endParaRPr>
          </a:p>
        </p:txBody>
      </p:sp>
      <p:sp>
        <p:nvSpPr>
          <p:cNvPr id="33" name="文本框 32"/>
          <p:cNvSpPr txBox="1"/>
          <p:nvPr>
            <p:custDataLst>
              <p:tags r:id="rId6"/>
            </p:custDataLst>
          </p:nvPr>
        </p:nvSpPr>
        <p:spPr>
          <a:xfrm>
            <a:off x="6818948" y="1731010"/>
            <a:ext cx="3578837" cy="1306939"/>
          </a:xfrm>
          <a:prstGeom prst="rect">
            <a:avLst/>
          </a:prstGeom>
          <a:noFill/>
        </p:spPr>
        <p:txBody>
          <a:bodyPr vert="horz" wrap="square" lIns="91440" tIns="45720" rIns="91440" bIns="45720" rtlCol="0" anchor="ctr" anchorCtr="0">
            <a:normAutofit/>
          </a:bodyPr>
          <a:p>
            <a:pPr lvl="0" algn="l">
              <a:lnSpc>
                <a:spcPct val="130000"/>
              </a:lnSpc>
              <a:spcBef>
                <a:spcPts val="0"/>
              </a:spcBef>
              <a:spcAft>
                <a:spcPts val="0"/>
              </a:spcAft>
              <a:buClrTx/>
              <a:buSzTx/>
              <a:buFontTx/>
            </a:pPr>
            <a:r>
              <a:rPr lang="zh-CN" altLang="en-US" sz="2400" spc="150" dirty="0">
                <a:solidFill>
                  <a:srgbClr val="FFFFFF"/>
                </a:solidFill>
                <a:latin typeface="汉仪雅酷黑W" panose="00020600040101010101" charset="-122"/>
                <a:ea typeface="汉仪雅酷黑W" panose="00020600040101010101" charset="-122"/>
                <a:cs typeface="汉仪雅酷黑W" panose="00020600040101010101" charset="-122"/>
                <a:sym typeface="+mn-ea"/>
              </a:rPr>
              <a:t>趋势</a:t>
            </a:r>
            <a:r>
              <a:rPr lang="en-US" altLang="zh-CN" sz="2400" spc="150" dirty="0">
                <a:solidFill>
                  <a:srgbClr val="FFFFFF"/>
                </a:solidFill>
                <a:latin typeface="汉仪雅酷黑W" panose="00020600040101010101" charset="-122"/>
                <a:ea typeface="汉仪雅酷黑W" panose="00020600040101010101" charset="-122"/>
                <a:cs typeface="汉仪雅酷黑W" panose="00020600040101010101" charset="-122"/>
                <a:sym typeface="+mn-ea"/>
              </a:rPr>
              <a:t>BS</a:t>
            </a:r>
            <a:r>
              <a:rPr lang="zh-CN" altLang="en-US" sz="2400" spc="150" dirty="0">
                <a:solidFill>
                  <a:srgbClr val="FFFFFF"/>
                </a:solidFill>
                <a:latin typeface="汉仪雅酷黑W" panose="00020600040101010101" charset="-122"/>
                <a:ea typeface="汉仪雅酷黑W" panose="00020600040101010101" charset="-122"/>
                <a:cs typeface="汉仪雅酷黑W" panose="00020600040101010101" charset="-122"/>
                <a:sym typeface="+mn-ea"/>
              </a:rPr>
              <a:t>决定大方向</a:t>
            </a:r>
            <a:endParaRPr lang="zh-CN" altLang="en-US" sz="2400" spc="150" dirty="0">
              <a:solidFill>
                <a:srgbClr val="FFFFFF"/>
              </a:solidFill>
              <a:latin typeface="汉仪雅酷黑W" panose="00020600040101010101" charset="-122"/>
              <a:ea typeface="汉仪雅酷黑W" panose="00020600040101010101" charset="-122"/>
              <a:cs typeface="汉仪雅酷黑W" panose="00020600040101010101" charset="-122"/>
              <a:sym typeface="+mn-ea"/>
            </a:endParaRPr>
          </a:p>
          <a:p>
            <a:pPr lvl="0" algn="l">
              <a:lnSpc>
                <a:spcPct val="130000"/>
              </a:lnSpc>
              <a:spcBef>
                <a:spcPts val="0"/>
              </a:spcBef>
              <a:spcAft>
                <a:spcPts val="0"/>
              </a:spcAft>
              <a:buClrTx/>
              <a:buSzTx/>
              <a:buFontTx/>
            </a:pPr>
            <a:r>
              <a:rPr lang="zh-CN" altLang="en-US" sz="2400" spc="150" dirty="0">
                <a:solidFill>
                  <a:srgbClr val="FFFFFF"/>
                </a:solidFill>
                <a:latin typeface="汉仪雅酷黑W" panose="00020600040101010101" charset="-122"/>
                <a:ea typeface="汉仪雅酷黑W" panose="00020600040101010101" charset="-122"/>
                <a:cs typeface="汉仪雅酷黑W" panose="00020600040101010101" charset="-122"/>
                <a:sym typeface="+mn-ea"/>
              </a:rPr>
              <a:t>一个信号三成仓位</a:t>
            </a:r>
            <a:endParaRPr lang="zh-CN" altLang="en-US" sz="2400" spc="150" dirty="0">
              <a:solidFill>
                <a:srgbClr val="FFFFFF"/>
              </a:solidFill>
              <a:latin typeface="汉仪雅酷黑W" panose="00020600040101010101" charset="-122"/>
              <a:ea typeface="汉仪雅酷黑W" panose="00020600040101010101" charset="-122"/>
              <a:cs typeface="汉仪雅酷黑W" panose="00020600040101010101" charset="-122"/>
              <a:sym typeface="+mn-ea"/>
            </a:endParaRPr>
          </a:p>
        </p:txBody>
      </p:sp>
      <p:sp>
        <p:nvSpPr>
          <p:cNvPr id="39" name="文本框 38"/>
          <p:cNvSpPr txBox="1"/>
          <p:nvPr>
            <p:custDataLst>
              <p:tags r:id="rId7"/>
            </p:custDataLst>
          </p:nvPr>
        </p:nvSpPr>
        <p:spPr>
          <a:xfrm>
            <a:off x="729933" y="1731010"/>
            <a:ext cx="764247" cy="617573"/>
          </a:xfrm>
          <a:prstGeom prst="rect">
            <a:avLst/>
          </a:prstGeom>
          <a:noFill/>
        </p:spPr>
        <p:txBody>
          <a:bodyPr wrap="square" lIns="0" tIns="0" rIns="0" bIns="0" rtlCol="0">
            <a:normAutofit/>
          </a:bodyPr>
          <a:p>
            <a:pPr algn="ctr"/>
            <a:r>
              <a:rPr kumimoji="1" lang="en-US" altLang="zh-CN" sz="3600" b="1" spc="300" dirty="0">
                <a:solidFill>
                  <a:schemeClr val="accent1"/>
                </a:solidFill>
                <a:latin typeface="+mn-ea"/>
                <a:cs typeface="+mj-lt"/>
              </a:rPr>
              <a:t>01</a:t>
            </a:r>
            <a:endParaRPr kumimoji="1" lang="en-US" altLang="zh-CN" sz="3600" b="1" spc="300" dirty="0">
              <a:solidFill>
                <a:schemeClr val="accent1"/>
              </a:solidFill>
              <a:latin typeface="+mn-ea"/>
              <a:cs typeface="+mj-lt"/>
            </a:endParaRPr>
          </a:p>
        </p:txBody>
      </p:sp>
      <p:sp>
        <p:nvSpPr>
          <p:cNvPr id="47" name="Freeform 5"/>
          <p:cNvSpPr/>
          <p:nvPr>
            <p:custDataLst>
              <p:tags r:id="rId8"/>
            </p:custDataLst>
          </p:nvPr>
        </p:nvSpPr>
        <p:spPr bwMode="auto">
          <a:xfrm flipH="1">
            <a:off x="10307638" y="1549400"/>
            <a:ext cx="1262165" cy="994293"/>
          </a:xfrm>
          <a:custGeom>
            <a:avLst/>
            <a:gdLst>
              <a:gd name="T0" fmla="*/ 54 w 370"/>
              <a:gd name="T1" fmla="*/ 0 h 289"/>
              <a:gd name="T2" fmla="*/ 370 w 370"/>
              <a:gd name="T3" fmla="*/ 0 h 289"/>
              <a:gd name="T4" fmla="*/ 283 w 370"/>
              <a:gd name="T5" fmla="*/ 98 h 289"/>
              <a:gd name="T6" fmla="*/ 285 w 370"/>
              <a:gd name="T7" fmla="*/ 224 h 289"/>
              <a:gd name="T8" fmla="*/ 222 w 370"/>
              <a:gd name="T9" fmla="*/ 289 h 289"/>
              <a:gd name="T10" fmla="*/ 54 w 370"/>
              <a:gd name="T11" fmla="*/ 289 h 289"/>
              <a:gd name="T12" fmla="*/ 0 w 370"/>
              <a:gd name="T13" fmla="*/ 232 h 289"/>
              <a:gd name="T14" fmla="*/ 0 w 370"/>
              <a:gd name="T15" fmla="*/ 62 h 289"/>
              <a:gd name="T16" fmla="*/ 54 w 370"/>
              <a:gd name="T17"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0" h="289">
                <a:moveTo>
                  <a:pt x="54" y="0"/>
                </a:moveTo>
                <a:cubicBezTo>
                  <a:pt x="370" y="0"/>
                  <a:pt x="370" y="0"/>
                  <a:pt x="370" y="0"/>
                </a:cubicBezTo>
                <a:cubicBezTo>
                  <a:pt x="370" y="0"/>
                  <a:pt x="292" y="53"/>
                  <a:pt x="283" y="98"/>
                </a:cubicBezTo>
                <a:cubicBezTo>
                  <a:pt x="285" y="224"/>
                  <a:pt x="285" y="224"/>
                  <a:pt x="285" y="224"/>
                </a:cubicBezTo>
                <a:cubicBezTo>
                  <a:pt x="285" y="224"/>
                  <a:pt x="278" y="285"/>
                  <a:pt x="222" y="289"/>
                </a:cubicBezTo>
                <a:cubicBezTo>
                  <a:pt x="54" y="289"/>
                  <a:pt x="54" y="289"/>
                  <a:pt x="54" y="289"/>
                </a:cubicBezTo>
                <a:cubicBezTo>
                  <a:pt x="54" y="289"/>
                  <a:pt x="10" y="279"/>
                  <a:pt x="0" y="232"/>
                </a:cubicBezTo>
                <a:cubicBezTo>
                  <a:pt x="0" y="62"/>
                  <a:pt x="0" y="62"/>
                  <a:pt x="0" y="62"/>
                </a:cubicBezTo>
                <a:cubicBezTo>
                  <a:pt x="0" y="62"/>
                  <a:pt x="2" y="14"/>
                  <a:pt x="54" y="0"/>
                </a:cubicBezTo>
                <a:close/>
              </a:path>
            </a:pathLst>
          </a:custGeom>
          <a:solidFill>
            <a:srgbClr val="FFFFFF"/>
          </a:solidFill>
          <a:ln>
            <a:noFill/>
          </a:ln>
          <a:effectLst>
            <a:outerShdw blurRad="165100" sx="94000" sy="94000" algn="ctr" rotWithShape="0">
              <a:schemeClr val="accent4">
                <a:alpha val="22000"/>
              </a:schemeClr>
            </a:outerShdw>
          </a:effectLst>
        </p:spPr>
        <p:txBody>
          <a:bodyPr vert="horz" wrap="square" lIns="91440" tIns="45720" rIns="91440" bIns="45720" numCol="1" anchor="t" anchorCtr="0" compatLnSpc="1">
            <a:normAutofit/>
          </a:bodyPr>
          <a:p>
            <a:endParaRPr lang="zh-CN" altLang="en-US">
              <a:latin typeface="+mn-ea"/>
            </a:endParaRPr>
          </a:p>
        </p:txBody>
      </p:sp>
      <p:sp>
        <p:nvSpPr>
          <p:cNvPr id="51" name="文本框 50"/>
          <p:cNvSpPr txBox="1"/>
          <p:nvPr>
            <p:custDataLst>
              <p:tags r:id="rId9"/>
            </p:custDataLst>
          </p:nvPr>
        </p:nvSpPr>
        <p:spPr>
          <a:xfrm flipH="1">
            <a:off x="10682288" y="1731010"/>
            <a:ext cx="764247" cy="617573"/>
          </a:xfrm>
          <a:prstGeom prst="rect">
            <a:avLst/>
          </a:prstGeom>
          <a:noFill/>
        </p:spPr>
        <p:txBody>
          <a:bodyPr wrap="square" lIns="0" tIns="0" rIns="0" bIns="0" rtlCol="0">
            <a:normAutofit/>
          </a:bodyPr>
          <a:p>
            <a:pPr lvl="0" algn="ctr">
              <a:buClrTx/>
              <a:buSzTx/>
              <a:buFontTx/>
            </a:pPr>
            <a:r>
              <a:rPr kumimoji="1" lang="en-US" altLang="zh-CN" sz="3600" b="1" spc="300" dirty="0">
                <a:solidFill>
                  <a:schemeClr val="accent2"/>
                </a:solidFill>
                <a:latin typeface="+mn-ea"/>
                <a:cs typeface="+mj-lt"/>
                <a:sym typeface="+mn-ea"/>
              </a:rPr>
              <a:t>02</a:t>
            </a:r>
            <a:endParaRPr kumimoji="1" lang="en-US" altLang="zh-CN" sz="3600" b="1" spc="300" dirty="0">
              <a:solidFill>
                <a:schemeClr val="accent2"/>
              </a:solidFill>
              <a:latin typeface="+mn-ea"/>
              <a:cs typeface="+mj-lt"/>
              <a:sym typeface="+mn-ea"/>
            </a:endParaRPr>
          </a:p>
        </p:txBody>
      </p:sp>
      <p:sp>
        <p:nvSpPr>
          <p:cNvPr id="14" name="矩形: 圆角 13"/>
          <p:cNvSpPr/>
          <p:nvPr>
            <p:custDataLst>
              <p:tags r:id="rId10"/>
            </p:custDataLst>
          </p:nvPr>
        </p:nvSpPr>
        <p:spPr>
          <a:xfrm>
            <a:off x="628968" y="3630930"/>
            <a:ext cx="5207687" cy="1698326"/>
          </a:xfrm>
          <a:prstGeom prst="roundRect">
            <a:avLst>
              <a:gd name="adj" fmla="val 12425"/>
            </a:avLst>
          </a:prstGeom>
          <a:solidFill>
            <a:schemeClr val="accent3"/>
          </a:solidFill>
          <a:ln>
            <a:solidFill>
              <a:schemeClr val="bg1"/>
            </a:solidFill>
          </a:ln>
          <a:effectLst>
            <a:outerShdw blurRad="190500" sx="102000" sy="102000" algn="ctr" rotWithShape="0">
              <a:schemeClr val="accent3">
                <a:lumMod val="7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15" name="Freeform 5"/>
          <p:cNvSpPr/>
          <p:nvPr>
            <p:custDataLst>
              <p:tags r:id="rId11"/>
            </p:custDataLst>
          </p:nvPr>
        </p:nvSpPr>
        <p:spPr bwMode="auto">
          <a:xfrm>
            <a:off x="622618" y="3624580"/>
            <a:ext cx="1262165" cy="994293"/>
          </a:xfrm>
          <a:custGeom>
            <a:avLst/>
            <a:gdLst>
              <a:gd name="T0" fmla="*/ 54 w 370"/>
              <a:gd name="T1" fmla="*/ 0 h 289"/>
              <a:gd name="T2" fmla="*/ 370 w 370"/>
              <a:gd name="T3" fmla="*/ 0 h 289"/>
              <a:gd name="T4" fmla="*/ 283 w 370"/>
              <a:gd name="T5" fmla="*/ 98 h 289"/>
              <a:gd name="T6" fmla="*/ 285 w 370"/>
              <a:gd name="T7" fmla="*/ 224 h 289"/>
              <a:gd name="T8" fmla="*/ 222 w 370"/>
              <a:gd name="T9" fmla="*/ 289 h 289"/>
              <a:gd name="T10" fmla="*/ 54 w 370"/>
              <a:gd name="T11" fmla="*/ 289 h 289"/>
              <a:gd name="T12" fmla="*/ 0 w 370"/>
              <a:gd name="T13" fmla="*/ 232 h 289"/>
              <a:gd name="T14" fmla="*/ 0 w 370"/>
              <a:gd name="T15" fmla="*/ 62 h 289"/>
              <a:gd name="T16" fmla="*/ 54 w 370"/>
              <a:gd name="T17"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0" h="289">
                <a:moveTo>
                  <a:pt x="54" y="0"/>
                </a:moveTo>
                <a:cubicBezTo>
                  <a:pt x="370" y="0"/>
                  <a:pt x="370" y="0"/>
                  <a:pt x="370" y="0"/>
                </a:cubicBezTo>
                <a:cubicBezTo>
                  <a:pt x="370" y="0"/>
                  <a:pt x="292" y="53"/>
                  <a:pt x="283" y="98"/>
                </a:cubicBezTo>
                <a:cubicBezTo>
                  <a:pt x="285" y="224"/>
                  <a:pt x="285" y="224"/>
                  <a:pt x="285" y="224"/>
                </a:cubicBezTo>
                <a:cubicBezTo>
                  <a:pt x="285" y="224"/>
                  <a:pt x="278" y="285"/>
                  <a:pt x="222" y="289"/>
                </a:cubicBezTo>
                <a:cubicBezTo>
                  <a:pt x="54" y="289"/>
                  <a:pt x="54" y="289"/>
                  <a:pt x="54" y="289"/>
                </a:cubicBezTo>
                <a:cubicBezTo>
                  <a:pt x="54" y="289"/>
                  <a:pt x="10" y="279"/>
                  <a:pt x="0" y="232"/>
                </a:cubicBezTo>
                <a:cubicBezTo>
                  <a:pt x="0" y="62"/>
                  <a:pt x="0" y="62"/>
                  <a:pt x="0" y="62"/>
                </a:cubicBezTo>
                <a:cubicBezTo>
                  <a:pt x="0" y="62"/>
                  <a:pt x="2" y="14"/>
                  <a:pt x="54" y="0"/>
                </a:cubicBezTo>
                <a:close/>
              </a:path>
            </a:pathLst>
          </a:custGeom>
          <a:solidFill>
            <a:srgbClr val="FFFFFF"/>
          </a:solidFill>
          <a:ln>
            <a:noFill/>
          </a:ln>
          <a:effectLst>
            <a:outerShdw blurRad="165100" sx="94000" sy="94000" algn="ctr" rotWithShape="0">
              <a:schemeClr val="accent2">
                <a:alpha val="22000"/>
              </a:schemeClr>
            </a:outerShdw>
          </a:effectLst>
        </p:spPr>
        <p:txBody>
          <a:bodyPr vert="horz" wrap="square" lIns="91440" tIns="45720" rIns="91440" bIns="45720" numCol="1" anchor="t" anchorCtr="0" compatLnSpc="1">
            <a:normAutofit/>
          </a:bodyPr>
          <a:p>
            <a:endParaRPr lang="zh-CN" altLang="en-US">
              <a:latin typeface="+mn-ea"/>
            </a:endParaRPr>
          </a:p>
        </p:txBody>
      </p:sp>
      <p:sp>
        <p:nvSpPr>
          <p:cNvPr id="29" name="文本框 28"/>
          <p:cNvSpPr txBox="1"/>
          <p:nvPr>
            <p:custDataLst>
              <p:tags r:id="rId12"/>
            </p:custDataLst>
          </p:nvPr>
        </p:nvSpPr>
        <p:spPr>
          <a:xfrm>
            <a:off x="1723390" y="3707130"/>
            <a:ext cx="4067810" cy="1306830"/>
          </a:xfrm>
          <a:prstGeom prst="rect">
            <a:avLst/>
          </a:prstGeom>
          <a:noFill/>
        </p:spPr>
        <p:txBody>
          <a:bodyPr vert="horz" wrap="square" lIns="91440" tIns="45720" rIns="91440" bIns="45720" rtlCol="0" anchor="ctr" anchorCtr="0">
            <a:normAutofit/>
          </a:bodyPr>
          <a:p>
            <a:pPr lvl="0" algn="l">
              <a:lnSpc>
                <a:spcPct val="130000"/>
              </a:lnSpc>
              <a:spcBef>
                <a:spcPts val="0"/>
              </a:spcBef>
              <a:spcAft>
                <a:spcPts val="0"/>
              </a:spcAft>
              <a:buClrTx/>
              <a:buSzTx/>
              <a:buFontTx/>
            </a:pPr>
            <a:r>
              <a:rPr lang="zh-CN" altLang="en-US" sz="2400" spc="150" dirty="0">
                <a:solidFill>
                  <a:srgbClr val="FFFFFF"/>
                </a:solidFill>
                <a:latin typeface="汉仪雅酷黑W" panose="00020600040101010101" charset="-122"/>
                <a:ea typeface="汉仪雅酷黑W" panose="00020600040101010101" charset="-122"/>
                <a:sym typeface="+mn-ea"/>
              </a:rPr>
              <a:t>节奏【</a:t>
            </a:r>
            <a:r>
              <a:rPr lang="zh-CN" altLang="en-US" sz="2400" spc="150" dirty="0">
                <a:solidFill>
                  <a:srgbClr val="FFFFFF"/>
                </a:solidFill>
                <a:latin typeface="汉仪雅酷黑W" panose="00020600040101010101" charset="-122"/>
                <a:ea typeface="汉仪雅酷黑W" panose="00020600040101010101" charset="-122"/>
                <a:sym typeface="+mn-ea"/>
              </a:rPr>
              <a:t>捕捞季节把控操作】</a:t>
            </a:r>
            <a:endParaRPr lang="zh-CN" altLang="en-US" sz="2400" spc="150" dirty="0">
              <a:solidFill>
                <a:srgbClr val="FFFFFF"/>
              </a:solidFill>
              <a:latin typeface="汉仪雅酷黑W" panose="00020600040101010101" charset="-122"/>
              <a:ea typeface="汉仪雅酷黑W" panose="00020600040101010101" charset="-122"/>
              <a:sym typeface="+mn-ea"/>
            </a:endParaRPr>
          </a:p>
          <a:p>
            <a:pPr lvl="0" algn="l">
              <a:lnSpc>
                <a:spcPct val="130000"/>
              </a:lnSpc>
              <a:spcBef>
                <a:spcPts val="0"/>
              </a:spcBef>
              <a:spcAft>
                <a:spcPts val="0"/>
              </a:spcAft>
              <a:buClrTx/>
              <a:buSzTx/>
              <a:buFontTx/>
            </a:pPr>
            <a:r>
              <a:rPr lang="zh-CN" altLang="en-US" sz="2400" spc="150" dirty="0">
                <a:solidFill>
                  <a:srgbClr val="FFFFFF"/>
                </a:solidFill>
                <a:latin typeface="汉仪雅酷黑W" panose="00020600040101010101" charset="-122"/>
                <a:ea typeface="汉仪雅酷黑W" panose="00020600040101010101" charset="-122"/>
                <a:sym typeface="+mn-ea"/>
              </a:rPr>
              <a:t>一个信号三成仓位</a:t>
            </a:r>
            <a:endParaRPr lang="zh-CN" altLang="en-US" sz="2400" spc="150" dirty="0">
              <a:solidFill>
                <a:srgbClr val="FFFFFF"/>
              </a:solidFill>
              <a:latin typeface="汉仪雅酷黑W" panose="00020600040101010101" charset="-122"/>
              <a:ea typeface="汉仪雅酷黑W" panose="00020600040101010101" charset="-122"/>
              <a:sym typeface="+mn-ea"/>
            </a:endParaRPr>
          </a:p>
        </p:txBody>
      </p:sp>
      <p:sp>
        <p:nvSpPr>
          <p:cNvPr id="43" name="文本框 42"/>
          <p:cNvSpPr txBox="1"/>
          <p:nvPr>
            <p:custDataLst>
              <p:tags r:id="rId13"/>
            </p:custDataLst>
          </p:nvPr>
        </p:nvSpPr>
        <p:spPr>
          <a:xfrm>
            <a:off x="729933" y="3825875"/>
            <a:ext cx="764247" cy="617573"/>
          </a:xfrm>
          <a:prstGeom prst="rect">
            <a:avLst/>
          </a:prstGeom>
          <a:noFill/>
        </p:spPr>
        <p:txBody>
          <a:bodyPr wrap="square" lIns="0" tIns="0" rIns="0" bIns="0" rtlCol="0">
            <a:normAutofit/>
          </a:bodyPr>
          <a:p>
            <a:pPr lvl="0" algn="ctr">
              <a:buClrTx/>
              <a:buSzTx/>
              <a:buFontTx/>
            </a:pPr>
            <a:r>
              <a:rPr kumimoji="1" lang="en-US" altLang="zh-CN" sz="3600" b="1" spc="300" dirty="0">
                <a:solidFill>
                  <a:schemeClr val="accent3"/>
                </a:solidFill>
                <a:latin typeface="+mn-ea"/>
                <a:cs typeface="+mj-lt"/>
                <a:sym typeface="+mn-ea"/>
              </a:rPr>
              <a:t>03</a:t>
            </a:r>
            <a:endParaRPr kumimoji="1" lang="en-US" altLang="zh-CN" sz="3600" b="1" spc="300" dirty="0">
              <a:solidFill>
                <a:schemeClr val="accent3"/>
              </a:solidFill>
              <a:latin typeface="+mn-ea"/>
              <a:cs typeface="+mj-lt"/>
              <a:sym typeface="+mn-ea"/>
            </a:endParaRPr>
          </a:p>
        </p:txBody>
      </p:sp>
    </p:spTree>
    <p:custDataLst>
      <p:tags r:id="rId1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1198880"/>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风口比技术</a:t>
            </a:r>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更重要</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40000" y="0"/>
            <a:ext cx="7410450" cy="768350"/>
          </a:xfrm>
          <a:prstGeom prst="rect">
            <a:avLst/>
          </a:prstGeom>
          <a:noFill/>
        </p:spPr>
        <p:txBody>
          <a:bodyPr wrap="square" rtlCol="0">
            <a:spAutoFit/>
          </a:bodyPr>
          <a:p>
            <a:pPr lvl="0" algn="ctr">
              <a:spcBef>
                <a:spcPts val="0"/>
              </a:spcBef>
              <a:spcAft>
                <a:spcPts val="0"/>
              </a:spcAft>
              <a:buClrTx/>
              <a:buSzTx/>
              <a:buFontTx/>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看</a:t>
            </a: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20</a:t>
            </a: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日涨幅主题强于</a:t>
            </a: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所有</a:t>
            </a:r>
            <a:endPar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432435" y="768350"/>
            <a:ext cx="11353165" cy="5616575"/>
          </a:xfrm>
          <a:prstGeom prst="rect">
            <a:avLst/>
          </a:prstGeom>
        </p:spPr>
      </p:pic>
      <p:sp>
        <p:nvSpPr>
          <p:cNvPr id="5" name="矩形 4"/>
          <p:cNvSpPr/>
          <p:nvPr/>
        </p:nvSpPr>
        <p:spPr>
          <a:xfrm>
            <a:off x="2559685" y="2829560"/>
            <a:ext cx="7072630" cy="2334260"/>
          </a:xfrm>
          <a:prstGeom prst="rect">
            <a:avLst/>
          </a:prstGeom>
          <a:noFill/>
          <a:ln>
            <a:noFill/>
          </a:ln>
        </p:spPr>
        <p:txBody>
          <a:bodyPr wrap="none" rtlCol="0" anchor="t">
            <a:spAutoFit/>
          </a:bodyPr>
          <a:p>
            <a:pPr lvl="0" algn="ctr">
              <a:buClrTx/>
              <a:buSzTx/>
              <a:buFontTx/>
            </a:pPr>
            <a:r>
              <a:rPr lang="zh-CN" alt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rPr>
              <a:t>科技创新</a:t>
            </a:r>
            <a:r>
              <a:rPr lang="zh-CN" alt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rPr>
              <a:t>公司</a:t>
            </a:r>
            <a:endParaRPr lang="zh-CN" alt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endParaRPr>
          </a:p>
          <a:p>
            <a:pPr lvl="0" algn="ctr">
              <a:buClrTx/>
              <a:buSzTx/>
              <a:buFontTx/>
            </a:pPr>
            <a:r>
              <a:rPr lang="zh-CN" alt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rPr>
              <a:t>逐步抬高，底部</a:t>
            </a:r>
            <a:r>
              <a:rPr lang="zh-CN" alt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rPr>
              <a:t>启动</a:t>
            </a:r>
            <a:endParaRPr lang="zh-CN" alt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endParaRPr>
          </a:p>
          <a:p>
            <a:pPr lvl="0" algn="ctr">
              <a:buClrTx/>
              <a:buSzTx/>
              <a:buFontTx/>
            </a:pPr>
            <a:r>
              <a:rPr lang="zh-CN" alt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rPr>
              <a:t>风口不动，一切</a:t>
            </a:r>
            <a:r>
              <a:rPr lang="zh-CN" alt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rPr>
              <a:t>归于零</a:t>
            </a:r>
            <a:endParaRPr lang="zh-CN" alt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endParaRPr>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40000" y="0"/>
            <a:ext cx="741045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在风口插上翅膀都能</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飞</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3086100" y="1400175"/>
            <a:ext cx="6019800" cy="4057650"/>
          </a:xfrm>
          <a:prstGeom prst="rect">
            <a:avLst/>
          </a:prstGeom>
        </p:spPr>
      </p:pic>
      <p:sp>
        <p:nvSpPr>
          <p:cNvPr id="3" name="文本框 2"/>
          <p:cNvSpPr txBox="1"/>
          <p:nvPr userDrawn="1">
            <p:custDataLst>
              <p:tags r:id="rId4"/>
            </p:custDataLst>
          </p:nvPr>
        </p:nvSpPr>
        <p:spPr>
          <a:xfrm>
            <a:off x="6793865" y="5151120"/>
            <a:ext cx="2312035" cy="306705"/>
          </a:xfrm>
          <a:prstGeom prst="rect">
            <a:avLst/>
          </a:prstGeom>
          <a:noFill/>
        </p:spPr>
        <p:txBody>
          <a:bodyPr wrap="square" rtlCol="0" anchor="t">
            <a:spAutoFit/>
          </a:bodyPr>
          <a:p>
            <a:pPr algn="l">
              <a:buClrTx/>
              <a:buSzTx/>
              <a:buFontTx/>
            </a:pPr>
            <a:r>
              <a:rPr lang="zh-CN" altLang="en-US" sz="1400">
                <a:ln>
                  <a:noFill/>
                </a:ln>
                <a:solidFill>
                  <a:schemeClr val="bg1">
                    <a:lumMod val="50000"/>
                  </a:schemeClr>
                </a:solidFill>
                <a:latin typeface="思源黑体 CN Light" panose="020B0300000000000000" charset="-122"/>
                <a:ea typeface="思源黑体 CN Light" panose="020B0300000000000000" charset="-122"/>
                <a:cs typeface="思源黑体 CN Light" panose="020B0300000000000000" charset="-122"/>
                <a:sym typeface="+mn-ea"/>
              </a:rPr>
              <a:t>图片来源于网络</a:t>
            </a:r>
            <a:endParaRPr lang="zh-CN" altLang="en-US" sz="1400">
              <a:ln>
                <a:noFill/>
              </a:ln>
              <a:solidFill>
                <a:schemeClr val="bg1">
                  <a:lumMod val="50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846705" y="27940"/>
            <a:ext cx="6977380" cy="645160"/>
          </a:xfrm>
          <a:prstGeom prst="rect">
            <a:avLst/>
          </a:prstGeom>
          <a:noFill/>
        </p:spPr>
        <p:txBody>
          <a:bodyPr wrap="square" rtlCol="0">
            <a:spAutoFit/>
          </a:bodyPr>
          <a:p>
            <a:pPr lvl="0" algn="ctr">
              <a:spcBef>
                <a:spcPts val="0"/>
              </a:spcBef>
              <a:spcAft>
                <a:spcPts val="0"/>
              </a:spcAft>
              <a:buClrTx/>
              <a:buSzTx/>
              <a:buFontTx/>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抓主线，赚</a:t>
            </a: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打钱</a:t>
            </a:r>
            <a:endPar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621030" y="929005"/>
            <a:ext cx="10949305" cy="5313680"/>
          </a:xfrm>
          <a:prstGeom prst="rect">
            <a:avLst/>
          </a:prstGeom>
        </p:spPr>
      </p:pic>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381250" y="0"/>
            <a:ext cx="8521065" cy="768350"/>
          </a:xfrm>
          <a:prstGeom prst="rect">
            <a:avLst/>
          </a:prstGeom>
          <a:noFill/>
        </p:spPr>
        <p:txBody>
          <a:bodyPr wrap="square" rtlCol="0">
            <a:spAutoFit/>
          </a:bodyPr>
          <a:p>
            <a:pPr lvl="0" algn="ctr">
              <a:spcBef>
                <a:spcPts val="0"/>
              </a:spcBef>
              <a:spcAft>
                <a:spcPts val="0"/>
              </a:spcAft>
              <a:buClrTx/>
              <a:buSzTx/>
              <a:buFontTx/>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靠近暴风眼，才能感受风在</a:t>
            </a: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动</a:t>
            </a:r>
            <a:endPar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0" y="874395"/>
            <a:ext cx="12259945" cy="5513070"/>
          </a:xfrm>
          <a:prstGeom prst="rect">
            <a:avLst/>
          </a:prstGeom>
        </p:spPr>
      </p:pic>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40000" y="0"/>
            <a:ext cx="7410450" cy="768350"/>
          </a:xfrm>
          <a:prstGeom prst="rect">
            <a:avLst/>
          </a:prstGeom>
          <a:noFill/>
        </p:spPr>
        <p:txBody>
          <a:bodyPr wrap="square" rtlCol="0">
            <a:spAutoFit/>
          </a:bodyPr>
          <a:p>
            <a:pPr lvl="0" algn="ctr">
              <a:spcBef>
                <a:spcPts val="0"/>
              </a:spcBef>
              <a:spcAft>
                <a:spcPts val="0"/>
              </a:spcAft>
              <a:buClrTx/>
              <a:buSzTx/>
              <a:buFontTx/>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最强风口</a:t>
            </a: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，新能源</a:t>
            </a: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车</a:t>
            </a:r>
            <a:endPar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187325" y="863600"/>
            <a:ext cx="12116435" cy="5381625"/>
          </a:xfrm>
          <a:prstGeom prst="rect">
            <a:avLst/>
          </a:prstGeom>
        </p:spPr>
      </p:pic>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596000" y="133985"/>
            <a:ext cx="9000000" cy="645160"/>
          </a:xfrm>
          <a:prstGeom prst="rect">
            <a:avLst/>
          </a:prstGeom>
          <a:noFill/>
        </p:spPr>
        <p:txBody>
          <a:bodyPr wrap="square" rtlCol="0">
            <a:spAutoFit/>
          </a:bodyPr>
          <a:p>
            <a:pPr lvl="0" algn="ctr">
              <a:spcBef>
                <a:spcPts val="0"/>
              </a:spcBef>
              <a:spcAft>
                <a:spcPts val="0"/>
              </a:spcAft>
              <a:buClrTx/>
              <a:buSzTx/>
              <a:buFontTx/>
              <a:defRPr/>
            </a:pPr>
            <a:r>
              <a:rPr lang="zh-CN" altLang="en-US" sz="36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我国正式启动智能网联汽车量产应用</a:t>
            </a:r>
            <a:endParaRPr lang="zh-CN" altLang="en-US" sz="36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6" name="文本框 5"/>
          <p:cNvSpPr txBox="1"/>
          <p:nvPr/>
        </p:nvSpPr>
        <p:spPr>
          <a:xfrm>
            <a:off x="6919595" y="1064895"/>
            <a:ext cx="4978400" cy="4523105"/>
          </a:xfrm>
          <a:prstGeom prst="rect">
            <a:avLst/>
          </a:prstGeom>
          <a:noFill/>
        </p:spPr>
        <p:txBody>
          <a:bodyPr wrap="square" rtlCol="0" anchor="t">
            <a:spAutoFit/>
          </a:bodyPr>
          <a:p>
            <a:r>
              <a:rPr lang="zh-CN" altLang="en-US">
                <a:solidFill>
                  <a:schemeClr val="bg1"/>
                </a:solidFill>
              </a:rPr>
              <a:t>今天，工业和信息化部等四部门发布有关通知，我国正式启动智能网联汽车量产应用。具备量产条件，搭载自动驾驶功能的智能网联汽车，在取得准入许可后，可在限定区域内开展上路通行试点记者注意到，符合条件的智能网联汽车所搭载的自动驾驶功能包括3级驾驶自动化，也就是有条件自动驾驶功能，和4级驾驶自动化，也就是高度自动驾驶功能</a:t>
            </a:r>
            <a:endParaRPr lang="zh-CN" altLang="en-US">
              <a:solidFill>
                <a:schemeClr val="bg1"/>
              </a:solidFill>
            </a:endParaRPr>
          </a:p>
          <a:p>
            <a:endParaRPr lang="zh-CN" altLang="en-US">
              <a:solidFill>
                <a:schemeClr val="bg1"/>
              </a:solidFill>
            </a:endParaRPr>
          </a:p>
          <a:p>
            <a:r>
              <a:rPr lang="zh-CN" altLang="en-US">
                <a:solidFill>
                  <a:schemeClr val="bg1"/>
                </a:solidFill>
              </a:rPr>
              <a:t>重要</a:t>
            </a:r>
            <a:r>
              <a:rPr lang="zh-CN" altLang="en-US">
                <a:solidFill>
                  <a:schemeClr val="bg1"/>
                </a:solidFill>
              </a:rPr>
              <a:t>环节：整车制造、交通运输、信息交通通信、电子交通互联等多个领域的创新。</a:t>
            </a:r>
            <a:endParaRPr lang="zh-CN" altLang="en-US">
              <a:solidFill>
                <a:schemeClr val="bg1"/>
              </a:solidFill>
            </a:endParaRPr>
          </a:p>
          <a:p>
            <a:endParaRPr lang="zh-CN" altLang="en-US">
              <a:solidFill>
                <a:schemeClr val="bg1"/>
              </a:solidFill>
            </a:endParaRPr>
          </a:p>
          <a:p>
            <a:r>
              <a:rPr lang="zh-CN" altLang="en-US">
                <a:solidFill>
                  <a:schemeClr val="bg1"/>
                </a:solidFill>
              </a:rPr>
              <a:t>应用场景：涵盖无人车驾驶、无人车配送、无人车零售、自动驾驶出租车（环卫车、微循环接驳车、公交车、物流车等）、智慧交管解决方案、云平台智能交通数据、自动泊车等。</a:t>
            </a:r>
            <a:endParaRPr lang="zh-CN" altLang="en-US">
              <a:solidFill>
                <a:schemeClr val="bg1"/>
              </a:solidFill>
            </a:endParaRPr>
          </a:p>
        </p:txBody>
      </p:sp>
      <p:pic>
        <p:nvPicPr>
          <p:cNvPr id="7" name="图片 6"/>
          <p:cNvPicPr>
            <a:picLocks noChangeAspect="1"/>
          </p:cNvPicPr>
          <p:nvPr>
            <p:custDataLst>
              <p:tags r:id="rId2"/>
            </p:custDataLst>
          </p:nvPr>
        </p:nvPicPr>
        <p:blipFill>
          <a:blip r:embed="rId3"/>
          <a:stretch>
            <a:fillRect/>
          </a:stretch>
        </p:blipFill>
        <p:spPr>
          <a:xfrm>
            <a:off x="57150" y="1702435"/>
            <a:ext cx="6584950" cy="3619500"/>
          </a:xfrm>
          <a:prstGeom prst="rect">
            <a:avLst/>
          </a:prstGeom>
        </p:spPr>
      </p:pic>
      <p:sp>
        <p:nvSpPr>
          <p:cNvPr id="13" name="文本框 12"/>
          <p:cNvSpPr txBox="1"/>
          <p:nvPr userDrawn="1">
            <p:custDataLst>
              <p:tags r:id="rId4"/>
            </p:custDataLst>
          </p:nvPr>
        </p:nvSpPr>
        <p:spPr>
          <a:xfrm>
            <a:off x="4756150" y="4692650"/>
            <a:ext cx="1885950" cy="306705"/>
          </a:xfrm>
          <a:prstGeom prst="rect">
            <a:avLst/>
          </a:prstGeom>
          <a:noFill/>
        </p:spPr>
        <p:txBody>
          <a:bodyPr wrap="square" rtlCol="0" anchor="t">
            <a:spAutoFit/>
          </a:bodyPr>
          <a:p>
            <a:pPr algn="l">
              <a:buClrTx/>
              <a:buSzTx/>
              <a:buFontTx/>
            </a:pPr>
            <a:r>
              <a:rPr lang="zh-CN" altLang="en-US" sz="1400">
                <a:ln>
                  <a:noFill/>
                </a:ln>
                <a:solidFill>
                  <a:schemeClr val="tx1">
                    <a:lumMod val="95000"/>
                    <a:lumOff val="5000"/>
                  </a:schemeClr>
                </a:solidFill>
                <a:latin typeface="思源黑体 CN Light" panose="020B0300000000000000" charset="-122"/>
                <a:ea typeface="思源黑体 CN Light" panose="020B0300000000000000" charset="-122"/>
                <a:cs typeface="思源黑体 CN Light" panose="020B0300000000000000" charset="-122"/>
                <a:sym typeface="+mn-ea"/>
              </a:rPr>
              <a:t>图片来源于网络</a:t>
            </a:r>
            <a:endParaRPr lang="zh-CN" altLang="en-US" sz="1400">
              <a:ln>
                <a:noFill/>
              </a:ln>
              <a:solidFill>
                <a:schemeClr val="tx1">
                  <a:lumMod val="95000"/>
                  <a:lumOff val="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组 2933"/>
          <p:cNvPicPr>
            <a:picLocks noChangeAspect="1"/>
          </p:cNvPicPr>
          <p:nvPr/>
        </p:nvPicPr>
        <p:blipFill>
          <a:blip r:embed="rId1"/>
          <a:stretch>
            <a:fillRect/>
          </a:stretch>
        </p:blipFill>
        <p:spPr>
          <a:xfrm>
            <a:off x="1388110" y="3778885"/>
            <a:ext cx="9427210" cy="2113280"/>
          </a:xfrm>
          <a:prstGeom prst="rect">
            <a:avLst/>
          </a:prstGeom>
        </p:spPr>
      </p:pic>
      <p:sp>
        <p:nvSpPr>
          <p:cNvPr id="17" name="文本框 16"/>
          <p:cNvSpPr txBox="1"/>
          <p:nvPr>
            <p:custDataLst>
              <p:tags r:id="rId2"/>
            </p:custDataLst>
          </p:nvPr>
        </p:nvSpPr>
        <p:spPr>
          <a:xfrm>
            <a:off x="5117465" y="4384040"/>
            <a:ext cx="5634990" cy="306705"/>
          </a:xfrm>
          <a:prstGeom prst="rect">
            <a:avLst/>
          </a:prstGeom>
          <a:noFill/>
        </p:spPr>
        <p:txBody>
          <a:bodyPr wrap="square" rtlCol="0">
            <a:spAutoFit/>
          </a:bodyPr>
          <a:p>
            <a:r>
              <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a:t>
            </a:r>
            <a:endPar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8" name="文本框 17"/>
          <p:cNvSpPr txBox="1"/>
          <p:nvPr>
            <p:custDataLst>
              <p:tags r:id="rId3"/>
            </p:custDataLst>
          </p:nvPr>
        </p:nvSpPr>
        <p:spPr>
          <a:xfrm>
            <a:off x="5104130" y="4632325"/>
            <a:ext cx="5424805" cy="1071245"/>
          </a:xfrm>
          <a:prstGeom prst="rect">
            <a:avLst/>
          </a:prstGeom>
          <a:noFill/>
        </p:spPr>
        <p:txBody>
          <a:bodyPr wrap="square" rtlCol="0">
            <a:noAutofit/>
          </a:bodyPr>
          <a:p>
            <a:pPr fontAlgn="auto">
              <a:lnSpc>
                <a:spcPct val="120000"/>
              </a:lnSpc>
            </a:pPr>
            <a:r>
              <a:rPr lang="en-US" altLang="zh-CN"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十多年行业从业经验，注实战操作研究，独创《人气战法》 《黄金战法》《绝对龙头战法》， 熟知散户操作心理，建立完整盈利模式，精湛的短线技术，准确把握市场热点，帮助散户们在操作中确定方向，深受全国用户喜爱。</a:t>
            </a:r>
            <a:endParaRPr lang="en-US" altLang="zh-CN"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9" name="文本框 18"/>
          <p:cNvSpPr txBox="1"/>
          <p:nvPr>
            <p:custDataLst>
              <p:tags r:id="rId4"/>
            </p:custDataLst>
          </p:nvPr>
        </p:nvSpPr>
        <p:spPr>
          <a:xfrm>
            <a:off x="5618480" y="987425"/>
            <a:ext cx="5952490" cy="2441575"/>
          </a:xfrm>
          <a:prstGeom prst="rect">
            <a:avLst/>
          </a:prstGeom>
          <a:noFill/>
        </p:spPr>
        <p:txBody>
          <a:bodyPr wrap="square" rtlCol="0">
            <a:noAutofit/>
          </a:bodyPr>
          <a:p>
            <a:pPr fontAlgn="auto"/>
            <a:r>
              <a:rPr lang="zh-CN" altLang="en-US" sz="7500">
                <a:gradFill>
                  <a:gsLst>
                    <a:gs pos="0">
                      <a:srgbClr val="FFFDE6"/>
                    </a:gs>
                    <a:gs pos="100000">
                      <a:srgbClr val="F8BF87"/>
                    </a:gs>
                  </a:gsLst>
                  <a:lin ang="5400000" scaled="0"/>
                </a:gradFill>
                <a:latin typeface="思源黑体 CN Bold" panose="020B0800000000000000" charset="-122"/>
                <a:ea typeface="思源黑体 CN Bold" panose="020B0800000000000000" charset="-122"/>
              </a:rPr>
              <a:t>风口</a:t>
            </a:r>
            <a:r>
              <a:rPr lang="zh-CN" altLang="en-US" sz="7500">
                <a:gradFill>
                  <a:gsLst>
                    <a:gs pos="0">
                      <a:srgbClr val="FFFDE6"/>
                    </a:gs>
                    <a:gs pos="100000">
                      <a:srgbClr val="F8BF87"/>
                    </a:gs>
                  </a:gsLst>
                  <a:lin ang="5400000" scaled="0"/>
                </a:gradFill>
                <a:latin typeface="思源黑体 CN Bold" panose="020B0800000000000000" charset="-122"/>
                <a:ea typeface="思源黑体 CN Bold" panose="020B0800000000000000" charset="-122"/>
              </a:rPr>
              <a:t>擒龙</a:t>
            </a:r>
            <a:endParaRPr lang="zh-CN" altLang="en-US" sz="7500">
              <a:gradFill>
                <a:gsLst>
                  <a:gs pos="0">
                    <a:srgbClr val="FFFDE6"/>
                  </a:gs>
                  <a:gs pos="100000">
                    <a:srgbClr val="F8BF87"/>
                  </a:gs>
                </a:gsLst>
                <a:lin ang="5400000" scaled="0"/>
              </a:gradFill>
              <a:latin typeface="思源黑体 CN Bold" panose="020B0800000000000000" charset="-122"/>
              <a:ea typeface="思源黑体 CN Bold" panose="020B0800000000000000" charset="-122"/>
            </a:endParaRPr>
          </a:p>
          <a:p>
            <a:pPr fontAlgn="auto"/>
            <a:r>
              <a:rPr lang="zh-CN" altLang="en-US" sz="7500">
                <a:gradFill>
                  <a:gsLst>
                    <a:gs pos="0">
                      <a:srgbClr val="FFFDE6"/>
                    </a:gs>
                    <a:gs pos="100000">
                      <a:srgbClr val="F8BF87"/>
                    </a:gs>
                  </a:gsLst>
                  <a:lin ang="5400000" scaled="0"/>
                </a:gradFill>
                <a:latin typeface="思源黑体 CN Bold" panose="020B0800000000000000" charset="-122"/>
                <a:ea typeface="思源黑体 CN Bold" panose="020B0800000000000000" charset="-122"/>
              </a:rPr>
              <a:t>一招制胜</a:t>
            </a:r>
            <a:endParaRPr lang="zh-CN" altLang="en-US" sz="7500">
              <a:gradFill>
                <a:gsLst>
                  <a:gs pos="0">
                    <a:srgbClr val="FFFDE6"/>
                  </a:gs>
                  <a:gs pos="100000">
                    <a:srgbClr val="F8BF87"/>
                  </a:gs>
                </a:gsLst>
                <a:lin ang="5400000" scaled="0"/>
              </a:gradFill>
              <a:latin typeface="思源黑体 CN Bold" panose="020B0800000000000000" charset="-122"/>
              <a:ea typeface="思源黑体 CN Bold" panose="020B0800000000000000" charset="-122"/>
            </a:endParaRPr>
          </a:p>
        </p:txBody>
      </p:sp>
      <p:sp>
        <p:nvSpPr>
          <p:cNvPr id="6" name="文本框 5"/>
          <p:cNvSpPr txBox="1"/>
          <p:nvPr/>
        </p:nvSpPr>
        <p:spPr>
          <a:xfrm>
            <a:off x="4909185" y="43033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5"/>
            </p:custDataLst>
          </p:nvPr>
        </p:nvSpPr>
        <p:spPr>
          <a:xfrm>
            <a:off x="4909185" y="46177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7" name="文本框 6"/>
          <p:cNvSpPr txBox="1"/>
          <p:nvPr/>
        </p:nvSpPr>
        <p:spPr>
          <a:xfrm>
            <a:off x="4927600" y="3832860"/>
            <a:ext cx="4069080" cy="321945"/>
          </a:xfrm>
          <a:prstGeom prst="rect">
            <a:avLst/>
          </a:prstGeom>
          <a:noFill/>
        </p:spPr>
        <p:txBody>
          <a:bodyPr wrap="square" rtlCol="0">
            <a:spAutoFit/>
          </a:bodyPr>
          <a:p>
            <a:r>
              <a:rPr lang="zh-CN" altLang="en-US"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刘涛</a:t>
            </a:r>
            <a:r>
              <a:rPr lang="en-US" altLang="zh-CN"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  执业编号:A1120619060024</a:t>
            </a:r>
            <a:endParaRPr lang="en-US" altLang="zh-CN"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pic>
        <p:nvPicPr>
          <p:cNvPr id="4" name="图片 3" descr="画板 9"/>
          <p:cNvPicPr>
            <a:picLocks noChangeAspect="1"/>
          </p:cNvPicPr>
          <p:nvPr/>
        </p:nvPicPr>
        <p:blipFill>
          <a:blip r:embed="rId6"/>
          <a:stretch>
            <a:fillRect/>
          </a:stretch>
        </p:blipFill>
        <p:spPr>
          <a:xfrm>
            <a:off x="1121410" y="702945"/>
            <a:ext cx="3745865" cy="5902325"/>
          </a:xfrm>
          <a:prstGeom prst="rect">
            <a:avLst/>
          </a:prstGeom>
        </p:spPr>
      </p:pic>
    </p:spTree>
    <p:custDataLst>
      <p:tags r:id="rId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40000" y="0"/>
            <a:ext cx="741045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最强风口</a:t>
            </a: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2</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，华为</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概念</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70485" y="836930"/>
            <a:ext cx="12052935" cy="5399405"/>
          </a:xfrm>
          <a:prstGeom prst="rect">
            <a:avLst/>
          </a:prstGeom>
        </p:spPr>
      </p:pic>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40000" y="0"/>
            <a:ext cx="741045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最强风口</a:t>
            </a: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3</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卫星互联网</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224790" y="875030"/>
            <a:ext cx="11802745" cy="5612130"/>
          </a:xfrm>
          <a:prstGeom prst="rect">
            <a:avLst/>
          </a:prstGeom>
        </p:spPr>
      </p:pic>
    </p:spTree>
    <p:custDataLst>
      <p:tags r:id="rId4"/>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873115" y="1459865"/>
            <a:ext cx="6096000" cy="3415030"/>
          </a:xfrm>
          <a:prstGeom prst="rect">
            <a:avLst/>
          </a:prstGeom>
          <a:noFill/>
        </p:spPr>
        <p:txBody>
          <a:bodyPr wrap="square" rtlCol="0" anchor="t">
            <a:spAutoFit/>
          </a:bodyPr>
          <a:p>
            <a:r>
              <a:rPr lang="zh-CN" altLang="en-US">
                <a:solidFill>
                  <a:schemeClr val="bg1"/>
                </a:solidFill>
              </a:rPr>
              <a:t>民生证券发布研究报告称，再一次重申卫星互联网有望开启并引领下一轮通信板块基础设施建设，当前我国卫星互联网的发展虽尚处早期起步阶段但发展进程提速显著。短期来看前端卫星生产制造环节将有望依托卫星发射进程提速率先受益，中长期维度随着技术设施建设的逐步完善，下游卫星互联网应用侧相关环节将迎来黄金发展阶段。</a:t>
            </a:r>
            <a:endParaRPr lang="zh-CN" altLang="en-US">
              <a:solidFill>
                <a:schemeClr val="bg1"/>
              </a:solidFill>
            </a:endParaRPr>
          </a:p>
          <a:p>
            <a:endParaRPr lang="zh-CN" altLang="en-US">
              <a:solidFill>
                <a:schemeClr val="bg1"/>
              </a:solidFill>
            </a:endParaRPr>
          </a:p>
          <a:p>
            <a:r>
              <a:rPr lang="zh-CN" altLang="en-US">
                <a:solidFill>
                  <a:schemeClr val="bg1"/>
                </a:solidFill>
              </a:rPr>
              <a:t>目前我国以央企领头，逐步推进国内卫星互联网建设。中国星网成立，由中央直接管理，是目前国内唯一一家从事卫星互联网设计建设运营的国有骨干型企业，有望在国家层面统筹规划我国卫星互联网组网进程，抢夺轨道和频率资源，从而加速国内商业航天的发展</a:t>
            </a:r>
            <a:endParaRPr lang="zh-CN" altLang="en-US">
              <a:solidFill>
                <a:schemeClr val="bg1"/>
              </a:solidFill>
            </a:endParaRPr>
          </a:p>
        </p:txBody>
      </p:sp>
      <p:sp>
        <p:nvSpPr>
          <p:cNvPr id="5" name="文本框 4"/>
          <p:cNvSpPr txBox="1"/>
          <p:nvPr/>
        </p:nvSpPr>
        <p:spPr>
          <a:xfrm>
            <a:off x="1596000" y="29210"/>
            <a:ext cx="9000000" cy="1445260"/>
          </a:xfrm>
          <a:prstGeom prst="rect">
            <a:avLst/>
          </a:prstGeom>
          <a:noFill/>
        </p:spPr>
        <p:txBody>
          <a:bodyPr wrap="square" rtlCol="0" anchor="t">
            <a:spAutoFit/>
          </a:bodyPr>
          <a:p>
            <a:pPr lvl="0" algn="ctr">
              <a:spcBef>
                <a:spcPts val="0"/>
              </a:spcBef>
              <a:spcAft>
                <a:spcPts val="0"/>
              </a:spcAft>
              <a:buClrTx/>
              <a:buSzTx/>
              <a:buFontTx/>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卫星互联网的黄金阶段到来</a:t>
            </a:r>
            <a:endPar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custDataLst>
              <p:tags r:id="rId1"/>
            </p:custDataLst>
          </p:nvPr>
        </p:nvPicPr>
        <p:blipFill>
          <a:blip r:embed="rId2"/>
          <a:stretch>
            <a:fillRect/>
          </a:stretch>
        </p:blipFill>
        <p:spPr>
          <a:xfrm>
            <a:off x="211455" y="1393190"/>
            <a:ext cx="5700395" cy="3632200"/>
          </a:xfrm>
          <a:prstGeom prst="rect">
            <a:avLst/>
          </a:prstGeom>
        </p:spPr>
      </p:pic>
      <p:sp>
        <p:nvSpPr>
          <p:cNvPr id="13" name="文本框 12"/>
          <p:cNvSpPr txBox="1"/>
          <p:nvPr userDrawn="1">
            <p:custDataLst>
              <p:tags r:id="rId3"/>
            </p:custDataLst>
          </p:nvPr>
        </p:nvSpPr>
        <p:spPr>
          <a:xfrm>
            <a:off x="211455" y="4718685"/>
            <a:ext cx="2301240" cy="306705"/>
          </a:xfrm>
          <a:prstGeom prst="rect">
            <a:avLst/>
          </a:prstGeom>
          <a:noFill/>
        </p:spPr>
        <p:txBody>
          <a:bodyPr wrap="square" rtlCol="0" anchor="t">
            <a:spAutoFit/>
          </a:bodyPr>
          <a:p>
            <a:pPr algn="l">
              <a:buClrTx/>
              <a:buSzTx/>
              <a:buFontTx/>
            </a:pP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图片来源于</a:t>
            </a: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网络</a:t>
            </a:r>
            <a:endPar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ustDataLst>
      <p:tags r:id="rId4"/>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40000" y="0"/>
            <a:ext cx="7410450" cy="768350"/>
          </a:xfrm>
          <a:prstGeom prst="rect">
            <a:avLst/>
          </a:prstGeom>
          <a:noFill/>
        </p:spPr>
        <p:txBody>
          <a:bodyPr wrap="square" rtlCol="0" anchor="t">
            <a:spAutoFit/>
          </a:bodyPr>
          <a:p>
            <a:pPr lvl="0" algn="ctr">
              <a:spcBef>
                <a:spcPts val="0"/>
              </a:spcBef>
              <a:spcAft>
                <a:spcPts val="0"/>
              </a:spcAft>
              <a:buClrTx/>
              <a:buSzTx/>
              <a:buFontTx/>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最强风口</a:t>
            </a: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4</a:t>
            </a: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机器人</a:t>
            </a:r>
            <a:endPar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文本框 2"/>
          <p:cNvPicPr>
            <a:picLocks noChangeAspect="1"/>
          </p:cNvPicPr>
          <p:nvPr>
            <p:custDataLst>
              <p:tags r:id="rId2"/>
            </p:custDataLst>
          </p:nvPr>
        </p:nvPicPr>
        <p:blipFill>
          <a:blip r:embed="rId3"/>
          <a:stretch>
            <a:fillRect/>
          </a:stretch>
        </p:blipFill>
        <p:spPr>
          <a:xfrm>
            <a:off x="173355" y="911860"/>
            <a:ext cx="11857355" cy="5441950"/>
          </a:xfrm>
          <a:prstGeom prst="rect">
            <a:avLst/>
          </a:prstGeom>
          <a:noFill/>
        </p:spPr>
      </p:pic>
    </p:spTree>
    <p:custDataLst>
      <p:tags r:id="rId4"/>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40000" y="0"/>
            <a:ext cx="741045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人形机器人吹响冲锋号</a:t>
            </a:r>
            <a:endParaRPr kumimoji="0"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5795645" y="1489075"/>
            <a:ext cx="6096000" cy="3969385"/>
          </a:xfrm>
          <a:prstGeom prst="rect">
            <a:avLst/>
          </a:prstGeom>
          <a:noFill/>
        </p:spPr>
        <p:txBody>
          <a:bodyPr wrap="square" rtlCol="0" anchor="t">
            <a:spAutoFit/>
          </a:bodyPr>
          <a:p>
            <a:r>
              <a:rPr lang="zh-CN" altLang="en-US">
                <a:solidFill>
                  <a:schemeClr val="bg1"/>
                </a:solidFill>
              </a:rPr>
              <a:t>人形机器人赛道再现重磅新品。</a:t>
            </a:r>
            <a:endParaRPr lang="zh-CN" altLang="en-US">
              <a:solidFill>
                <a:schemeClr val="bg1"/>
              </a:solidFill>
            </a:endParaRPr>
          </a:p>
          <a:p>
            <a:endParaRPr lang="zh-CN" altLang="en-US">
              <a:solidFill>
                <a:schemeClr val="bg1"/>
              </a:solidFill>
            </a:endParaRPr>
          </a:p>
          <a:p>
            <a:r>
              <a:rPr lang="zh-CN" altLang="en-US">
                <a:solidFill>
                  <a:schemeClr val="bg1"/>
                </a:solidFill>
              </a:rPr>
              <a:t>　　11月17日，深圳开鸿数字产业发展有限公司（下称“深开鸿”）与乐聚机器人（下称“乐聚”）宣布，首款基于开源鸿蒙系统的专业级人形机器人正式发布。根据演示视频，该机器人搭载了七种传感器，可以实现与手机、平板、电脑等设备的实时互联。</a:t>
            </a:r>
            <a:endParaRPr lang="zh-CN" altLang="en-US">
              <a:solidFill>
                <a:schemeClr val="bg1"/>
              </a:solidFill>
            </a:endParaRPr>
          </a:p>
          <a:p>
            <a:endParaRPr lang="zh-CN" altLang="en-US">
              <a:solidFill>
                <a:schemeClr val="bg1"/>
              </a:solidFill>
            </a:endParaRPr>
          </a:p>
          <a:p>
            <a:r>
              <a:rPr lang="zh-CN" altLang="en-US">
                <a:solidFill>
                  <a:schemeClr val="bg1"/>
                </a:solidFill>
              </a:rPr>
              <a:t>　　搭载鸿蒙系统，是此次新品的最大看点。深开鸿是基于开源鸿蒙生态提供基础软件平台的软件科技公司，专注于KaihongOS根技术研发和端边云一体化超级设备管理平台的持续创新。深开鸿与乐聚的合作始于2023年4月，双方还签署了战略合作协议，以发挥各自优势，攻坚开源鸿蒙关键技术在机器人行业的技术创新和应用。</a:t>
            </a:r>
            <a:endParaRPr lang="zh-CN" altLang="en-US">
              <a:solidFill>
                <a:schemeClr val="bg1"/>
              </a:solidFill>
            </a:endParaRPr>
          </a:p>
        </p:txBody>
      </p:sp>
      <p:pic>
        <p:nvPicPr>
          <p:cNvPr id="5" name="图片 4"/>
          <p:cNvPicPr>
            <a:picLocks noChangeAspect="1"/>
          </p:cNvPicPr>
          <p:nvPr>
            <p:custDataLst>
              <p:tags r:id="rId2"/>
            </p:custDataLst>
          </p:nvPr>
        </p:nvPicPr>
        <p:blipFill>
          <a:blip r:embed="rId3"/>
          <a:stretch>
            <a:fillRect/>
          </a:stretch>
        </p:blipFill>
        <p:spPr>
          <a:xfrm>
            <a:off x="143510" y="1649730"/>
            <a:ext cx="5479415" cy="3809365"/>
          </a:xfrm>
          <a:prstGeom prst="rect">
            <a:avLst/>
          </a:prstGeom>
        </p:spPr>
      </p:pic>
      <p:sp>
        <p:nvSpPr>
          <p:cNvPr id="13" name="文本框 12"/>
          <p:cNvSpPr txBox="1"/>
          <p:nvPr userDrawn="1">
            <p:custDataLst>
              <p:tags r:id="rId4"/>
            </p:custDataLst>
          </p:nvPr>
        </p:nvSpPr>
        <p:spPr>
          <a:xfrm>
            <a:off x="211455" y="4718685"/>
            <a:ext cx="2301240" cy="306705"/>
          </a:xfrm>
          <a:prstGeom prst="rect">
            <a:avLst/>
          </a:prstGeom>
          <a:noFill/>
        </p:spPr>
        <p:txBody>
          <a:bodyPr wrap="square" rtlCol="0" anchor="t">
            <a:spAutoFit/>
          </a:bodyPr>
          <a:p>
            <a:pPr algn="l">
              <a:buClrTx/>
              <a:buSzTx/>
              <a:buFontTx/>
            </a:pPr>
            <a:r>
              <a:rPr lang="zh-CN" altLang="en-US" sz="1400">
                <a:ln>
                  <a:noFill/>
                </a:ln>
                <a:solidFill>
                  <a:schemeClr val="tx1">
                    <a:lumMod val="95000"/>
                    <a:lumOff val="5000"/>
                  </a:schemeClr>
                </a:solidFill>
                <a:latin typeface="思源黑体 CN Light" panose="020B0300000000000000" charset="-122"/>
                <a:ea typeface="思源黑体 CN Light" panose="020B0300000000000000" charset="-122"/>
                <a:cs typeface="思源黑体 CN Light" panose="020B0300000000000000" charset="-122"/>
                <a:sym typeface="+mn-ea"/>
              </a:rPr>
              <a:t>图片来源于网络</a:t>
            </a:r>
            <a:endParaRPr lang="zh-CN" altLang="en-US" sz="1400">
              <a:ln>
                <a:noFill/>
              </a:ln>
              <a:solidFill>
                <a:schemeClr val="tx1">
                  <a:lumMod val="95000"/>
                  <a:lumOff val="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ustDataLst>
      <p:tags r:id="rId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40000" y="0"/>
            <a:ext cx="741045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人形机器人超级</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蓝海</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6312535" y="1570355"/>
            <a:ext cx="5737225" cy="3575050"/>
          </a:xfrm>
          <a:prstGeom prst="rect">
            <a:avLst/>
          </a:prstGeom>
        </p:spPr>
      </p:pic>
      <p:sp>
        <p:nvSpPr>
          <p:cNvPr id="5" name="文本框 4"/>
          <p:cNvSpPr txBox="1"/>
          <p:nvPr/>
        </p:nvSpPr>
        <p:spPr>
          <a:xfrm>
            <a:off x="216535" y="1852295"/>
            <a:ext cx="6096000" cy="2584450"/>
          </a:xfrm>
          <a:prstGeom prst="rect">
            <a:avLst/>
          </a:prstGeom>
          <a:noFill/>
        </p:spPr>
        <p:txBody>
          <a:bodyPr wrap="square" rtlCol="0" anchor="t">
            <a:spAutoFit/>
          </a:bodyPr>
          <a:p>
            <a:r>
              <a:rPr lang="zh-CN" altLang="en-US">
                <a:solidFill>
                  <a:schemeClr val="bg1"/>
                </a:solidFill>
              </a:rPr>
              <a:t>11月2日,工信部正式印发《人形机器人创新发展指导意见》(以下简称《意见》)。这份文件,是迄今为止,人形机器人领域最重磅的政策,没有之一,无论中国还是全球。“这是全球第一次,政府真正出台有整体规划、明确目标和切实办法,而且落地到了具体细节,聚焦推动人形机器人产业发展的顶层设计文件。”达闼机器人创始人、董事长兼CEO黄晓庆说。在这一政策的牵引下,人形机器人即将进入发展快车道,并最终成长为继计算机、智能手机和新能源汽车之后,又一片颠覆性的“超级蓝海”</a:t>
            </a:r>
            <a:endParaRPr lang="zh-CN" altLang="en-US">
              <a:solidFill>
                <a:schemeClr val="bg1"/>
              </a:solidFill>
            </a:endParaRPr>
          </a:p>
        </p:txBody>
      </p:sp>
    </p:spTree>
    <p:custDataLst>
      <p:tags r:id="rId4"/>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40000" y="0"/>
            <a:ext cx="741045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最强风口</a:t>
            </a: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5</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，芯片</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概念</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158115" y="819785"/>
            <a:ext cx="11864975" cy="5469255"/>
          </a:xfrm>
          <a:prstGeom prst="rect">
            <a:avLst/>
          </a:prstGeom>
        </p:spPr>
      </p:pic>
    </p:spTree>
    <p:custDataLst>
      <p:tags r:id="rId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p:sp>
        <p:nvSpPr>
          <p:cNvPr id="4" name="文本框 3"/>
          <p:cNvSpPr txBox="1"/>
          <p:nvPr>
            <p:custDataLst>
              <p:tags r:id="rId1"/>
            </p:custDataLst>
          </p:nvPr>
        </p:nvSpPr>
        <p:spPr>
          <a:xfrm>
            <a:off x="2937510" y="29210"/>
            <a:ext cx="6964680" cy="645160"/>
          </a:xfrm>
          <a:prstGeom prst="rect">
            <a:avLst/>
          </a:prstGeom>
          <a:noFill/>
        </p:spPr>
        <p:txBody>
          <a:bodyPr wrap="square" rtlCol="0">
            <a:spAutoFit/>
          </a:bodyPr>
          <a:p>
            <a:pPr lvl="0" algn="ctr">
              <a:spcBef>
                <a:spcPts val="0"/>
              </a:spcBef>
              <a:spcAft>
                <a:spcPts val="0"/>
              </a:spcAft>
              <a:buClrTx/>
              <a:buSzTx/>
              <a:buFontTx/>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芯片概念政策</a:t>
            </a: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导向</a:t>
            </a:r>
            <a:endPar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3" name="文本框 2"/>
          <p:cNvSpPr txBox="1"/>
          <p:nvPr/>
        </p:nvSpPr>
        <p:spPr>
          <a:xfrm>
            <a:off x="5885815" y="1032510"/>
            <a:ext cx="6096000" cy="4799965"/>
          </a:xfrm>
          <a:prstGeom prst="rect">
            <a:avLst/>
          </a:prstGeom>
          <a:noFill/>
        </p:spPr>
        <p:txBody>
          <a:bodyPr wrap="square" rtlCol="0" anchor="t">
            <a:spAutoFit/>
          </a:bodyPr>
          <a:p>
            <a:r>
              <a:rPr lang="zh-CN" altLang="en-US" sz="1700">
                <a:solidFill>
                  <a:schemeClr val="bg1"/>
                </a:solidFill>
              </a:rPr>
              <a:t>算力是人工智能行业的三要素之一。此前，业界首选的是英伟达GPU芯片，但是英伟达的产品不仅供不应求，而且还存在诸多不确定因素，此次四川长虹大幅增加对华鲲振宇的交易额度也隐约传递出信号。有业内人士表示，在当前国内外市场环境下，本土算力的重要性开始凸显。</a:t>
            </a:r>
            <a:endParaRPr lang="zh-CN" altLang="en-US" sz="1700">
              <a:solidFill>
                <a:schemeClr val="bg1"/>
              </a:solidFill>
            </a:endParaRPr>
          </a:p>
          <a:p>
            <a:endParaRPr lang="zh-CN" altLang="en-US" sz="1700">
              <a:solidFill>
                <a:schemeClr val="bg1"/>
              </a:solidFill>
            </a:endParaRPr>
          </a:p>
          <a:p>
            <a:r>
              <a:rPr lang="zh-CN" altLang="en-US" sz="1700">
                <a:solidFill>
                  <a:schemeClr val="bg1"/>
                </a:solidFill>
              </a:rPr>
              <a:t>　　Gartner研究副总裁季新苏表示，中国企业正在大举投资AI技术领域，AI加速器芯片是其中的关键组成部分。众所周知的原因迫使中国企业需要寻找替代的AI芯片资源。成熟的IT巨头与获得风投的初创公司都已开始开发AI芯片，以迎接AI带来的“芯”变化、新挑战。</a:t>
            </a:r>
            <a:endParaRPr lang="zh-CN" altLang="en-US" sz="1700">
              <a:solidFill>
                <a:schemeClr val="bg1"/>
              </a:solidFill>
            </a:endParaRPr>
          </a:p>
          <a:p>
            <a:endParaRPr lang="zh-CN" altLang="en-US" sz="1700">
              <a:solidFill>
                <a:schemeClr val="bg1"/>
              </a:solidFill>
            </a:endParaRPr>
          </a:p>
          <a:p>
            <a:r>
              <a:rPr lang="zh-CN" altLang="en-US" sz="1700">
                <a:solidFill>
                  <a:schemeClr val="bg1"/>
                </a:solidFill>
              </a:rPr>
              <a:t>11月8日，在深圳举行的2024年存储产业趋势研讨会上，集邦咨询资深研究副总经理郭祚荣表示：“下游整体需求正在缓步复苏，其中AI（人工智能）服务器等领域的需求增长领先，各个下游领域整体需求将缓步回升到正增长轨道。未来5年到10年，人工智能会渐渐渗透到我们每个人的生活之中，</a:t>
            </a:r>
            <a:r>
              <a:rPr lang="zh-CN" altLang="en-US" sz="1700">
                <a:solidFill>
                  <a:schemeClr val="accent4">
                    <a:lumMod val="75000"/>
                  </a:schemeClr>
                </a:solidFill>
              </a:rPr>
              <a:t>带来巨大的存储芯片需求。</a:t>
            </a:r>
            <a:r>
              <a:rPr lang="zh-CN" altLang="en-US" sz="1700">
                <a:solidFill>
                  <a:schemeClr val="bg1"/>
                </a:solidFill>
              </a:rPr>
              <a:t>”</a:t>
            </a:r>
            <a:endParaRPr lang="zh-CN" altLang="en-US" sz="1700">
              <a:solidFill>
                <a:schemeClr val="bg1"/>
              </a:solidFill>
            </a:endParaRPr>
          </a:p>
        </p:txBody>
      </p:sp>
      <p:pic>
        <p:nvPicPr>
          <p:cNvPr id="5" name="图片 4"/>
          <p:cNvPicPr>
            <a:picLocks noChangeAspect="1"/>
          </p:cNvPicPr>
          <p:nvPr>
            <p:custDataLst>
              <p:tags r:id="rId2"/>
            </p:custDataLst>
          </p:nvPr>
        </p:nvPicPr>
        <p:blipFill>
          <a:blip r:embed="rId3"/>
          <a:stretch>
            <a:fillRect/>
          </a:stretch>
        </p:blipFill>
        <p:spPr>
          <a:xfrm>
            <a:off x="283210" y="1208405"/>
            <a:ext cx="5435600" cy="4279900"/>
          </a:xfrm>
          <a:prstGeom prst="rect">
            <a:avLst/>
          </a:prstGeom>
        </p:spPr>
      </p:pic>
      <p:sp>
        <p:nvSpPr>
          <p:cNvPr id="13" name="文本框 12"/>
          <p:cNvSpPr txBox="1"/>
          <p:nvPr userDrawn="1">
            <p:custDataLst>
              <p:tags r:id="rId4"/>
            </p:custDataLst>
          </p:nvPr>
        </p:nvSpPr>
        <p:spPr>
          <a:xfrm>
            <a:off x="283210" y="5181600"/>
            <a:ext cx="2312035" cy="306705"/>
          </a:xfrm>
          <a:prstGeom prst="rect">
            <a:avLst/>
          </a:prstGeom>
          <a:noFill/>
        </p:spPr>
        <p:txBody>
          <a:bodyPr wrap="square" rtlCol="0" anchor="t">
            <a:spAutoFit/>
          </a:bodyPr>
          <a:p>
            <a:pPr algn="l">
              <a:buClrTx/>
              <a:buSzTx/>
              <a:buFontTx/>
            </a:pP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图片来源于</a:t>
            </a: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网络</a:t>
            </a:r>
            <a:endPar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ustDataLst>
      <p:tags r:id="rId5"/>
    </p:custData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3</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1198880"/>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资金比消息</a:t>
            </a:r>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更重要</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37510" y="6350"/>
            <a:ext cx="6964680" cy="645160"/>
          </a:xfrm>
          <a:prstGeom prst="rect">
            <a:avLst/>
          </a:prstGeom>
          <a:noFill/>
        </p:spPr>
        <p:txBody>
          <a:bodyPr wrap="square" rtlCol="0">
            <a:spAutoFit/>
          </a:bodyPr>
          <a:p>
            <a:pPr lvl="0" algn="ctr">
              <a:spcBef>
                <a:spcPts val="0"/>
              </a:spcBef>
              <a:spcAft>
                <a:spcPts val="0"/>
              </a:spcAft>
              <a:buClrTx/>
              <a:buSzTx/>
              <a:buFontTx/>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主题擒牛，</a:t>
            </a: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一招制胜</a:t>
            </a:r>
            <a:endPar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156210" y="854710"/>
            <a:ext cx="8774430" cy="5572125"/>
          </a:xfrm>
          <a:prstGeom prst="rect">
            <a:avLst/>
          </a:prstGeom>
        </p:spPr>
      </p:pic>
      <p:sp>
        <p:nvSpPr>
          <p:cNvPr id="3" name="矩形 2"/>
          <p:cNvSpPr/>
          <p:nvPr/>
        </p:nvSpPr>
        <p:spPr>
          <a:xfrm>
            <a:off x="9064625" y="1859915"/>
            <a:ext cx="3065780" cy="3210560"/>
          </a:xfrm>
          <a:prstGeom prst="rect">
            <a:avLst/>
          </a:prstGeom>
          <a:noFill/>
          <a:ln>
            <a:noFill/>
          </a:ln>
        </p:spPr>
        <p:txBody>
          <a:bodyPr wrap="square" rtlCol="0" anchor="t">
            <a:noAutofit/>
          </a:bodyPr>
          <a:p>
            <a:pPr algn="l"/>
            <a:r>
              <a:rPr lang="en-US" altLang="zh-CN" sz="2400" b="1">
                <a:ln w="9525" cmpd="sng">
                  <a:solidFill>
                    <a:schemeClr val="accent1"/>
                  </a:solidFill>
                  <a:prstDash val="solid"/>
                </a:ln>
                <a:solidFill>
                  <a:srgbClr val="70AD47">
                    <a:tint val="1000"/>
                  </a:srgbClr>
                </a:solidFill>
                <a:effectLst>
                  <a:glow rad="38100">
                    <a:schemeClr val="accent1">
                      <a:alpha val="40000"/>
                    </a:schemeClr>
                  </a:glow>
                </a:effectLst>
              </a:rPr>
              <a:t>1</a:t>
            </a:r>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rPr>
              <a:t>，做回档按照五日资金</a:t>
            </a:r>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rPr>
              <a:t>排序</a:t>
            </a:r>
            <a:endParaRPr lang="zh-CN" altLang="en-US" sz="2400" b="1">
              <a:ln w="9525" cmpd="sng">
                <a:solidFill>
                  <a:schemeClr val="accent1"/>
                </a:solidFill>
                <a:prstDash val="solid"/>
              </a:ln>
              <a:solidFill>
                <a:srgbClr val="70AD47">
                  <a:tint val="1000"/>
                </a:srgbClr>
              </a:solidFill>
              <a:effectLst>
                <a:glow rad="38100">
                  <a:schemeClr val="accent1">
                    <a:alpha val="40000"/>
                  </a:schemeClr>
                </a:glow>
              </a:effectLst>
            </a:endParaRPr>
          </a:p>
          <a:p>
            <a:pPr algn="l"/>
            <a:r>
              <a:rPr lang="en-US" altLang="zh-CN" sz="2400" b="1">
                <a:ln w="9525" cmpd="sng">
                  <a:solidFill>
                    <a:schemeClr val="accent1"/>
                  </a:solidFill>
                  <a:prstDash val="solid"/>
                </a:ln>
                <a:solidFill>
                  <a:srgbClr val="70AD47">
                    <a:tint val="1000"/>
                  </a:srgbClr>
                </a:solidFill>
                <a:effectLst>
                  <a:glow rad="38100">
                    <a:schemeClr val="accent1">
                      <a:alpha val="40000"/>
                    </a:schemeClr>
                  </a:glow>
                </a:effectLst>
              </a:rPr>
              <a:t>2</a:t>
            </a:r>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rPr>
              <a:t>，优先看出控盘，有席位的</a:t>
            </a:r>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rPr>
              <a:t>个股</a:t>
            </a:r>
            <a:endParaRPr lang="zh-CN" altLang="en-US" sz="2400" b="1">
              <a:ln w="9525" cmpd="sng">
                <a:solidFill>
                  <a:schemeClr val="accent1"/>
                </a:solidFill>
                <a:prstDash val="solid"/>
              </a:ln>
              <a:solidFill>
                <a:srgbClr val="70AD47">
                  <a:tint val="1000"/>
                </a:srgbClr>
              </a:solidFill>
              <a:effectLst>
                <a:glow rad="38100">
                  <a:schemeClr val="accent1">
                    <a:alpha val="40000"/>
                  </a:schemeClr>
                </a:glow>
              </a:effectLst>
            </a:endParaRPr>
          </a:p>
          <a:p>
            <a:pPr algn="l"/>
            <a:r>
              <a:rPr lang="en-US" altLang="zh-CN" sz="2400" b="1">
                <a:ln w="9525" cmpd="sng">
                  <a:solidFill>
                    <a:schemeClr val="accent1"/>
                  </a:solidFill>
                  <a:prstDash val="solid"/>
                </a:ln>
                <a:solidFill>
                  <a:srgbClr val="70AD47">
                    <a:tint val="1000"/>
                  </a:srgbClr>
                </a:solidFill>
                <a:effectLst>
                  <a:glow rad="38100">
                    <a:schemeClr val="accent1">
                      <a:alpha val="40000"/>
                    </a:schemeClr>
                  </a:glow>
                </a:effectLst>
              </a:rPr>
              <a:t>3</a:t>
            </a:r>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rPr>
              <a:t>，排除大幅上涨的品种，剩下精选</a:t>
            </a:r>
            <a:r>
              <a:rPr lang="en-US" altLang="zh-CN" sz="2400" b="1">
                <a:ln w="9525" cmpd="sng">
                  <a:solidFill>
                    <a:schemeClr val="accent1"/>
                  </a:solidFill>
                  <a:prstDash val="solid"/>
                </a:ln>
                <a:solidFill>
                  <a:srgbClr val="70AD47">
                    <a:tint val="1000"/>
                  </a:srgbClr>
                </a:solidFill>
                <a:effectLst>
                  <a:glow rad="38100">
                    <a:schemeClr val="accent1">
                      <a:alpha val="40000"/>
                    </a:schemeClr>
                  </a:glow>
                </a:effectLst>
              </a:rPr>
              <a:t>1-2</a:t>
            </a:r>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rPr>
              <a:t>只</a:t>
            </a:r>
            <a:endParaRPr lang="zh-CN" altLang="en-US" sz="2400" b="1">
              <a:ln w="9525" cmpd="sng">
                <a:solidFill>
                  <a:schemeClr val="accent1"/>
                </a:solidFill>
                <a:prstDash val="solid"/>
              </a:ln>
              <a:solidFill>
                <a:srgbClr val="70AD47">
                  <a:tint val="1000"/>
                </a:srgbClr>
              </a:solidFill>
              <a:effectLst>
                <a:glow rad="38100">
                  <a:schemeClr val="accent1">
                    <a:alpha val="40000"/>
                  </a:schemeClr>
                </a:glow>
              </a:effectLst>
            </a:endParaRPr>
          </a:p>
          <a:p>
            <a:pPr algn="l"/>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rPr>
              <a:t>做备用</a:t>
            </a:r>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rPr>
              <a:t>选股</a:t>
            </a:r>
            <a:endParaRPr lang="zh-CN" altLang="en-US" sz="2400" b="1">
              <a:ln w="9525" cmpd="sng">
                <a:solidFill>
                  <a:schemeClr val="accent1"/>
                </a:solidFill>
                <a:prstDash val="solid"/>
              </a:ln>
              <a:solidFill>
                <a:srgbClr val="70AD47">
                  <a:tint val="1000"/>
                </a:srgbClr>
              </a:solidFill>
              <a:effectLst>
                <a:glow rad="38100">
                  <a:schemeClr val="accent1">
                    <a:alpha val="40000"/>
                  </a:schemeClr>
                </a:glow>
              </a:effectLst>
            </a:endParaRPr>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目录"/>
          <p:cNvPicPr>
            <a:picLocks noChangeAspect="1"/>
          </p:cNvPicPr>
          <p:nvPr/>
        </p:nvPicPr>
        <p:blipFill>
          <a:blip r:embed="rId1"/>
          <a:stretch>
            <a:fillRect/>
          </a:stretch>
        </p:blipFill>
        <p:spPr>
          <a:xfrm>
            <a:off x="1436370" y="2672715"/>
            <a:ext cx="2500630" cy="1269365"/>
          </a:xfrm>
          <a:prstGeom prst="rect">
            <a:avLst/>
          </a:prstGeom>
        </p:spPr>
      </p:pic>
      <p:pic>
        <p:nvPicPr>
          <p:cNvPr id="10" name="图片 9" descr="1"/>
          <p:cNvPicPr>
            <a:picLocks noChangeAspect="1"/>
          </p:cNvPicPr>
          <p:nvPr/>
        </p:nvPicPr>
        <p:blipFill>
          <a:blip r:embed="rId2"/>
          <a:stretch>
            <a:fillRect/>
          </a:stretch>
        </p:blipFill>
        <p:spPr>
          <a:xfrm>
            <a:off x="4667250" y="1442085"/>
            <a:ext cx="6239510" cy="794385"/>
          </a:xfrm>
          <a:prstGeom prst="rect">
            <a:avLst/>
          </a:prstGeom>
        </p:spPr>
      </p:pic>
      <p:sp>
        <p:nvSpPr>
          <p:cNvPr id="13" name="文本框 12"/>
          <p:cNvSpPr txBox="1"/>
          <p:nvPr>
            <p:custDataLst>
              <p:tags r:id="rId3"/>
            </p:custDataLst>
          </p:nvPr>
        </p:nvSpPr>
        <p:spPr>
          <a:xfrm>
            <a:off x="4926330" y="149860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第一章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14" name="文本框 13"/>
          <p:cNvSpPr txBox="1"/>
          <p:nvPr>
            <p:custDataLst>
              <p:tags r:id="rId4"/>
            </p:custDataLst>
          </p:nvPr>
        </p:nvSpPr>
        <p:spPr>
          <a:xfrm>
            <a:off x="6760210" y="1584960"/>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信心比黄金更</a:t>
            </a:r>
            <a:r>
              <a:rPr lang="zh-CN" altLang="en-US" sz="3000">
                <a:solidFill>
                  <a:schemeClr val="bg1"/>
                </a:solidFill>
                <a:latin typeface="思源黑体 CN Medium" panose="020B0600000000000000" pitchFamily="34" charset="-122"/>
                <a:ea typeface="思源黑体 CN Medium" panose="020B0600000000000000" pitchFamily="34" charset="-122"/>
              </a:rPr>
              <a:t>重要</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pic>
        <p:nvPicPr>
          <p:cNvPr id="18" name="图片 17" descr="1"/>
          <p:cNvPicPr>
            <a:picLocks noChangeAspect="1"/>
          </p:cNvPicPr>
          <p:nvPr>
            <p:custDataLst>
              <p:tags r:id="rId5"/>
            </p:custDataLst>
          </p:nvPr>
        </p:nvPicPr>
        <p:blipFill>
          <a:blip r:embed="rId2"/>
          <a:stretch>
            <a:fillRect/>
          </a:stretch>
        </p:blipFill>
        <p:spPr>
          <a:xfrm>
            <a:off x="4667250" y="2432685"/>
            <a:ext cx="6239510" cy="794385"/>
          </a:xfrm>
          <a:prstGeom prst="rect">
            <a:avLst/>
          </a:prstGeom>
        </p:spPr>
      </p:pic>
      <p:sp>
        <p:nvSpPr>
          <p:cNvPr id="19" name="文本框 18"/>
          <p:cNvSpPr txBox="1"/>
          <p:nvPr>
            <p:custDataLst>
              <p:tags r:id="rId6"/>
            </p:custDataLst>
          </p:nvPr>
        </p:nvSpPr>
        <p:spPr>
          <a:xfrm>
            <a:off x="4926330" y="248920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a:t>
            </a:r>
            <a:r>
              <a:rPr lang="zh-CN" altLang="en-US" sz="3000">
                <a:solidFill>
                  <a:srgbClr val="241789"/>
                </a:solidFill>
                <a:latin typeface="思源黑体 CN Medium" panose="020B0600000000000000" pitchFamily="34" charset="-122"/>
                <a:ea typeface="思源黑体 CN Medium" panose="020B0600000000000000" pitchFamily="34" charset="-122"/>
              </a:rPr>
              <a:t>二章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20" name="文本框 19"/>
          <p:cNvSpPr txBox="1"/>
          <p:nvPr>
            <p:custDataLst>
              <p:tags r:id="rId7"/>
            </p:custDataLst>
          </p:nvPr>
        </p:nvSpPr>
        <p:spPr>
          <a:xfrm>
            <a:off x="6760210" y="2575560"/>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风口比技术更</a:t>
            </a:r>
            <a:r>
              <a:rPr lang="zh-CN" altLang="en-US" sz="3000">
                <a:solidFill>
                  <a:schemeClr val="bg1"/>
                </a:solidFill>
                <a:latin typeface="思源黑体 CN Medium" panose="020B0600000000000000" pitchFamily="34" charset="-122"/>
                <a:ea typeface="思源黑体 CN Medium" panose="020B0600000000000000" pitchFamily="34" charset="-122"/>
              </a:rPr>
              <a:t>重要</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pic>
        <p:nvPicPr>
          <p:cNvPr id="21" name="图片 20" descr="1"/>
          <p:cNvPicPr>
            <a:picLocks noChangeAspect="1"/>
          </p:cNvPicPr>
          <p:nvPr>
            <p:custDataLst>
              <p:tags r:id="rId8"/>
            </p:custDataLst>
          </p:nvPr>
        </p:nvPicPr>
        <p:blipFill>
          <a:blip r:embed="rId2"/>
          <a:stretch>
            <a:fillRect/>
          </a:stretch>
        </p:blipFill>
        <p:spPr>
          <a:xfrm>
            <a:off x="4667250" y="3423285"/>
            <a:ext cx="6239510" cy="794385"/>
          </a:xfrm>
          <a:prstGeom prst="rect">
            <a:avLst/>
          </a:prstGeom>
        </p:spPr>
      </p:pic>
      <p:sp>
        <p:nvSpPr>
          <p:cNvPr id="23" name="文本框 22"/>
          <p:cNvSpPr txBox="1"/>
          <p:nvPr>
            <p:custDataLst>
              <p:tags r:id="rId9"/>
            </p:custDataLst>
          </p:nvPr>
        </p:nvSpPr>
        <p:spPr>
          <a:xfrm>
            <a:off x="4926330" y="347980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a:t>
            </a:r>
            <a:r>
              <a:rPr lang="zh-CN" altLang="en-US" sz="3000">
                <a:solidFill>
                  <a:srgbClr val="241789"/>
                </a:solidFill>
                <a:latin typeface="思源黑体 CN Medium" panose="020B0600000000000000" pitchFamily="34" charset="-122"/>
                <a:ea typeface="思源黑体 CN Medium" panose="020B0600000000000000" pitchFamily="34" charset="-122"/>
              </a:rPr>
              <a:t>三章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32" name="文本框 31"/>
          <p:cNvSpPr txBox="1"/>
          <p:nvPr>
            <p:custDataLst>
              <p:tags r:id="rId10"/>
            </p:custDataLst>
          </p:nvPr>
        </p:nvSpPr>
        <p:spPr>
          <a:xfrm>
            <a:off x="6760210" y="3566160"/>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资金比消息更</a:t>
            </a:r>
            <a:r>
              <a:rPr lang="zh-CN" altLang="en-US" sz="3000">
                <a:solidFill>
                  <a:schemeClr val="bg1"/>
                </a:solidFill>
                <a:latin typeface="思源黑体 CN Medium" panose="020B0600000000000000" pitchFamily="34" charset="-122"/>
                <a:ea typeface="思源黑体 CN Medium" panose="020B0600000000000000" pitchFamily="34" charset="-122"/>
              </a:rPr>
              <a:t>重要</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pic>
        <p:nvPicPr>
          <p:cNvPr id="33" name="图片 32" descr="1"/>
          <p:cNvPicPr>
            <a:picLocks noChangeAspect="1"/>
          </p:cNvPicPr>
          <p:nvPr>
            <p:custDataLst>
              <p:tags r:id="rId11"/>
            </p:custDataLst>
          </p:nvPr>
        </p:nvPicPr>
        <p:blipFill>
          <a:blip r:embed="rId2"/>
          <a:stretch>
            <a:fillRect/>
          </a:stretch>
        </p:blipFill>
        <p:spPr>
          <a:xfrm>
            <a:off x="4674870" y="4380230"/>
            <a:ext cx="6239510" cy="794385"/>
          </a:xfrm>
          <a:prstGeom prst="rect">
            <a:avLst/>
          </a:prstGeom>
        </p:spPr>
      </p:pic>
      <p:sp>
        <p:nvSpPr>
          <p:cNvPr id="34" name="文本框 33"/>
          <p:cNvSpPr txBox="1"/>
          <p:nvPr>
            <p:custDataLst>
              <p:tags r:id="rId12"/>
            </p:custDataLst>
          </p:nvPr>
        </p:nvSpPr>
        <p:spPr>
          <a:xfrm>
            <a:off x="4933950" y="4436745"/>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a:t>
            </a:r>
            <a:r>
              <a:rPr lang="zh-CN" altLang="en-US" sz="3000">
                <a:solidFill>
                  <a:srgbClr val="241789"/>
                </a:solidFill>
                <a:latin typeface="思源黑体 CN Medium" panose="020B0600000000000000" pitchFamily="34" charset="-122"/>
                <a:ea typeface="思源黑体 CN Medium" panose="020B0600000000000000" pitchFamily="34" charset="-122"/>
              </a:rPr>
              <a:t>四章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35" name="文本框 34"/>
          <p:cNvSpPr txBox="1"/>
          <p:nvPr>
            <p:custDataLst>
              <p:tags r:id="rId13"/>
            </p:custDataLst>
          </p:nvPr>
        </p:nvSpPr>
        <p:spPr>
          <a:xfrm>
            <a:off x="6767830" y="4523105"/>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总结比</a:t>
            </a:r>
            <a:r>
              <a:rPr lang="zh-CN" altLang="en-US" sz="3000">
                <a:solidFill>
                  <a:schemeClr val="bg1"/>
                </a:solidFill>
                <a:latin typeface="思源黑体 CN Medium" panose="020B0600000000000000" pitchFamily="34" charset="-122"/>
                <a:ea typeface="思源黑体 CN Medium" panose="020B0600000000000000" pitchFamily="34" charset="-122"/>
              </a:rPr>
              <a:t>听课更重要</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spTree>
    <p:custDataLst>
      <p:tags r:id="rId14"/>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725930" y="86360"/>
            <a:ext cx="9000000" cy="706755"/>
          </a:xfrm>
          <a:prstGeom prst="rect">
            <a:avLst/>
          </a:prstGeom>
          <a:noFill/>
        </p:spPr>
        <p:txBody>
          <a:bodyPr wrap="square" rtlCol="0">
            <a:spAutoFit/>
          </a:bodyPr>
          <a:p>
            <a:pPr lvl="0" algn="ctr">
              <a:spcBef>
                <a:spcPts val="0"/>
              </a:spcBef>
              <a:spcAft>
                <a:spcPts val="0"/>
              </a:spcAft>
              <a:buClrTx/>
              <a:buSzTx/>
              <a:buFontTx/>
              <a:defRPr/>
            </a:pP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资金为主，控盘为主，席位</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加分项</a:t>
            </a:r>
            <a:endPar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214630" y="854710"/>
            <a:ext cx="11875770" cy="5567680"/>
          </a:xfrm>
          <a:prstGeom prst="rect">
            <a:avLst/>
          </a:prstGeom>
        </p:spPr>
      </p:pic>
      <p:sp>
        <p:nvSpPr>
          <p:cNvPr id="3" name="文本框 2"/>
          <p:cNvSpPr txBox="1"/>
          <p:nvPr/>
        </p:nvSpPr>
        <p:spPr>
          <a:xfrm>
            <a:off x="214630" y="6023610"/>
            <a:ext cx="4019550" cy="398780"/>
          </a:xfrm>
          <a:prstGeom prst="rect">
            <a:avLst/>
          </a:prstGeom>
          <a:solidFill>
            <a:schemeClr val="accent6">
              <a:lumMod val="60000"/>
              <a:lumOff val="40000"/>
            </a:schemeClr>
          </a:solidFill>
        </p:spPr>
        <p:style>
          <a:lnRef idx="0">
            <a:srgbClr val="FFFFFF"/>
          </a:lnRef>
          <a:fillRef idx="1">
            <a:schemeClr val="accent6"/>
          </a:fillRef>
          <a:effectRef idx="0">
            <a:srgbClr val="FFFFFF"/>
          </a:effectRef>
          <a:fontRef idx="minor">
            <a:schemeClr val="lt1"/>
          </a:fontRef>
        </p:style>
        <p:txBody>
          <a:bodyPr wrap="square" rtlCol="0" anchor="t">
            <a:spAutoFit/>
          </a:bodyPr>
          <a:p>
            <a:r>
              <a:rPr lang="zh-CN" altLang="en-US" sz="1000">
                <a:solidFill>
                  <a:schemeClr val="tx1">
                    <a:lumMod val="95000"/>
                    <a:lumOff val="5000"/>
                  </a:schemeClr>
                </a:solidFill>
              </a:rPr>
              <a:t>个别情况不代表普遍实际收益率，过往收益亦不代表未来收益承诺，市场有风险，投资需谨慎。</a:t>
            </a:r>
            <a:endParaRPr lang="zh-CN" altLang="en-US" sz="1000">
              <a:solidFill>
                <a:schemeClr val="tx1">
                  <a:lumMod val="95000"/>
                  <a:lumOff val="5000"/>
                </a:schemeClr>
              </a:solidFill>
            </a:endParaRPr>
          </a:p>
        </p:txBody>
      </p:sp>
    </p:spTree>
    <p:custDataLst>
      <p:tags r:id="rId4"/>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049145" y="86360"/>
            <a:ext cx="9000000" cy="645160"/>
          </a:xfrm>
          <a:prstGeom prst="rect">
            <a:avLst/>
          </a:prstGeom>
          <a:noFill/>
        </p:spPr>
        <p:txBody>
          <a:bodyPr wrap="square" rtlCol="0">
            <a:spAutoFit/>
          </a:bodyPr>
          <a:p>
            <a:pPr lvl="0" algn="ctr">
              <a:spcBef>
                <a:spcPts val="0"/>
              </a:spcBef>
              <a:spcAft>
                <a:spcPts val="0"/>
              </a:spcAft>
              <a:buClrTx/>
              <a:buSzTx/>
              <a:buFontTx/>
              <a:defRPr/>
            </a:pP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资金为主，控盘为主，席位</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加分项</a:t>
            </a:r>
            <a:endPar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123190" y="854710"/>
            <a:ext cx="11945620" cy="5660390"/>
          </a:xfrm>
          <a:prstGeom prst="rect">
            <a:avLst/>
          </a:prstGeom>
        </p:spPr>
      </p:pic>
      <p:sp>
        <p:nvSpPr>
          <p:cNvPr id="3" name="文本框 2"/>
          <p:cNvSpPr txBox="1"/>
          <p:nvPr>
            <p:custDataLst>
              <p:tags r:id="rId4"/>
            </p:custDataLst>
          </p:nvPr>
        </p:nvSpPr>
        <p:spPr>
          <a:xfrm>
            <a:off x="123190" y="6116320"/>
            <a:ext cx="4019550" cy="398780"/>
          </a:xfrm>
          <a:prstGeom prst="rect">
            <a:avLst/>
          </a:prstGeom>
          <a:solidFill>
            <a:schemeClr val="accent6">
              <a:lumMod val="60000"/>
              <a:lumOff val="40000"/>
            </a:schemeClr>
          </a:solidFill>
        </p:spPr>
        <p:style>
          <a:lnRef idx="0">
            <a:srgbClr val="FFFFFF"/>
          </a:lnRef>
          <a:fillRef idx="1">
            <a:schemeClr val="accent6"/>
          </a:fillRef>
          <a:effectRef idx="0">
            <a:srgbClr val="FFFFFF"/>
          </a:effectRef>
          <a:fontRef idx="minor">
            <a:schemeClr val="lt1"/>
          </a:fontRef>
        </p:style>
        <p:txBody>
          <a:bodyPr wrap="square" rtlCol="0" anchor="t">
            <a:spAutoFit/>
          </a:bodyPr>
          <a:p>
            <a:r>
              <a:rPr lang="zh-CN" altLang="en-US" sz="1000">
                <a:solidFill>
                  <a:schemeClr val="tx1">
                    <a:lumMod val="95000"/>
                    <a:lumOff val="5000"/>
                  </a:schemeClr>
                </a:solidFill>
              </a:rPr>
              <a:t>个别情况不代表普遍实际收益率，过往收益亦不代表未来收益承诺，市场有风险，投资需谨慎。</a:t>
            </a:r>
            <a:endParaRPr lang="zh-CN" altLang="en-US" sz="1000">
              <a:solidFill>
                <a:schemeClr val="tx1">
                  <a:lumMod val="95000"/>
                  <a:lumOff val="5000"/>
                </a:schemeClr>
              </a:solidFill>
            </a:endParaRPr>
          </a:p>
        </p:txBody>
      </p:sp>
    </p:spTree>
    <p:custDataLst>
      <p:tags r:id="rId5"/>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887855" y="86360"/>
            <a:ext cx="9000000" cy="645160"/>
          </a:xfrm>
          <a:prstGeom prst="rect">
            <a:avLst/>
          </a:prstGeom>
          <a:noFill/>
        </p:spPr>
        <p:txBody>
          <a:bodyPr wrap="square" rtlCol="0">
            <a:spAutoFit/>
          </a:bodyPr>
          <a:p>
            <a:pPr lvl="0" algn="ctr">
              <a:spcBef>
                <a:spcPts val="0"/>
              </a:spcBef>
              <a:spcAft>
                <a:spcPts val="0"/>
              </a:spcAft>
              <a:buClrTx/>
              <a:buSzTx/>
              <a:buFontTx/>
              <a:defRPr/>
            </a:pP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资金为主，控盘为主，席位加分项</a:t>
            </a:r>
            <a:endPar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100" name="图片 99"/>
          <p:cNvPicPr/>
          <p:nvPr/>
        </p:nvPicPr>
        <p:blipFill>
          <a:blip r:embed="rId2"/>
          <a:stretch>
            <a:fillRect/>
          </a:stretch>
        </p:blipFill>
        <p:spPr>
          <a:xfrm>
            <a:off x="147320" y="799465"/>
            <a:ext cx="11966575" cy="5741670"/>
          </a:xfrm>
          <a:prstGeom prst="rect">
            <a:avLst/>
          </a:prstGeom>
          <a:noFill/>
          <a:ln w="9525">
            <a:noFill/>
          </a:ln>
        </p:spPr>
      </p:pic>
      <p:sp>
        <p:nvSpPr>
          <p:cNvPr id="3" name="文本框 2"/>
          <p:cNvSpPr txBox="1"/>
          <p:nvPr>
            <p:custDataLst>
              <p:tags r:id="rId3"/>
            </p:custDataLst>
          </p:nvPr>
        </p:nvSpPr>
        <p:spPr>
          <a:xfrm>
            <a:off x="123190" y="6116320"/>
            <a:ext cx="4019550" cy="398780"/>
          </a:xfrm>
          <a:prstGeom prst="rect">
            <a:avLst/>
          </a:prstGeom>
          <a:solidFill>
            <a:schemeClr val="accent6">
              <a:lumMod val="60000"/>
              <a:lumOff val="40000"/>
            </a:schemeClr>
          </a:solidFill>
        </p:spPr>
        <p:style>
          <a:lnRef idx="0">
            <a:srgbClr val="FFFFFF"/>
          </a:lnRef>
          <a:fillRef idx="1">
            <a:schemeClr val="accent6"/>
          </a:fillRef>
          <a:effectRef idx="0">
            <a:srgbClr val="FFFFFF"/>
          </a:effectRef>
          <a:fontRef idx="minor">
            <a:schemeClr val="lt1"/>
          </a:fontRef>
        </p:style>
        <p:txBody>
          <a:bodyPr wrap="square" rtlCol="0" anchor="t">
            <a:spAutoFit/>
          </a:bodyPr>
          <a:p>
            <a:r>
              <a:rPr lang="zh-CN" altLang="en-US" sz="1000">
                <a:solidFill>
                  <a:schemeClr val="tx1">
                    <a:lumMod val="95000"/>
                    <a:lumOff val="5000"/>
                  </a:schemeClr>
                </a:solidFill>
              </a:rPr>
              <a:t>个别情况不代表普遍实际收益率，过往收益亦不代表未来收益承诺，市场有风险，投资需谨慎。</a:t>
            </a:r>
            <a:endParaRPr lang="zh-CN" altLang="en-US" sz="1000">
              <a:solidFill>
                <a:schemeClr val="tx1">
                  <a:lumMod val="95000"/>
                  <a:lumOff val="5000"/>
                </a:schemeClr>
              </a:solidFill>
            </a:endParaRPr>
          </a:p>
        </p:txBody>
      </p:sp>
    </p:spTree>
    <p:custDataLst>
      <p:tags r:id="rId4"/>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807210" y="0"/>
            <a:ext cx="9000000" cy="706755"/>
          </a:xfrm>
          <a:prstGeom prst="rect">
            <a:avLst/>
          </a:prstGeom>
          <a:noFill/>
        </p:spPr>
        <p:txBody>
          <a:bodyPr wrap="square" rtlCol="0">
            <a:spAutoFit/>
          </a:bodyPr>
          <a:p>
            <a:pPr lvl="0" algn="ctr">
              <a:spcBef>
                <a:spcPts val="0"/>
              </a:spcBef>
              <a:spcAft>
                <a:spcPts val="0"/>
              </a:spcAft>
              <a:buClrTx/>
              <a:buSzTx/>
              <a:buFontTx/>
              <a:defRPr/>
            </a:pP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主题擒牛，一招制胜</a:t>
            </a:r>
            <a:endPar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90170" y="854710"/>
            <a:ext cx="8650605" cy="5502910"/>
          </a:xfrm>
          <a:prstGeom prst="rect">
            <a:avLst/>
          </a:prstGeom>
        </p:spPr>
      </p:pic>
      <p:sp>
        <p:nvSpPr>
          <p:cNvPr id="3" name="文本框 2"/>
          <p:cNvSpPr txBox="1"/>
          <p:nvPr/>
        </p:nvSpPr>
        <p:spPr>
          <a:xfrm>
            <a:off x="8740775" y="2476500"/>
            <a:ext cx="3124200" cy="2676525"/>
          </a:xfrm>
          <a:prstGeom prst="rect">
            <a:avLst/>
          </a:prstGeom>
          <a:noFill/>
        </p:spPr>
        <p:txBody>
          <a:bodyPr wrap="square" rtlCol="0" anchor="t">
            <a:spAutoFit/>
          </a:bodyPr>
          <a:p>
            <a:pPr algn="l"/>
            <a:r>
              <a:rPr lang="en-US" altLang="zh-CN" sz="2400" b="1">
                <a:ln w="9525" cmpd="sng">
                  <a:solidFill>
                    <a:schemeClr val="accent1"/>
                  </a:solidFill>
                  <a:prstDash val="solid"/>
                </a:ln>
                <a:solidFill>
                  <a:srgbClr val="70AD47">
                    <a:tint val="1000"/>
                  </a:srgbClr>
                </a:solidFill>
                <a:effectLst>
                  <a:glow rad="38100">
                    <a:schemeClr val="accent1">
                      <a:alpha val="40000"/>
                    </a:schemeClr>
                  </a:glow>
                </a:effectLst>
                <a:sym typeface="+mn-ea"/>
              </a:rPr>
              <a:t>1</a:t>
            </a:r>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sym typeface="+mn-ea"/>
              </a:rPr>
              <a:t>，做回档按照五日资金排序</a:t>
            </a:r>
            <a:endParaRPr lang="zh-CN" altLang="en-US" sz="2400" b="1">
              <a:ln w="9525" cmpd="sng">
                <a:solidFill>
                  <a:schemeClr val="accent1"/>
                </a:solidFill>
                <a:prstDash val="solid"/>
              </a:ln>
              <a:solidFill>
                <a:srgbClr val="70AD47">
                  <a:tint val="1000"/>
                </a:srgbClr>
              </a:solidFill>
              <a:effectLst>
                <a:glow rad="38100">
                  <a:schemeClr val="accent1">
                    <a:alpha val="40000"/>
                  </a:schemeClr>
                </a:glow>
              </a:effectLst>
            </a:endParaRPr>
          </a:p>
          <a:p>
            <a:pPr algn="l"/>
            <a:r>
              <a:rPr lang="en-US" altLang="zh-CN" sz="2400" b="1">
                <a:ln w="9525" cmpd="sng">
                  <a:solidFill>
                    <a:schemeClr val="accent1"/>
                  </a:solidFill>
                  <a:prstDash val="solid"/>
                </a:ln>
                <a:solidFill>
                  <a:srgbClr val="70AD47">
                    <a:tint val="1000"/>
                  </a:srgbClr>
                </a:solidFill>
                <a:effectLst>
                  <a:glow rad="38100">
                    <a:schemeClr val="accent1">
                      <a:alpha val="40000"/>
                    </a:schemeClr>
                  </a:glow>
                </a:effectLst>
                <a:sym typeface="+mn-ea"/>
              </a:rPr>
              <a:t>2</a:t>
            </a:r>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sym typeface="+mn-ea"/>
              </a:rPr>
              <a:t>，优先看出控盘，有席位的个股</a:t>
            </a:r>
            <a:endParaRPr lang="zh-CN" altLang="en-US" sz="2400" b="1">
              <a:ln w="9525" cmpd="sng">
                <a:solidFill>
                  <a:schemeClr val="accent1"/>
                </a:solidFill>
                <a:prstDash val="solid"/>
              </a:ln>
              <a:solidFill>
                <a:srgbClr val="70AD47">
                  <a:tint val="1000"/>
                </a:srgbClr>
              </a:solidFill>
              <a:effectLst>
                <a:glow rad="38100">
                  <a:schemeClr val="accent1">
                    <a:alpha val="40000"/>
                  </a:schemeClr>
                </a:glow>
              </a:effectLst>
            </a:endParaRPr>
          </a:p>
          <a:p>
            <a:pPr algn="l"/>
            <a:r>
              <a:rPr lang="en-US" altLang="zh-CN" sz="2400" b="1">
                <a:ln w="9525" cmpd="sng">
                  <a:solidFill>
                    <a:schemeClr val="accent1"/>
                  </a:solidFill>
                  <a:prstDash val="solid"/>
                </a:ln>
                <a:solidFill>
                  <a:srgbClr val="70AD47">
                    <a:tint val="1000"/>
                  </a:srgbClr>
                </a:solidFill>
                <a:effectLst>
                  <a:glow rad="38100">
                    <a:schemeClr val="accent1">
                      <a:alpha val="40000"/>
                    </a:schemeClr>
                  </a:glow>
                </a:effectLst>
                <a:sym typeface="+mn-ea"/>
              </a:rPr>
              <a:t>3</a:t>
            </a:r>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sym typeface="+mn-ea"/>
              </a:rPr>
              <a:t>，排除大幅上涨的品种，剩下精选</a:t>
            </a:r>
            <a:r>
              <a:rPr lang="en-US" altLang="zh-CN" sz="2400" b="1">
                <a:ln w="9525" cmpd="sng">
                  <a:solidFill>
                    <a:schemeClr val="accent1"/>
                  </a:solidFill>
                  <a:prstDash val="solid"/>
                </a:ln>
                <a:solidFill>
                  <a:srgbClr val="70AD47">
                    <a:tint val="1000"/>
                  </a:srgbClr>
                </a:solidFill>
                <a:effectLst>
                  <a:glow rad="38100">
                    <a:schemeClr val="accent1">
                      <a:alpha val="40000"/>
                    </a:schemeClr>
                  </a:glow>
                </a:effectLst>
                <a:sym typeface="+mn-ea"/>
              </a:rPr>
              <a:t>1-2</a:t>
            </a:r>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sym typeface="+mn-ea"/>
              </a:rPr>
              <a:t>只</a:t>
            </a:r>
            <a:endParaRPr lang="zh-CN" altLang="en-US" sz="2400" b="1">
              <a:ln w="9525" cmpd="sng">
                <a:solidFill>
                  <a:schemeClr val="accent1"/>
                </a:solidFill>
                <a:prstDash val="solid"/>
              </a:ln>
              <a:solidFill>
                <a:srgbClr val="70AD47">
                  <a:tint val="1000"/>
                </a:srgbClr>
              </a:solidFill>
              <a:effectLst>
                <a:glow rad="38100">
                  <a:schemeClr val="accent1">
                    <a:alpha val="40000"/>
                  </a:schemeClr>
                </a:glow>
              </a:effectLst>
            </a:endParaRPr>
          </a:p>
          <a:p>
            <a:pPr algn="l"/>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sym typeface="+mn-ea"/>
              </a:rPr>
              <a:t>做备用选股</a:t>
            </a:r>
            <a:endParaRPr lang="zh-CN" altLang="en-US" sz="2400" b="1">
              <a:ln w="9525" cmpd="sng">
                <a:solidFill>
                  <a:schemeClr val="accent1"/>
                </a:solidFill>
                <a:prstDash val="solid"/>
              </a:ln>
              <a:solidFill>
                <a:srgbClr val="70AD47">
                  <a:tint val="1000"/>
                </a:srgbClr>
              </a:solidFill>
              <a:effectLst>
                <a:glow rad="38100">
                  <a:schemeClr val="accent1">
                    <a:alpha val="40000"/>
                  </a:schemeClr>
                </a:glow>
              </a:effectLst>
              <a:sym typeface="+mn-ea"/>
            </a:endParaRPr>
          </a:p>
        </p:txBody>
      </p:sp>
      <p:sp>
        <p:nvSpPr>
          <p:cNvPr id="5" name="文本框 4"/>
          <p:cNvSpPr txBox="1"/>
          <p:nvPr>
            <p:custDataLst>
              <p:tags r:id="rId4"/>
            </p:custDataLst>
          </p:nvPr>
        </p:nvSpPr>
        <p:spPr>
          <a:xfrm>
            <a:off x="90170" y="5958840"/>
            <a:ext cx="4019550" cy="398780"/>
          </a:xfrm>
          <a:prstGeom prst="rect">
            <a:avLst/>
          </a:prstGeom>
          <a:solidFill>
            <a:schemeClr val="accent6">
              <a:lumMod val="60000"/>
              <a:lumOff val="40000"/>
            </a:schemeClr>
          </a:solidFill>
        </p:spPr>
        <p:style>
          <a:lnRef idx="0">
            <a:srgbClr val="FFFFFF"/>
          </a:lnRef>
          <a:fillRef idx="1">
            <a:schemeClr val="accent6"/>
          </a:fillRef>
          <a:effectRef idx="0">
            <a:srgbClr val="FFFFFF"/>
          </a:effectRef>
          <a:fontRef idx="minor">
            <a:schemeClr val="lt1"/>
          </a:fontRef>
        </p:style>
        <p:txBody>
          <a:bodyPr wrap="square" rtlCol="0" anchor="t">
            <a:spAutoFit/>
          </a:bodyPr>
          <a:p>
            <a:r>
              <a:rPr lang="zh-CN" altLang="en-US" sz="1000">
                <a:solidFill>
                  <a:schemeClr val="tx1">
                    <a:lumMod val="95000"/>
                    <a:lumOff val="5000"/>
                  </a:schemeClr>
                </a:solidFill>
              </a:rPr>
              <a:t>个别情况不代表普遍实际收益率，过往收益亦不代表未来收益承诺，市场有风险，投资需谨慎。</a:t>
            </a:r>
            <a:endParaRPr lang="zh-CN" altLang="en-US" sz="1000">
              <a:solidFill>
                <a:schemeClr val="tx1">
                  <a:lumMod val="95000"/>
                  <a:lumOff val="5000"/>
                </a:schemeClr>
              </a:solidFill>
            </a:endParaRPr>
          </a:p>
        </p:txBody>
      </p:sp>
    </p:spTree>
    <p:custDataLst>
      <p:tags r:id="rId5"/>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p:sp>
        <p:nvSpPr>
          <p:cNvPr id="4" name="文本框 3"/>
          <p:cNvSpPr txBox="1"/>
          <p:nvPr>
            <p:custDataLst>
              <p:tags r:id="rId1"/>
            </p:custDataLst>
          </p:nvPr>
        </p:nvSpPr>
        <p:spPr>
          <a:xfrm>
            <a:off x="1596000" y="86360"/>
            <a:ext cx="9000000" cy="645160"/>
          </a:xfrm>
          <a:prstGeom prst="rect">
            <a:avLst/>
          </a:prstGeom>
          <a:noFill/>
        </p:spPr>
        <p:txBody>
          <a:bodyPr wrap="square" rtlCol="0">
            <a:spAutoFit/>
          </a:bodyPr>
          <a:p>
            <a:pPr lvl="0" algn="ctr">
              <a:spcBef>
                <a:spcPts val="0"/>
              </a:spcBef>
              <a:spcAft>
                <a:spcPts val="0"/>
              </a:spcAft>
              <a:buClrTx/>
              <a:buSzTx/>
              <a:buFontTx/>
              <a:defRPr/>
            </a:pP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资金为主，控盘为主，席位</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加分项</a:t>
            </a:r>
            <a:endPar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73660" y="854710"/>
            <a:ext cx="11956415" cy="5627370"/>
          </a:xfrm>
          <a:prstGeom prst="rect">
            <a:avLst/>
          </a:prstGeom>
        </p:spPr>
      </p:pic>
      <p:sp>
        <p:nvSpPr>
          <p:cNvPr id="3" name="文本框 2"/>
          <p:cNvSpPr txBox="1"/>
          <p:nvPr>
            <p:custDataLst>
              <p:tags r:id="rId4"/>
            </p:custDataLst>
          </p:nvPr>
        </p:nvSpPr>
        <p:spPr>
          <a:xfrm>
            <a:off x="73660" y="6083300"/>
            <a:ext cx="4019550" cy="398780"/>
          </a:xfrm>
          <a:prstGeom prst="rect">
            <a:avLst/>
          </a:prstGeom>
          <a:solidFill>
            <a:schemeClr val="accent6">
              <a:lumMod val="60000"/>
              <a:lumOff val="40000"/>
            </a:schemeClr>
          </a:solidFill>
        </p:spPr>
        <p:style>
          <a:lnRef idx="0">
            <a:srgbClr val="FFFFFF"/>
          </a:lnRef>
          <a:fillRef idx="1">
            <a:schemeClr val="accent6"/>
          </a:fillRef>
          <a:effectRef idx="0">
            <a:srgbClr val="FFFFFF"/>
          </a:effectRef>
          <a:fontRef idx="minor">
            <a:schemeClr val="lt1"/>
          </a:fontRef>
        </p:style>
        <p:txBody>
          <a:bodyPr wrap="square" rtlCol="0" anchor="t">
            <a:spAutoFit/>
          </a:bodyPr>
          <a:p>
            <a:r>
              <a:rPr lang="zh-CN" altLang="en-US" sz="1000">
                <a:solidFill>
                  <a:schemeClr val="tx1">
                    <a:lumMod val="95000"/>
                    <a:lumOff val="5000"/>
                  </a:schemeClr>
                </a:solidFill>
              </a:rPr>
              <a:t>个别情况不代表普遍实际收益率，过往收益亦不代表未来收益承诺，市场有风险，投资需谨慎。</a:t>
            </a:r>
            <a:endParaRPr lang="zh-CN" altLang="en-US" sz="1000">
              <a:solidFill>
                <a:schemeClr val="tx1">
                  <a:lumMod val="95000"/>
                  <a:lumOff val="5000"/>
                </a:schemeClr>
              </a:solidFill>
            </a:endParaRPr>
          </a:p>
        </p:txBody>
      </p:sp>
    </p:spTree>
    <p:custDataLst>
      <p:tags r:id="rId5"/>
    </p:custData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596000" y="86360"/>
            <a:ext cx="9000000" cy="645160"/>
          </a:xfrm>
          <a:prstGeom prst="rect">
            <a:avLst/>
          </a:prstGeom>
          <a:noFill/>
        </p:spPr>
        <p:txBody>
          <a:bodyPr wrap="square" rtlCol="0">
            <a:spAutoFit/>
          </a:bodyPr>
          <a:p>
            <a:pPr lvl="0" algn="ctr">
              <a:spcBef>
                <a:spcPts val="0"/>
              </a:spcBef>
              <a:spcAft>
                <a:spcPts val="0"/>
              </a:spcAft>
              <a:buClrTx/>
              <a:buSzTx/>
              <a:buFontTx/>
              <a:defRPr/>
            </a:pP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资金为主，控盘为主，席位</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加分项</a:t>
            </a:r>
            <a:endPar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136525" y="854710"/>
            <a:ext cx="11925300" cy="5638800"/>
          </a:xfrm>
          <a:prstGeom prst="rect">
            <a:avLst/>
          </a:prstGeom>
        </p:spPr>
      </p:pic>
      <p:sp>
        <p:nvSpPr>
          <p:cNvPr id="2" name="文本框 1"/>
          <p:cNvSpPr txBox="1"/>
          <p:nvPr>
            <p:custDataLst>
              <p:tags r:id="rId4"/>
            </p:custDataLst>
          </p:nvPr>
        </p:nvSpPr>
        <p:spPr>
          <a:xfrm>
            <a:off x="123190" y="6116320"/>
            <a:ext cx="4019550" cy="398780"/>
          </a:xfrm>
          <a:prstGeom prst="rect">
            <a:avLst/>
          </a:prstGeom>
          <a:solidFill>
            <a:schemeClr val="accent6">
              <a:lumMod val="60000"/>
              <a:lumOff val="40000"/>
            </a:schemeClr>
          </a:solidFill>
        </p:spPr>
        <p:style>
          <a:lnRef idx="0">
            <a:srgbClr val="FFFFFF"/>
          </a:lnRef>
          <a:fillRef idx="1">
            <a:schemeClr val="accent6"/>
          </a:fillRef>
          <a:effectRef idx="0">
            <a:srgbClr val="FFFFFF"/>
          </a:effectRef>
          <a:fontRef idx="minor">
            <a:schemeClr val="lt1"/>
          </a:fontRef>
        </p:style>
        <p:txBody>
          <a:bodyPr wrap="square" rtlCol="0" anchor="t">
            <a:spAutoFit/>
          </a:bodyPr>
          <a:p>
            <a:r>
              <a:rPr lang="zh-CN" altLang="en-US" sz="1000">
                <a:solidFill>
                  <a:schemeClr val="tx1">
                    <a:lumMod val="95000"/>
                    <a:lumOff val="5000"/>
                  </a:schemeClr>
                </a:solidFill>
              </a:rPr>
              <a:t>个别情况不代表普遍实际收益率，过往收益亦不代表未来收益承诺，市场有风险，投资需谨慎。</a:t>
            </a:r>
            <a:endParaRPr lang="zh-CN" altLang="en-US" sz="1000">
              <a:solidFill>
                <a:schemeClr val="tx1">
                  <a:lumMod val="95000"/>
                  <a:lumOff val="5000"/>
                </a:schemeClr>
              </a:solidFill>
            </a:endParaRPr>
          </a:p>
        </p:txBody>
      </p:sp>
    </p:spTree>
    <p:custDataLst>
      <p:tags r:id="rId5"/>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37510" y="86360"/>
            <a:ext cx="6964680" cy="706755"/>
          </a:xfrm>
          <a:prstGeom prst="rect">
            <a:avLst/>
          </a:prstGeom>
          <a:noFill/>
        </p:spPr>
        <p:txBody>
          <a:bodyPr wrap="square" rtlCol="0">
            <a:spAutoFit/>
          </a:bodyPr>
          <a:p>
            <a:pPr lvl="0" algn="ctr">
              <a:spcBef>
                <a:spcPts val="0"/>
              </a:spcBef>
              <a:spcAft>
                <a:spcPts val="0"/>
              </a:spcAft>
              <a:buClrTx/>
              <a:buSzTx/>
              <a:buFontTx/>
              <a:defRPr/>
            </a:pP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主题擒牛，一招制胜</a:t>
            </a:r>
            <a:endPar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3" name="文本框 2"/>
          <p:cNvSpPr txBox="1"/>
          <p:nvPr/>
        </p:nvSpPr>
        <p:spPr>
          <a:xfrm>
            <a:off x="8740775" y="2476500"/>
            <a:ext cx="3124200" cy="2676525"/>
          </a:xfrm>
          <a:prstGeom prst="rect">
            <a:avLst/>
          </a:prstGeom>
          <a:noFill/>
        </p:spPr>
        <p:txBody>
          <a:bodyPr wrap="square" rtlCol="0" anchor="t">
            <a:spAutoFit/>
          </a:bodyPr>
          <a:p>
            <a:pPr algn="l"/>
            <a:r>
              <a:rPr lang="en-US" altLang="zh-CN" sz="2400" b="1">
                <a:ln w="9525" cmpd="sng">
                  <a:solidFill>
                    <a:schemeClr val="accent1"/>
                  </a:solidFill>
                  <a:prstDash val="solid"/>
                </a:ln>
                <a:solidFill>
                  <a:srgbClr val="70AD47">
                    <a:tint val="1000"/>
                  </a:srgbClr>
                </a:solidFill>
                <a:effectLst>
                  <a:glow rad="38100">
                    <a:schemeClr val="accent1">
                      <a:alpha val="40000"/>
                    </a:schemeClr>
                  </a:glow>
                </a:effectLst>
                <a:sym typeface="+mn-ea"/>
              </a:rPr>
              <a:t>1</a:t>
            </a:r>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sym typeface="+mn-ea"/>
              </a:rPr>
              <a:t>，做回档按照五日资金排序</a:t>
            </a:r>
            <a:endParaRPr lang="zh-CN" altLang="en-US" sz="2400" b="1">
              <a:ln w="9525" cmpd="sng">
                <a:solidFill>
                  <a:schemeClr val="accent1"/>
                </a:solidFill>
                <a:prstDash val="solid"/>
              </a:ln>
              <a:solidFill>
                <a:srgbClr val="70AD47">
                  <a:tint val="1000"/>
                </a:srgbClr>
              </a:solidFill>
              <a:effectLst>
                <a:glow rad="38100">
                  <a:schemeClr val="accent1">
                    <a:alpha val="40000"/>
                  </a:schemeClr>
                </a:glow>
              </a:effectLst>
            </a:endParaRPr>
          </a:p>
          <a:p>
            <a:pPr algn="l"/>
            <a:r>
              <a:rPr lang="en-US" altLang="zh-CN" sz="2400" b="1">
                <a:ln w="9525" cmpd="sng">
                  <a:solidFill>
                    <a:schemeClr val="accent1"/>
                  </a:solidFill>
                  <a:prstDash val="solid"/>
                </a:ln>
                <a:solidFill>
                  <a:srgbClr val="70AD47">
                    <a:tint val="1000"/>
                  </a:srgbClr>
                </a:solidFill>
                <a:effectLst>
                  <a:glow rad="38100">
                    <a:schemeClr val="accent1">
                      <a:alpha val="40000"/>
                    </a:schemeClr>
                  </a:glow>
                </a:effectLst>
                <a:sym typeface="+mn-ea"/>
              </a:rPr>
              <a:t>2</a:t>
            </a:r>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sym typeface="+mn-ea"/>
              </a:rPr>
              <a:t>，优先看出控盘，有席位的个股</a:t>
            </a:r>
            <a:endParaRPr lang="zh-CN" altLang="en-US" sz="2400" b="1">
              <a:ln w="9525" cmpd="sng">
                <a:solidFill>
                  <a:schemeClr val="accent1"/>
                </a:solidFill>
                <a:prstDash val="solid"/>
              </a:ln>
              <a:solidFill>
                <a:srgbClr val="70AD47">
                  <a:tint val="1000"/>
                </a:srgbClr>
              </a:solidFill>
              <a:effectLst>
                <a:glow rad="38100">
                  <a:schemeClr val="accent1">
                    <a:alpha val="40000"/>
                  </a:schemeClr>
                </a:glow>
              </a:effectLst>
            </a:endParaRPr>
          </a:p>
          <a:p>
            <a:pPr algn="l"/>
            <a:r>
              <a:rPr lang="en-US" altLang="zh-CN" sz="2400" b="1">
                <a:ln w="9525" cmpd="sng">
                  <a:solidFill>
                    <a:schemeClr val="accent1"/>
                  </a:solidFill>
                  <a:prstDash val="solid"/>
                </a:ln>
                <a:solidFill>
                  <a:srgbClr val="70AD47">
                    <a:tint val="1000"/>
                  </a:srgbClr>
                </a:solidFill>
                <a:effectLst>
                  <a:glow rad="38100">
                    <a:schemeClr val="accent1">
                      <a:alpha val="40000"/>
                    </a:schemeClr>
                  </a:glow>
                </a:effectLst>
                <a:sym typeface="+mn-ea"/>
              </a:rPr>
              <a:t>3</a:t>
            </a:r>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sym typeface="+mn-ea"/>
              </a:rPr>
              <a:t>，排除大幅上涨的品种，剩下精选</a:t>
            </a:r>
            <a:r>
              <a:rPr lang="en-US" altLang="zh-CN" sz="2400" b="1">
                <a:ln w="9525" cmpd="sng">
                  <a:solidFill>
                    <a:schemeClr val="accent1"/>
                  </a:solidFill>
                  <a:prstDash val="solid"/>
                </a:ln>
                <a:solidFill>
                  <a:srgbClr val="70AD47">
                    <a:tint val="1000"/>
                  </a:srgbClr>
                </a:solidFill>
                <a:effectLst>
                  <a:glow rad="38100">
                    <a:schemeClr val="accent1">
                      <a:alpha val="40000"/>
                    </a:schemeClr>
                  </a:glow>
                </a:effectLst>
                <a:sym typeface="+mn-ea"/>
              </a:rPr>
              <a:t>1-2</a:t>
            </a:r>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sym typeface="+mn-ea"/>
              </a:rPr>
              <a:t>只</a:t>
            </a:r>
            <a:endParaRPr lang="zh-CN" altLang="en-US" sz="2400" b="1">
              <a:ln w="9525" cmpd="sng">
                <a:solidFill>
                  <a:schemeClr val="accent1"/>
                </a:solidFill>
                <a:prstDash val="solid"/>
              </a:ln>
              <a:solidFill>
                <a:srgbClr val="70AD47">
                  <a:tint val="1000"/>
                </a:srgbClr>
              </a:solidFill>
              <a:effectLst>
                <a:glow rad="38100">
                  <a:schemeClr val="accent1">
                    <a:alpha val="40000"/>
                  </a:schemeClr>
                </a:glow>
              </a:effectLst>
            </a:endParaRPr>
          </a:p>
          <a:p>
            <a:pPr algn="l"/>
            <a:r>
              <a:rPr lang="zh-CN" altLang="en-US" sz="2400" b="1">
                <a:ln w="9525" cmpd="sng">
                  <a:solidFill>
                    <a:schemeClr val="accent1"/>
                  </a:solidFill>
                  <a:prstDash val="solid"/>
                </a:ln>
                <a:solidFill>
                  <a:srgbClr val="70AD47">
                    <a:tint val="1000"/>
                  </a:srgbClr>
                </a:solidFill>
                <a:effectLst>
                  <a:glow rad="38100">
                    <a:schemeClr val="accent1">
                      <a:alpha val="40000"/>
                    </a:schemeClr>
                  </a:glow>
                </a:effectLst>
                <a:sym typeface="+mn-ea"/>
              </a:rPr>
              <a:t>做备用选股</a:t>
            </a:r>
            <a:endParaRPr lang="zh-CN" altLang="en-US" sz="2400" b="1">
              <a:ln w="9525" cmpd="sng">
                <a:solidFill>
                  <a:schemeClr val="accent1"/>
                </a:solidFill>
                <a:prstDash val="solid"/>
              </a:ln>
              <a:solidFill>
                <a:srgbClr val="70AD47">
                  <a:tint val="1000"/>
                </a:srgbClr>
              </a:solidFill>
              <a:effectLst>
                <a:glow rad="38100">
                  <a:schemeClr val="accent1">
                    <a:alpha val="40000"/>
                  </a:schemeClr>
                </a:glow>
              </a:effectLst>
              <a:sym typeface="+mn-ea"/>
            </a:endParaRPr>
          </a:p>
        </p:txBody>
      </p:sp>
      <p:pic>
        <p:nvPicPr>
          <p:cNvPr id="5" name="图片 4"/>
          <p:cNvPicPr>
            <a:picLocks noChangeAspect="1"/>
          </p:cNvPicPr>
          <p:nvPr>
            <p:custDataLst>
              <p:tags r:id="rId2"/>
            </p:custDataLst>
          </p:nvPr>
        </p:nvPicPr>
        <p:blipFill>
          <a:blip r:embed="rId3"/>
          <a:stretch>
            <a:fillRect/>
          </a:stretch>
        </p:blipFill>
        <p:spPr>
          <a:xfrm>
            <a:off x="635" y="792480"/>
            <a:ext cx="8740775" cy="5728970"/>
          </a:xfrm>
          <a:prstGeom prst="rect">
            <a:avLst/>
          </a:prstGeom>
        </p:spPr>
      </p:pic>
    </p:spTree>
    <p:custDataLst>
      <p:tags r:id="rId4"/>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596000" y="86360"/>
            <a:ext cx="9000000" cy="645160"/>
          </a:xfrm>
          <a:prstGeom prst="rect">
            <a:avLst/>
          </a:prstGeom>
          <a:noFill/>
        </p:spPr>
        <p:txBody>
          <a:bodyPr wrap="square" rtlCol="0">
            <a:spAutoFit/>
          </a:bodyPr>
          <a:p>
            <a:pPr lvl="0" algn="ctr">
              <a:spcBef>
                <a:spcPts val="0"/>
              </a:spcBef>
              <a:spcAft>
                <a:spcPts val="0"/>
              </a:spcAft>
              <a:buClrTx/>
              <a:buSzTx/>
              <a:buFontTx/>
              <a:defRPr/>
            </a:pP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资金为主，控盘为主，席位</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加分项</a:t>
            </a:r>
            <a:endPar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87630" y="854710"/>
            <a:ext cx="11760835" cy="5648960"/>
          </a:xfrm>
          <a:prstGeom prst="rect">
            <a:avLst/>
          </a:prstGeom>
        </p:spPr>
      </p:pic>
      <p:sp>
        <p:nvSpPr>
          <p:cNvPr id="2" name="文本框 1"/>
          <p:cNvSpPr txBox="1"/>
          <p:nvPr>
            <p:custDataLst>
              <p:tags r:id="rId4"/>
            </p:custDataLst>
          </p:nvPr>
        </p:nvSpPr>
        <p:spPr>
          <a:xfrm>
            <a:off x="87630" y="6104890"/>
            <a:ext cx="4019550" cy="398780"/>
          </a:xfrm>
          <a:prstGeom prst="rect">
            <a:avLst/>
          </a:prstGeom>
          <a:solidFill>
            <a:schemeClr val="accent6">
              <a:lumMod val="60000"/>
              <a:lumOff val="40000"/>
            </a:schemeClr>
          </a:solidFill>
        </p:spPr>
        <p:style>
          <a:lnRef idx="0">
            <a:srgbClr val="FFFFFF"/>
          </a:lnRef>
          <a:fillRef idx="1">
            <a:schemeClr val="accent6"/>
          </a:fillRef>
          <a:effectRef idx="0">
            <a:srgbClr val="FFFFFF"/>
          </a:effectRef>
          <a:fontRef idx="minor">
            <a:schemeClr val="lt1"/>
          </a:fontRef>
        </p:style>
        <p:txBody>
          <a:bodyPr wrap="square" rtlCol="0" anchor="t">
            <a:spAutoFit/>
          </a:bodyPr>
          <a:p>
            <a:r>
              <a:rPr lang="zh-CN" altLang="en-US" sz="1000">
                <a:solidFill>
                  <a:schemeClr val="tx1">
                    <a:lumMod val="95000"/>
                    <a:lumOff val="5000"/>
                  </a:schemeClr>
                </a:solidFill>
              </a:rPr>
              <a:t>个别情况不代表普遍实际收益率，过往收益亦不代表未来收益承诺，市场有风险，投资需谨慎。</a:t>
            </a:r>
            <a:endParaRPr lang="zh-CN" altLang="en-US" sz="1000">
              <a:solidFill>
                <a:schemeClr val="tx1">
                  <a:lumMod val="95000"/>
                  <a:lumOff val="5000"/>
                </a:schemeClr>
              </a:solidFill>
            </a:endParaRPr>
          </a:p>
        </p:txBody>
      </p:sp>
    </p:spTree>
    <p:custDataLst>
      <p:tags r:id="rId5"/>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596000" y="86360"/>
            <a:ext cx="9000000" cy="645160"/>
          </a:xfrm>
          <a:prstGeom prst="rect">
            <a:avLst/>
          </a:prstGeom>
          <a:noFill/>
        </p:spPr>
        <p:txBody>
          <a:bodyPr wrap="square" rtlCol="0">
            <a:spAutoFit/>
          </a:bodyPr>
          <a:p>
            <a:pPr lvl="0" algn="ctr">
              <a:spcBef>
                <a:spcPts val="0"/>
              </a:spcBef>
              <a:spcAft>
                <a:spcPts val="0"/>
              </a:spcAft>
              <a:buClrTx/>
              <a:buSzTx/>
              <a:buFontTx/>
              <a:defRPr/>
            </a:pP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资金为主，控盘为主，席位</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加分项</a:t>
            </a:r>
            <a:endPar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65405" y="854710"/>
            <a:ext cx="12060555" cy="5522595"/>
          </a:xfrm>
          <a:prstGeom prst="rect">
            <a:avLst/>
          </a:prstGeom>
        </p:spPr>
      </p:pic>
      <p:sp>
        <p:nvSpPr>
          <p:cNvPr id="2" name="文本框 1"/>
          <p:cNvSpPr txBox="1"/>
          <p:nvPr>
            <p:custDataLst>
              <p:tags r:id="rId4"/>
            </p:custDataLst>
          </p:nvPr>
        </p:nvSpPr>
        <p:spPr>
          <a:xfrm>
            <a:off x="65405" y="5978525"/>
            <a:ext cx="4019550" cy="398780"/>
          </a:xfrm>
          <a:prstGeom prst="rect">
            <a:avLst/>
          </a:prstGeom>
          <a:solidFill>
            <a:schemeClr val="accent6">
              <a:lumMod val="60000"/>
              <a:lumOff val="40000"/>
            </a:schemeClr>
          </a:solidFill>
        </p:spPr>
        <p:style>
          <a:lnRef idx="0">
            <a:srgbClr val="FFFFFF"/>
          </a:lnRef>
          <a:fillRef idx="1">
            <a:schemeClr val="accent6"/>
          </a:fillRef>
          <a:effectRef idx="0">
            <a:srgbClr val="FFFFFF"/>
          </a:effectRef>
          <a:fontRef idx="minor">
            <a:schemeClr val="lt1"/>
          </a:fontRef>
        </p:style>
        <p:txBody>
          <a:bodyPr wrap="square" rtlCol="0" anchor="t">
            <a:spAutoFit/>
          </a:bodyPr>
          <a:p>
            <a:r>
              <a:rPr lang="zh-CN" altLang="en-US" sz="1000">
                <a:solidFill>
                  <a:schemeClr val="tx1">
                    <a:lumMod val="95000"/>
                    <a:lumOff val="5000"/>
                  </a:schemeClr>
                </a:solidFill>
              </a:rPr>
              <a:t>个别情况不代表普遍实际收益率，过往收益亦不代表未来收益承诺，市场有风险，投资需谨慎。</a:t>
            </a:r>
            <a:endParaRPr lang="zh-CN" altLang="en-US" sz="1000">
              <a:solidFill>
                <a:schemeClr val="tx1">
                  <a:lumMod val="95000"/>
                  <a:lumOff val="5000"/>
                </a:schemeClr>
              </a:solidFill>
            </a:endParaRPr>
          </a:p>
        </p:txBody>
      </p:sp>
    </p:spTree>
    <p:custDataLst>
      <p:tags r:id="rId5"/>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666365" y="83185"/>
            <a:ext cx="7359015" cy="645160"/>
          </a:xfrm>
          <a:prstGeom prst="rect">
            <a:avLst/>
          </a:prstGeom>
          <a:noFill/>
        </p:spPr>
        <p:txBody>
          <a:bodyPr wrap="square" rtlCol="0">
            <a:spAutoFit/>
          </a:bodyPr>
          <a:p>
            <a:pPr lvl="0" algn="ctr">
              <a:spcBef>
                <a:spcPts val="0"/>
              </a:spcBef>
              <a:spcAft>
                <a:spcPts val="0"/>
              </a:spcAft>
              <a:buClrTx/>
              <a:buSzTx/>
              <a:buFontTx/>
              <a:defRPr/>
            </a:pP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操作要领要</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牢记</a:t>
            </a:r>
            <a:endPar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C9F754DE-2CAD-44b6-B708-469DEB6407EB-1" descr="wpp"/>
          <p:cNvPicPr>
            <a:picLocks noChangeAspect="1"/>
          </p:cNvPicPr>
          <p:nvPr>
            <p:custDataLst>
              <p:tags r:id="rId2"/>
            </p:custDataLst>
          </p:nvPr>
        </p:nvPicPr>
        <p:blipFill>
          <a:blip r:embed="rId3"/>
          <a:stretch>
            <a:fillRect/>
          </a:stretch>
        </p:blipFill>
        <p:spPr>
          <a:xfrm>
            <a:off x="637540" y="829945"/>
            <a:ext cx="10916920" cy="5473700"/>
          </a:xfrm>
          <a:prstGeom prst="rect">
            <a:avLst/>
          </a:prstGeom>
        </p:spPr>
      </p:pic>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1198880"/>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信心比黄金</a:t>
            </a:r>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更容易</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37510" y="86360"/>
            <a:ext cx="6964680" cy="645160"/>
          </a:xfrm>
          <a:prstGeom prst="rect">
            <a:avLst/>
          </a:prstGeom>
          <a:noFill/>
        </p:spPr>
        <p:txBody>
          <a:bodyPr wrap="square" rtlCol="0">
            <a:spAutoFit/>
          </a:bodyPr>
          <a:p>
            <a:pPr lvl="0" algn="ctr">
              <a:spcBef>
                <a:spcPts val="0"/>
              </a:spcBef>
              <a:spcAft>
                <a:spcPts val="0"/>
              </a:spcAft>
              <a:buClrTx/>
              <a:buSzTx/>
              <a:buFontTx/>
              <a:defRPr/>
            </a:pP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曾经的起爆</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案例</a:t>
            </a:r>
            <a:endPar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0" y="854710"/>
            <a:ext cx="12192000" cy="5496560"/>
          </a:xfrm>
          <a:prstGeom prst="rect">
            <a:avLst/>
          </a:prstGeom>
        </p:spPr>
      </p:pic>
      <p:sp>
        <p:nvSpPr>
          <p:cNvPr id="3" name="矩形 2"/>
          <p:cNvSpPr/>
          <p:nvPr/>
        </p:nvSpPr>
        <p:spPr>
          <a:xfrm>
            <a:off x="2918460" y="2829560"/>
            <a:ext cx="6355080" cy="1753235"/>
          </a:xfrm>
          <a:prstGeom prst="rect">
            <a:avLst/>
          </a:prstGeom>
          <a:noFill/>
          <a:ln>
            <a:noFill/>
          </a:ln>
        </p:spPr>
        <p:txBody>
          <a:bodyPr wrap="none" rtlCol="0" anchor="t">
            <a:spAutoFit/>
          </a:bodyPr>
          <a:p>
            <a:pPr lvl="0" algn="ctr">
              <a:buClrTx/>
              <a:buSzTx/>
              <a:buFontTx/>
            </a:pPr>
            <a:r>
              <a:rPr lang="zh-CN" alt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rPr>
              <a:t>成功的</a:t>
            </a:r>
            <a:r>
              <a:rPr lang="zh-CN" alt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rPr>
              <a:t>模型在与</a:t>
            </a:r>
            <a:r>
              <a:rPr lang="zh-CN" alt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rPr>
              <a:t>主题</a:t>
            </a:r>
            <a:endParaRPr lang="zh-CN" alt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endParaRPr>
          </a:p>
          <a:p>
            <a:pPr lvl="0" algn="ctr">
              <a:buClrTx/>
              <a:buSzTx/>
              <a:buFontTx/>
            </a:pPr>
            <a:r>
              <a:rPr lang="zh-CN" alt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rPr>
              <a:t>控盘，资金全面</a:t>
            </a:r>
            <a:r>
              <a:rPr lang="zh-CN" alt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rPr>
              <a:t>配合</a:t>
            </a:r>
            <a:endParaRPr lang="zh-CN" alt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mn-ea"/>
            </a:endParaRPr>
          </a:p>
        </p:txBody>
      </p:sp>
      <p:sp>
        <p:nvSpPr>
          <p:cNvPr id="5" name="文本框 4"/>
          <p:cNvSpPr txBox="1"/>
          <p:nvPr>
            <p:custDataLst>
              <p:tags r:id="rId4"/>
            </p:custDataLst>
          </p:nvPr>
        </p:nvSpPr>
        <p:spPr>
          <a:xfrm>
            <a:off x="0" y="5952490"/>
            <a:ext cx="4019550" cy="398780"/>
          </a:xfrm>
          <a:prstGeom prst="rect">
            <a:avLst/>
          </a:prstGeom>
          <a:solidFill>
            <a:schemeClr val="accent6">
              <a:lumMod val="60000"/>
              <a:lumOff val="40000"/>
            </a:schemeClr>
          </a:solidFill>
        </p:spPr>
        <p:style>
          <a:lnRef idx="0">
            <a:srgbClr val="FFFFFF"/>
          </a:lnRef>
          <a:fillRef idx="1">
            <a:schemeClr val="accent6"/>
          </a:fillRef>
          <a:effectRef idx="0">
            <a:srgbClr val="FFFFFF"/>
          </a:effectRef>
          <a:fontRef idx="minor">
            <a:schemeClr val="lt1"/>
          </a:fontRef>
        </p:style>
        <p:txBody>
          <a:bodyPr wrap="square" rtlCol="0" anchor="t">
            <a:spAutoFit/>
          </a:bodyPr>
          <a:p>
            <a:r>
              <a:rPr lang="zh-CN" altLang="en-US" sz="1000">
                <a:solidFill>
                  <a:schemeClr val="tx1">
                    <a:lumMod val="95000"/>
                    <a:lumOff val="5000"/>
                  </a:schemeClr>
                </a:solidFill>
              </a:rPr>
              <a:t>个别情况不代表普遍实际收益率，过往收益亦不代表未来收益承诺，市场有风险，投资需谨慎。</a:t>
            </a:r>
            <a:endParaRPr lang="zh-CN" altLang="en-US" sz="1000">
              <a:solidFill>
                <a:schemeClr val="tx1">
                  <a:lumMod val="95000"/>
                  <a:lumOff val="5000"/>
                </a:schemeClr>
              </a:solidFill>
            </a:endParaRPr>
          </a:p>
        </p:txBody>
      </p:sp>
    </p:spTree>
    <p:custDataLst>
      <p:tags r:id="rId5"/>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37510" y="86360"/>
            <a:ext cx="6964680" cy="645160"/>
          </a:xfrm>
          <a:prstGeom prst="rect">
            <a:avLst/>
          </a:prstGeom>
          <a:noFill/>
        </p:spPr>
        <p:txBody>
          <a:bodyPr wrap="square" rtlCol="0">
            <a:spAutoFit/>
          </a:bodyPr>
          <a:p>
            <a:pPr lvl="0" algn="ctr">
              <a:spcBef>
                <a:spcPts val="0"/>
              </a:spcBef>
              <a:spcAft>
                <a:spcPts val="0"/>
              </a:spcAft>
              <a:buClrTx/>
              <a:buSzTx/>
              <a:buFontTx/>
              <a:defRPr/>
            </a:pP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曾经的起爆</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案例</a:t>
            </a:r>
            <a:endPar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custDataLst>
              <p:tags r:id="rId2"/>
            </p:custDataLst>
          </p:nvPr>
        </p:nvPicPr>
        <p:blipFill>
          <a:blip r:embed="rId3"/>
          <a:stretch>
            <a:fillRect/>
          </a:stretch>
        </p:blipFill>
        <p:spPr>
          <a:xfrm>
            <a:off x="220980" y="897890"/>
            <a:ext cx="11929110" cy="5659755"/>
          </a:xfrm>
          <a:prstGeom prst="rect">
            <a:avLst/>
          </a:prstGeom>
        </p:spPr>
      </p:pic>
      <p:sp>
        <p:nvSpPr>
          <p:cNvPr id="6" name="矩形 5"/>
          <p:cNvSpPr/>
          <p:nvPr/>
        </p:nvSpPr>
        <p:spPr>
          <a:xfrm>
            <a:off x="3261360" y="2829560"/>
            <a:ext cx="5669280" cy="1753235"/>
          </a:xfrm>
          <a:prstGeom prst="rect">
            <a:avLst/>
          </a:prstGeom>
          <a:noFill/>
          <a:ln>
            <a:noFill/>
          </a:ln>
        </p:spPr>
        <p:txBody>
          <a:bodyPr wrap="none" rtlCol="0" anchor="t">
            <a:spAutoFit/>
          </a:bodyPr>
          <a:p>
            <a:pPr algn="ctr"/>
            <a:r>
              <a:rPr lang="zh-CN" altLang="en-US" sz="3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出现主力动向紫色参与</a:t>
            </a:r>
            <a:endParaRPr lang="zh-CN" altLang="en-US" sz="3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zh-CN" altLang="en-US" sz="3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主力主动性买入</a:t>
            </a:r>
            <a:endParaRPr lang="zh-CN" altLang="en-US" sz="3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zh-CN" altLang="en-US" sz="3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配合主题控盘把握低吸买点</a:t>
            </a:r>
            <a:endParaRPr lang="zh-CN" altLang="en-US" sz="3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文本框 2"/>
          <p:cNvSpPr txBox="1"/>
          <p:nvPr>
            <p:custDataLst>
              <p:tags r:id="rId4"/>
            </p:custDataLst>
          </p:nvPr>
        </p:nvSpPr>
        <p:spPr>
          <a:xfrm>
            <a:off x="220980" y="6158865"/>
            <a:ext cx="3973195" cy="398780"/>
          </a:xfrm>
          <a:prstGeom prst="rect">
            <a:avLst/>
          </a:prstGeom>
          <a:solidFill>
            <a:schemeClr val="accent6">
              <a:lumMod val="60000"/>
              <a:lumOff val="40000"/>
            </a:schemeClr>
          </a:solidFill>
        </p:spPr>
        <p:style>
          <a:lnRef idx="0">
            <a:srgbClr val="FFFFFF"/>
          </a:lnRef>
          <a:fillRef idx="1">
            <a:schemeClr val="accent6"/>
          </a:fillRef>
          <a:effectRef idx="0">
            <a:srgbClr val="FFFFFF"/>
          </a:effectRef>
          <a:fontRef idx="minor">
            <a:schemeClr val="lt1"/>
          </a:fontRef>
        </p:style>
        <p:txBody>
          <a:bodyPr wrap="square" rtlCol="0" anchor="t">
            <a:spAutoFit/>
          </a:bodyPr>
          <a:p>
            <a:r>
              <a:rPr lang="zh-CN" altLang="en-US" sz="1000">
                <a:solidFill>
                  <a:schemeClr val="tx1">
                    <a:lumMod val="95000"/>
                    <a:lumOff val="5000"/>
                  </a:schemeClr>
                </a:solidFill>
              </a:rPr>
              <a:t>个别情况不代表普遍实际收益率，过往收益亦不代表未来收益承诺，市场有风险，投资需谨慎。</a:t>
            </a:r>
            <a:endParaRPr lang="zh-CN" altLang="en-US" sz="1000">
              <a:solidFill>
                <a:schemeClr val="tx1">
                  <a:lumMod val="95000"/>
                  <a:lumOff val="5000"/>
                </a:schemeClr>
              </a:solidFill>
            </a:endParaRPr>
          </a:p>
        </p:txBody>
      </p:sp>
    </p:spTree>
    <p:custDataLst>
      <p:tags r:id="rId5"/>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37510" y="86360"/>
            <a:ext cx="6964680" cy="645160"/>
          </a:xfrm>
          <a:prstGeom prst="rect">
            <a:avLst/>
          </a:prstGeom>
          <a:noFill/>
        </p:spPr>
        <p:txBody>
          <a:bodyPr wrap="square" rtlCol="0">
            <a:spAutoFit/>
          </a:bodyPr>
          <a:p>
            <a:pPr lvl="0" algn="ctr">
              <a:spcBef>
                <a:spcPts val="0"/>
              </a:spcBef>
              <a:spcAft>
                <a:spcPts val="0"/>
              </a:spcAft>
              <a:buClrTx/>
              <a:buSzTx/>
              <a:buFontTx/>
              <a:defRPr/>
            </a:pP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成功案例</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对比</a:t>
            </a:r>
            <a:endPar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391795" y="784225"/>
            <a:ext cx="11699240" cy="5772785"/>
          </a:xfrm>
          <a:prstGeom prst="rect">
            <a:avLst/>
          </a:prstGeom>
        </p:spPr>
      </p:pic>
      <p:sp>
        <p:nvSpPr>
          <p:cNvPr id="3" name="矩形 2"/>
          <p:cNvSpPr/>
          <p:nvPr/>
        </p:nvSpPr>
        <p:spPr>
          <a:xfrm>
            <a:off x="3566160" y="2829560"/>
            <a:ext cx="5059680" cy="1076325"/>
          </a:xfrm>
          <a:prstGeom prst="rect">
            <a:avLst/>
          </a:prstGeom>
          <a:noFill/>
          <a:ln>
            <a:noFill/>
          </a:ln>
        </p:spPr>
        <p:txBody>
          <a:bodyPr wrap="none" rtlCol="0" anchor="t">
            <a:spAutoFit/>
          </a:bodyPr>
          <a:p>
            <a:pPr algn="ctr"/>
            <a:r>
              <a:rPr lang="zh-CN" altLang="en-US" sz="3200" b="1">
                <a:ln w="6600">
                  <a:solidFill>
                    <a:schemeClr val="accent2"/>
                  </a:solidFill>
                  <a:prstDash val="solid"/>
                </a:ln>
                <a:solidFill>
                  <a:srgbClr val="FFFFFF"/>
                </a:solidFill>
                <a:effectLst>
                  <a:outerShdw dist="38100" dir="2700000" algn="tl" rotWithShape="0">
                    <a:schemeClr val="accent2"/>
                  </a:outerShdw>
                </a:effectLst>
              </a:rPr>
              <a:t>控盘形成，主力动向大幅度</a:t>
            </a:r>
            <a:endParaRPr lang="zh-CN" altLang="en-US" sz="3200" b="1">
              <a:ln w="6600">
                <a:solidFill>
                  <a:schemeClr val="accent2"/>
                </a:solidFill>
                <a:prstDash val="solid"/>
              </a:ln>
              <a:solidFill>
                <a:srgbClr val="FFFFFF"/>
              </a:solidFill>
              <a:effectLst>
                <a:outerShdw dist="38100" dir="2700000" algn="tl" rotWithShape="0">
                  <a:schemeClr val="accent2"/>
                </a:outerShdw>
              </a:effectLst>
            </a:endParaRPr>
          </a:p>
          <a:p>
            <a:pPr algn="ctr"/>
            <a:r>
              <a:rPr lang="zh-CN" altLang="en-US" sz="3200" b="1">
                <a:ln w="6600">
                  <a:solidFill>
                    <a:schemeClr val="accent2"/>
                  </a:solidFill>
                  <a:prstDash val="solid"/>
                </a:ln>
                <a:solidFill>
                  <a:srgbClr val="FFFFFF"/>
                </a:solidFill>
                <a:effectLst>
                  <a:outerShdw dist="38100" dir="2700000" algn="tl" rotWithShape="0">
                    <a:schemeClr val="accent2"/>
                  </a:outerShdw>
                </a:effectLst>
              </a:rPr>
              <a:t>参与，形成明显启动行情</a:t>
            </a:r>
            <a:endParaRPr lang="zh-CN" altLang="en-US" sz="32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文本框 4"/>
          <p:cNvSpPr txBox="1"/>
          <p:nvPr>
            <p:custDataLst>
              <p:tags r:id="rId4"/>
            </p:custDataLst>
          </p:nvPr>
        </p:nvSpPr>
        <p:spPr>
          <a:xfrm>
            <a:off x="391795" y="6158230"/>
            <a:ext cx="4019550" cy="398780"/>
          </a:xfrm>
          <a:prstGeom prst="rect">
            <a:avLst/>
          </a:prstGeom>
          <a:solidFill>
            <a:schemeClr val="accent6">
              <a:lumMod val="60000"/>
              <a:lumOff val="40000"/>
            </a:schemeClr>
          </a:solidFill>
        </p:spPr>
        <p:style>
          <a:lnRef idx="0">
            <a:srgbClr val="FFFFFF"/>
          </a:lnRef>
          <a:fillRef idx="1">
            <a:schemeClr val="accent6"/>
          </a:fillRef>
          <a:effectRef idx="0">
            <a:srgbClr val="FFFFFF"/>
          </a:effectRef>
          <a:fontRef idx="minor">
            <a:schemeClr val="lt1"/>
          </a:fontRef>
        </p:style>
        <p:txBody>
          <a:bodyPr wrap="square" rtlCol="0" anchor="t">
            <a:spAutoFit/>
          </a:bodyPr>
          <a:p>
            <a:r>
              <a:rPr lang="zh-CN" altLang="en-US" sz="1000">
                <a:solidFill>
                  <a:schemeClr val="tx1">
                    <a:lumMod val="95000"/>
                    <a:lumOff val="5000"/>
                  </a:schemeClr>
                </a:solidFill>
              </a:rPr>
              <a:t>个别情况不代表普遍实际收益率，过往收益亦不代表未来收益承诺，市场有风险，投资需谨慎。</a:t>
            </a:r>
            <a:endParaRPr lang="zh-CN" altLang="en-US" sz="1000">
              <a:solidFill>
                <a:schemeClr val="tx1">
                  <a:lumMod val="95000"/>
                  <a:lumOff val="5000"/>
                </a:schemeClr>
              </a:solidFill>
            </a:endParaRPr>
          </a:p>
        </p:txBody>
      </p:sp>
    </p:spTree>
    <p:custDataLst>
      <p:tags r:id="rId5"/>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37510" y="86360"/>
            <a:ext cx="6964680" cy="645160"/>
          </a:xfrm>
          <a:prstGeom prst="rect">
            <a:avLst/>
          </a:prstGeom>
          <a:noFill/>
        </p:spPr>
        <p:txBody>
          <a:bodyPr wrap="square" rtlCol="0">
            <a:spAutoFit/>
          </a:bodyPr>
          <a:p>
            <a:pPr lvl="0" algn="ctr">
              <a:spcBef>
                <a:spcPts val="0"/>
              </a:spcBef>
              <a:spcAft>
                <a:spcPts val="0"/>
              </a:spcAft>
              <a:buClrTx/>
              <a:buSzTx/>
              <a:buFontTx/>
              <a:defRPr/>
            </a:pP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失败案例</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对比</a:t>
            </a:r>
            <a:endPar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custDataLst>
              <p:tags r:id="rId2"/>
            </p:custDataLst>
          </p:nvPr>
        </p:nvPicPr>
        <p:blipFill>
          <a:blip r:embed="rId3"/>
          <a:stretch>
            <a:fillRect/>
          </a:stretch>
        </p:blipFill>
        <p:spPr>
          <a:xfrm>
            <a:off x="234315" y="906780"/>
            <a:ext cx="11802745" cy="5605145"/>
          </a:xfrm>
          <a:prstGeom prst="rect">
            <a:avLst/>
          </a:prstGeom>
        </p:spPr>
      </p:pic>
      <p:sp>
        <p:nvSpPr>
          <p:cNvPr id="6" name="矩形 5"/>
          <p:cNvSpPr/>
          <p:nvPr/>
        </p:nvSpPr>
        <p:spPr>
          <a:xfrm>
            <a:off x="3032760" y="2829560"/>
            <a:ext cx="6126480" cy="1753235"/>
          </a:xfrm>
          <a:prstGeom prst="rect">
            <a:avLst/>
          </a:prstGeom>
          <a:noFill/>
          <a:ln>
            <a:noFill/>
          </a:ln>
        </p:spPr>
        <p:txBody>
          <a:bodyPr wrap="none" rtlCol="0" anchor="t">
            <a:spAutoFit/>
          </a:bodyPr>
          <a:p>
            <a:pPr algn="ctr"/>
            <a:r>
              <a:rPr lang="zh-CN" altLang="en-US" sz="3600" b="1">
                <a:ln w="6600">
                  <a:solidFill>
                    <a:schemeClr val="accent2"/>
                  </a:solidFill>
                  <a:prstDash val="solid"/>
                </a:ln>
                <a:solidFill>
                  <a:srgbClr val="FFFFFF"/>
                </a:solidFill>
                <a:effectLst>
                  <a:outerShdw dist="38100" dir="2700000" algn="tl" rotWithShape="0">
                    <a:schemeClr val="accent2"/>
                  </a:outerShdw>
                </a:effectLst>
              </a:rPr>
              <a:t>如果起爆之后，资金未能跟随</a:t>
            </a:r>
            <a:endParaRPr lang="zh-CN" altLang="en-US" sz="3600" b="1">
              <a:ln w="6600">
                <a:solidFill>
                  <a:schemeClr val="accent2"/>
                </a:solidFill>
                <a:prstDash val="solid"/>
              </a:ln>
              <a:solidFill>
                <a:srgbClr val="FFFFFF"/>
              </a:solidFill>
              <a:effectLst>
                <a:outerShdw dist="38100" dir="2700000" algn="tl" rotWithShape="0">
                  <a:schemeClr val="accent2"/>
                </a:outerShdw>
              </a:effectLst>
            </a:endParaRPr>
          </a:p>
          <a:p>
            <a:pPr algn="ctr"/>
            <a:r>
              <a:rPr lang="zh-CN" altLang="en-US" sz="3600" b="1">
                <a:ln w="6600">
                  <a:solidFill>
                    <a:schemeClr val="accent2"/>
                  </a:solidFill>
                  <a:prstDash val="solid"/>
                </a:ln>
                <a:solidFill>
                  <a:srgbClr val="FFFFFF"/>
                </a:solidFill>
                <a:effectLst>
                  <a:outerShdw dist="38100" dir="2700000" algn="tl" rotWithShape="0">
                    <a:schemeClr val="accent2"/>
                  </a:outerShdw>
                </a:effectLst>
              </a:rPr>
              <a:t>控盘没有形成，做短线止损</a:t>
            </a:r>
            <a:endParaRPr lang="zh-CN" altLang="en-US" sz="3600" b="1">
              <a:ln w="6600">
                <a:solidFill>
                  <a:schemeClr val="accent2"/>
                </a:solidFill>
                <a:prstDash val="solid"/>
              </a:ln>
              <a:solidFill>
                <a:srgbClr val="FFFFFF"/>
              </a:solidFill>
              <a:effectLst>
                <a:outerShdw dist="38100" dir="2700000" algn="tl" rotWithShape="0">
                  <a:schemeClr val="accent2"/>
                </a:outerShdw>
              </a:effectLst>
            </a:endParaRPr>
          </a:p>
          <a:p>
            <a:pPr algn="ctr"/>
            <a:r>
              <a:rPr lang="zh-CN" altLang="en-US" sz="3600" b="1">
                <a:ln w="6600">
                  <a:solidFill>
                    <a:schemeClr val="accent2"/>
                  </a:solidFill>
                  <a:prstDash val="solid"/>
                </a:ln>
                <a:solidFill>
                  <a:srgbClr val="FFFFFF"/>
                </a:solidFill>
                <a:effectLst>
                  <a:outerShdw dist="38100" dir="2700000" algn="tl" rotWithShape="0">
                    <a:schemeClr val="accent2"/>
                  </a:outerShdw>
                </a:effectLst>
              </a:rPr>
              <a:t>等待再次</a:t>
            </a:r>
            <a:r>
              <a:rPr lang="zh-CN" altLang="en-US" sz="3600" b="1">
                <a:ln w="6600">
                  <a:solidFill>
                    <a:schemeClr val="accent2"/>
                  </a:solidFill>
                  <a:prstDash val="solid"/>
                </a:ln>
                <a:solidFill>
                  <a:srgbClr val="FFFFFF"/>
                </a:solidFill>
                <a:effectLst>
                  <a:outerShdw dist="38100" dir="2700000" algn="tl" rotWithShape="0">
                    <a:schemeClr val="accent2"/>
                  </a:outerShdw>
                </a:effectLst>
              </a:rPr>
              <a:t>启动机会</a:t>
            </a:r>
            <a:endParaRPr lang="zh-CN" altLang="en-US" sz="36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文本框 2"/>
          <p:cNvSpPr txBox="1"/>
          <p:nvPr>
            <p:custDataLst>
              <p:tags r:id="rId4"/>
            </p:custDataLst>
          </p:nvPr>
        </p:nvSpPr>
        <p:spPr>
          <a:xfrm>
            <a:off x="234315" y="6113145"/>
            <a:ext cx="4019550" cy="398780"/>
          </a:xfrm>
          <a:prstGeom prst="rect">
            <a:avLst/>
          </a:prstGeom>
          <a:solidFill>
            <a:schemeClr val="accent6">
              <a:lumMod val="60000"/>
              <a:lumOff val="40000"/>
            </a:schemeClr>
          </a:solidFill>
        </p:spPr>
        <p:style>
          <a:lnRef idx="0">
            <a:srgbClr val="FFFFFF"/>
          </a:lnRef>
          <a:fillRef idx="1">
            <a:schemeClr val="accent6"/>
          </a:fillRef>
          <a:effectRef idx="0">
            <a:srgbClr val="FFFFFF"/>
          </a:effectRef>
          <a:fontRef idx="minor">
            <a:schemeClr val="lt1"/>
          </a:fontRef>
        </p:style>
        <p:txBody>
          <a:bodyPr wrap="square" rtlCol="0" anchor="t">
            <a:spAutoFit/>
          </a:bodyPr>
          <a:p>
            <a:r>
              <a:rPr lang="zh-CN" altLang="en-US" sz="1000">
                <a:solidFill>
                  <a:schemeClr val="tx1">
                    <a:lumMod val="95000"/>
                    <a:lumOff val="5000"/>
                  </a:schemeClr>
                </a:solidFill>
              </a:rPr>
              <a:t>个别情况不代表普遍实际收益率，过往收益亦不代表未来收益承诺，市场有风险，投资需谨慎。</a:t>
            </a:r>
            <a:endParaRPr lang="zh-CN" altLang="en-US" sz="1000">
              <a:solidFill>
                <a:schemeClr val="tx1">
                  <a:lumMod val="95000"/>
                  <a:lumOff val="5000"/>
                </a:schemeClr>
              </a:solidFill>
            </a:endParaRPr>
          </a:p>
        </p:txBody>
      </p:sp>
    </p:spTree>
    <p:custDataLst>
      <p:tags r:id="rId5"/>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37510" y="86360"/>
            <a:ext cx="6964680" cy="645160"/>
          </a:xfrm>
          <a:prstGeom prst="rect">
            <a:avLst/>
          </a:prstGeom>
          <a:noFill/>
        </p:spPr>
        <p:txBody>
          <a:bodyPr wrap="square" rtlCol="0">
            <a:spAutoFit/>
          </a:bodyPr>
          <a:p>
            <a:pPr lvl="0" algn="ctr">
              <a:spcBef>
                <a:spcPts val="0"/>
              </a:spcBef>
              <a:spcAft>
                <a:spcPts val="0"/>
              </a:spcAft>
              <a:buClrTx/>
              <a:buSzTx/>
              <a:buFontTx/>
              <a:defRPr/>
            </a:pP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短线起爆看主力</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动向</a:t>
            </a:r>
            <a:endPar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75565" y="945515"/>
            <a:ext cx="11903075" cy="5450840"/>
          </a:xfrm>
          <a:prstGeom prst="rect">
            <a:avLst/>
          </a:prstGeom>
        </p:spPr>
      </p:pic>
      <p:sp>
        <p:nvSpPr>
          <p:cNvPr id="5" name="矩形 4"/>
          <p:cNvSpPr/>
          <p:nvPr/>
        </p:nvSpPr>
        <p:spPr>
          <a:xfrm>
            <a:off x="2995295" y="2790825"/>
            <a:ext cx="6278880" cy="1568450"/>
          </a:xfrm>
          <a:prstGeom prst="rect">
            <a:avLst/>
          </a:prstGeom>
          <a:noFill/>
          <a:ln>
            <a:noFill/>
          </a:ln>
        </p:spPr>
        <p:txBody>
          <a:bodyPr wrap="none" rtlCol="0" anchor="t">
            <a:spAutoFit/>
          </a:bodyPr>
          <a:p>
            <a:pPr algn="ctr"/>
            <a:r>
              <a:rPr lang="zh-CN" altLang="en-US" sz="2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当主力动向指标高于</a:t>
            </a:r>
            <a:endParaRPr lang="zh-CN" altLang="en-US" sz="2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zh-CN" altLang="en-US" sz="2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前期</a:t>
            </a:r>
            <a:r>
              <a:rPr lang="en-US" altLang="zh-CN" sz="2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20</a:t>
            </a:r>
            <a:r>
              <a:rPr lang="zh-CN" altLang="en-US" sz="2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日内一倍以上买入</a:t>
            </a:r>
            <a:endParaRPr lang="zh-CN" altLang="en-US" sz="2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zh-CN" altLang="en-US" sz="2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说明主力明显异动，配合其他指标做起爆模式</a:t>
            </a:r>
            <a:endParaRPr lang="zh-CN" altLang="en-US" sz="2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zh-CN" altLang="en-US" sz="2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文本框 2"/>
          <p:cNvSpPr txBox="1"/>
          <p:nvPr>
            <p:custDataLst>
              <p:tags r:id="rId4"/>
            </p:custDataLst>
          </p:nvPr>
        </p:nvSpPr>
        <p:spPr>
          <a:xfrm>
            <a:off x="75565" y="5997575"/>
            <a:ext cx="4019550" cy="398780"/>
          </a:xfrm>
          <a:prstGeom prst="rect">
            <a:avLst/>
          </a:prstGeom>
          <a:solidFill>
            <a:schemeClr val="accent6">
              <a:lumMod val="60000"/>
              <a:lumOff val="40000"/>
            </a:schemeClr>
          </a:solidFill>
        </p:spPr>
        <p:style>
          <a:lnRef idx="0">
            <a:srgbClr val="FFFFFF"/>
          </a:lnRef>
          <a:fillRef idx="1">
            <a:schemeClr val="accent6"/>
          </a:fillRef>
          <a:effectRef idx="0">
            <a:srgbClr val="FFFFFF"/>
          </a:effectRef>
          <a:fontRef idx="minor">
            <a:schemeClr val="lt1"/>
          </a:fontRef>
        </p:style>
        <p:txBody>
          <a:bodyPr wrap="square" rtlCol="0" anchor="t">
            <a:spAutoFit/>
          </a:bodyPr>
          <a:p>
            <a:r>
              <a:rPr lang="zh-CN" altLang="en-US" sz="1000">
                <a:solidFill>
                  <a:schemeClr val="tx1">
                    <a:lumMod val="95000"/>
                    <a:lumOff val="5000"/>
                  </a:schemeClr>
                </a:solidFill>
              </a:rPr>
              <a:t>个别情况不代表普遍实际收益率，过往收益亦不代表未来收益承诺，市场有风险，投资需谨慎。</a:t>
            </a:r>
            <a:endParaRPr lang="zh-CN" altLang="en-US" sz="1000">
              <a:solidFill>
                <a:schemeClr val="tx1">
                  <a:lumMod val="95000"/>
                  <a:lumOff val="5000"/>
                </a:schemeClr>
              </a:solidFill>
            </a:endParaRPr>
          </a:p>
        </p:txBody>
      </p:sp>
    </p:spTree>
    <p:custDataLst>
      <p:tags r:id="rId5"/>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4</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1198880"/>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总结比</a:t>
            </a:r>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听课更重要</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37510" y="86360"/>
            <a:ext cx="6964680" cy="645160"/>
          </a:xfrm>
          <a:prstGeom prst="rect">
            <a:avLst/>
          </a:prstGeom>
          <a:noFill/>
        </p:spPr>
        <p:txBody>
          <a:bodyPr wrap="square" rtlCol="0">
            <a:spAutoFit/>
          </a:bodyPr>
          <a:p>
            <a:pPr lvl="0" algn="ctr">
              <a:spcBef>
                <a:spcPts val="0"/>
              </a:spcBef>
              <a:spcAft>
                <a:spcPts val="0"/>
              </a:spcAft>
              <a:buClrTx/>
              <a:buSzTx/>
              <a:buFontTx/>
              <a:defRPr/>
            </a:pP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如何参加加深</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印象</a:t>
            </a:r>
            <a:endPar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3" name="椭圆 2"/>
          <p:cNvSpPr/>
          <p:nvPr>
            <p:custDataLst>
              <p:tags r:id="rId2"/>
            </p:custDataLst>
          </p:nvPr>
        </p:nvSpPr>
        <p:spPr>
          <a:xfrm>
            <a:off x="4287203" y="1662113"/>
            <a:ext cx="3543300" cy="3543300"/>
          </a:xfrm>
          <a:prstGeom prst="ellipse">
            <a:avLst/>
          </a:prstGeom>
          <a:solidFill>
            <a:schemeClr val="bg1"/>
          </a:solidFill>
          <a:ln>
            <a:noFill/>
          </a:ln>
          <a:effectLst>
            <a:outerShdw blurRad="152400" sx="106000" sy="106000" algn="ctr" rotWithShape="0">
              <a:schemeClr val="tx1">
                <a:lumMod val="65000"/>
                <a:lumOff val="35000"/>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6" name="任意多边形 5"/>
          <p:cNvSpPr/>
          <p:nvPr>
            <p:custDataLst>
              <p:tags r:id="rId3"/>
            </p:custDataLst>
          </p:nvPr>
        </p:nvSpPr>
        <p:spPr>
          <a:xfrm>
            <a:off x="6072823" y="1878648"/>
            <a:ext cx="884555" cy="1769745"/>
          </a:xfrm>
          <a:custGeom>
            <a:avLst/>
            <a:gdLst/>
            <a:ahLst/>
            <a:cxnLst>
              <a:cxn ang="3">
                <a:pos x="hc" y="t"/>
              </a:cxn>
              <a:cxn ang="cd2">
                <a:pos x="l" y="vc"/>
              </a:cxn>
              <a:cxn ang="cd4">
                <a:pos x="hc" y="b"/>
              </a:cxn>
              <a:cxn ang="0">
                <a:pos x="r" y="vc"/>
              </a:cxn>
            </a:cxnLst>
            <a:rect l="l" t="t" r="r" b="b"/>
            <a:pathLst>
              <a:path w="1393" h="2787">
                <a:moveTo>
                  <a:pt x="0" y="0"/>
                </a:moveTo>
                <a:cubicBezTo>
                  <a:pt x="769" y="0"/>
                  <a:pt x="1393" y="624"/>
                  <a:pt x="1393" y="1394"/>
                </a:cubicBezTo>
                <a:cubicBezTo>
                  <a:pt x="1393" y="2163"/>
                  <a:pt x="769" y="2787"/>
                  <a:pt x="0" y="2787"/>
                </a:cubicBezTo>
                <a:lnTo>
                  <a:pt x="0" y="0"/>
                </a:lnTo>
                <a:close/>
              </a:path>
            </a:pathLst>
          </a:custGeom>
          <a:gradFill>
            <a:gsLst>
              <a:gs pos="0">
                <a:srgbClr val="DECC00">
                  <a:lumMod val="60000"/>
                  <a:lumOff val="40000"/>
                </a:srgbClr>
              </a:gs>
              <a:gs pos="100000">
                <a:schemeClr val="accent2"/>
              </a:gs>
            </a:gsLst>
            <a:lin ang="5400000" scaled="0"/>
          </a:gradFill>
          <a:ln>
            <a:noFill/>
          </a:ln>
          <a:effectLst>
            <a:outerShdw blurRad="127000" sx="105000" sy="105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36195" rIns="144145" bIns="36004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b="1">
                <a:latin typeface="+mj-ea"/>
                <a:ea typeface="+mj-ea"/>
                <a:sym typeface="+mn-ea"/>
              </a:rPr>
              <a:t>02</a:t>
            </a:r>
            <a:endParaRPr lang="en-US" altLang="zh-CN" b="1">
              <a:latin typeface="+mj-ea"/>
              <a:ea typeface="+mj-ea"/>
              <a:sym typeface="+mn-ea"/>
            </a:endParaRPr>
          </a:p>
        </p:txBody>
      </p:sp>
      <p:sp>
        <p:nvSpPr>
          <p:cNvPr id="26" name="任意多边形 12"/>
          <p:cNvSpPr/>
          <p:nvPr>
            <p:custDataLst>
              <p:tags r:id="rId4"/>
            </p:custDataLst>
          </p:nvPr>
        </p:nvSpPr>
        <p:spPr>
          <a:xfrm rot="10800000">
            <a:off x="6072188" y="1464628"/>
            <a:ext cx="452120" cy="1986915"/>
          </a:xfrm>
          <a:custGeom>
            <a:avLst/>
            <a:gdLst/>
            <a:ahLst/>
            <a:cxnLst>
              <a:cxn ang="3">
                <a:pos x="hc" y="t"/>
              </a:cxn>
              <a:cxn ang="cd2">
                <a:pos x="l" y="vc"/>
              </a:cxn>
              <a:cxn ang="cd4">
                <a:pos x="hc" y="b"/>
              </a:cxn>
              <a:cxn ang="0">
                <a:pos x="r" y="vc"/>
              </a:cxn>
            </a:cxnLst>
            <a:rect l="l" t="t" r="r" b="b"/>
            <a:pathLst>
              <a:path w="293" h="3937">
                <a:moveTo>
                  <a:pt x="293" y="0"/>
                </a:moveTo>
                <a:lnTo>
                  <a:pt x="293" y="3937"/>
                </a:lnTo>
                <a:lnTo>
                  <a:pt x="293" y="3937"/>
                </a:lnTo>
                <a:cubicBezTo>
                  <a:pt x="125" y="3730"/>
                  <a:pt x="0" y="2927"/>
                  <a:pt x="0" y="1969"/>
                </a:cubicBezTo>
                <a:cubicBezTo>
                  <a:pt x="0" y="1010"/>
                  <a:pt x="125" y="207"/>
                  <a:pt x="293" y="0"/>
                </a:cubicBezTo>
                <a:lnTo>
                  <a:pt x="293" y="0"/>
                </a:lnTo>
                <a:close/>
              </a:path>
            </a:pathLst>
          </a:custGeom>
          <a:gradFill>
            <a:gsLst>
              <a:gs pos="81000">
                <a:srgbClr val="DECC00"/>
              </a:gs>
              <a:gs pos="100000">
                <a:schemeClr val="accent2">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30" name="任意多边形 12"/>
          <p:cNvSpPr/>
          <p:nvPr>
            <p:custDataLst>
              <p:tags r:id="rId5"/>
            </p:custDataLst>
          </p:nvPr>
        </p:nvSpPr>
        <p:spPr>
          <a:xfrm rot="18000000">
            <a:off x="6544628" y="3073718"/>
            <a:ext cx="452120" cy="1986915"/>
          </a:xfrm>
          <a:custGeom>
            <a:avLst/>
            <a:gdLst/>
            <a:ahLst/>
            <a:cxnLst>
              <a:cxn ang="3">
                <a:pos x="hc" y="t"/>
              </a:cxn>
              <a:cxn ang="cd2">
                <a:pos x="l" y="vc"/>
              </a:cxn>
              <a:cxn ang="cd4">
                <a:pos x="hc" y="b"/>
              </a:cxn>
              <a:cxn ang="0">
                <a:pos x="r" y="vc"/>
              </a:cxn>
            </a:cxnLst>
            <a:rect l="l" t="t" r="r" b="b"/>
            <a:pathLst>
              <a:path w="293" h="3937">
                <a:moveTo>
                  <a:pt x="293" y="0"/>
                </a:moveTo>
                <a:lnTo>
                  <a:pt x="293" y="3937"/>
                </a:lnTo>
                <a:lnTo>
                  <a:pt x="293" y="3937"/>
                </a:lnTo>
                <a:cubicBezTo>
                  <a:pt x="125" y="3730"/>
                  <a:pt x="0" y="2927"/>
                  <a:pt x="0" y="1969"/>
                </a:cubicBezTo>
                <a:cubicBezTo>
                  <a:pt x="0" y="1010"/>
                  <a:pt x="125" y="207"/>
                  <a:pt x="293" y="0"/>
                </a:cubicBezTo>
                <a:lnTo>
                  <a:pt x="293" y="0"/>
                </a:lnTo>
                <a:close/>
              </a:path>
            </a:pathLst>
          </a:custGeom>
          <a:gradFill>
            <a:gsLst>
              <a:gs pos="81000">
                <a:srgbClr val="A0BB0C"/>
              </a:gs>
              <a:gs pos="100000">
                <a:schemeClr val="accent3">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31" name="任意多边形 12"/>
          <p:cNvSpPr/>
          <p:nvPr>
            <p:custDataLst>
              <p:tags r:id="rId6"/>
            </p:custDataLst>
          </p:nvPr>
        </p:nvSpPr>
        <p:spPr>
          <a:xfrm rot="3600000">
            <a:off x="4920933" y="2684463"/>
            <a:ext cx="452120" cy="1986915"/>
          </a:xfrm>
          <a:custGeom>
            <a:avLst/>
            <a:gdLst/>
            <a:ahLst/>
            <a:cxnLst>
              <a:cxn ang="3">
                <a:pos x="hc" y="t"/>
              </a:cxn>
              <a:cxn ang="cd2">
                <a:pos x="l" y="vc"/>
              </a:cxn>
              <a:cxn ang="cd4">
                <a:pos x="hc" y="b"/>
              </a:cxn>
              <a:cxn ang="0">
                <a:pos x="r" y="vc"/>
              </a:cxn>
            </a:cxnLst>
            <a:rect l="l" t="t" r="r" b="b"/>
            <a:pathLst>
              <a:path w="293" h="3937">
                <a:moveTo>
                  <a:pt x="293" y="0"/>
                </a:moveTo>
                <a:lnTo>
                  <a:pt x="293" y="3937"/>
                </a:lnTo>
                <a:lnTo>
                  <a:pt x="293" y="3937"/>
                </a:lnTo>
                <a:cubicBezTo>
                  <a:pt x="125" y="3730"/>
                  <a:pt x="0" y="2927"/>
                  <a:pt x="0" y="1969"/>
                </a:cubicBezTo>
                <a:cubicBezTo>
                  <a:pt x="0" y="1010"/>
                  <a:pt x="125" y="207"/>
                  <a:pt x="293" y="0"/>
                </a:cubicBezTo>
                <a:lnTo>
                  <a:pt x="293" y="0"/>
                </a:lnTo>
                <a:close/>
              </a:path>
            </a:pathLst>
          </a:custGeom>
          <a:gradFill>
            <a:gsLst>
              <a:gs pos="81000">
                <a:srgbClr val="FFCC00"/>
              </a:gs>
              <a:gs pos="100000">
                <a:schemeClr val="accent1">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34" name="弧形 33"/>
          <p:cNvSpPr/>
          <p:nvPr>
            <p:custDataLst>
              <p:tags r:id="rId7"/>
            </p:custDataLst>
          </p:nvPr>
        </p:nvSpPr>
        <p:spPr>
          <a:xfrm>
            <a:off x="4090988" y="1466533"/>
            <a:ext cx="3953510" cy="3953510"/>
          </a:xfrm>
          <a:prstGeom prst="arc">
            <a:avLst>
              <a:gd name="adj1" fmla="val 16392741"/>
              <a:gd name="adj2" fmla="val 21318419"/>
            </a:avLst>
          </a:prstGeom>
          <a:ln w="6350">
            <a:gradFill>
              <a:gsLst>
                <a:gs pos="25000">
                  <a:schemeClr val="accent2">
                    <a:alpha val="0"/>
                  </a:schemeClr>
                </a:gs>
                <a:gs pos="60000">
                  <a:schemeClr val="accent2">
                    <a:alpha val="80000"/>
                  </a:schemeClr>
                </a:gs>
              </a:gsLst>
              <a:lin ang="0" scaled="1"/>
            </a:gradFill>
            <a:prstDash val="solid"/>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pitchFamily="34" charset="-122"/>
            </a:endParaRPr>
          </a:p>
        </p:txBody>
      </p:sp>
      <p:sp>
        <p:nvSpPr>
          <p:cNvPr id="7" name="弧形 6"/>
          <p:cNvSpPr/>
          <p:nvPr>
            <p:custDataLst>
              <p:tags r:id="rId8"/>
            </p:custDataLst>
          </p:nvPr>
        </p:nvSpPr>
        <p:spPr>
          <a:xfrm rot="7200000">
            <a:off x="4095433" y="1438593"/>
            <a:ext cx="3953510" cy="3953510"/>
          </a:xfrm>
          <a:prstGeom prst="arc">
            <a:avLst>
              <a:gd name="adj1" fmla="val 16392741"/>
              <a:gd name="adj2" fmla="val 21318419"/>
            </a:avLst>
          </a:prstGeom>
          <a:ln w="6350">
            <a:gradFill>
              <a:gsLst>
                <a:gs pos="25000">
                  <a:schemeClr val="accent3">
                    <a:alpha val="0"/>
                  </a:schemeClr>
                </a:gs>
                <a:gs pos="60000">
                  <a:schemeClr val="accent3"/>
                </a:gs>
              </a:gsLst>
              <a:lin ang="0" scaled="1"/>
            </a:gradFill>
            <a:prstDash val="solid"/>
            <a:tailEnd type="triangle"/>
          </a:ln>
          <a:effectLst>
            <a:outerShdw blurRad="50800" dist="38100" dir="2700000" algn="tl" rotWithShape="0">
              <a:schemeClr val="accent3">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pitchFamily="34" charset="-122"/>
            </a:endParaRPr>
          </a:p>
        </p:txBody>
      </p:sp>
      <p:sp>
        <p:nvSpPr>
          <p:cNvPr id="37" name="弧形 36"/>
          <p:cNvSpPr/>
          <p:nvPr>
            <p:custDataLst>
              <p:tags r:id="rId9"/>
            </p:custDataLst>
          </p:nvPr>
        </p:nvSpPr>
        <p:spPr>
          <a:xfrm rot="14400000">
            <a:off x="4124643" y="1446213"/>
            <a:ext cx="3953510" cy="3953510"/>
          </a:xfrm>
          <a:prstGeom prst="arc">
            <a:avLst>
              <a:gd name="adj1" fmla="val 16392741"/>
              <a:gd name="adj2" fmla="val 21318419"/>
            </a:avLst>
          </a:prstGeom>
          <a:ln w="6350">
            <a:gradFill>
              <a:gsLst>
                <a:gs pos="25000">
                  <a:schemeClr val="accent1">
                    <a:alpha val="0"/>
                  </a:schemeClr>
                </a:gs>
                <a:gs pos="60000">
                  <a:schemeClr val="accent1">
                    <a:alpha val="80000"/>
                  </a:schemeClr>
                </a:gs>
              </a:gsLst>
              <a:lin ang="0" scaled="1"/>
            </a:gradFill>
            <a:prstDash val="solid"/>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pitchFamily="34" charset="-122"/>
            </a:endParaRPr>
          </a:p>
        </p:txBody>
      </p:sp>
      <p:sp>
        <p:nvSpPr>
          <p:cNvPr id="8" name="正文"/>
          <p:cNvSpPr txBox="1"/>
          <p:nvPr>
            <p:custDataLst>
              <p:tags r:id="rId10"/>
            </p:custDataLst>
          </p:nvPr>
        </p:nvSpPr>
        <p:spPr>
          <a:xfrm>
            <a:off x="8423910" y="2177415"/>
            <a:ext cx="2744470" cy="3075305"/>
          </a:xfrm>
          <a:prstGeom prst="rect">
            <a:avLst/>
          </a:prstGeom>
          <a:noFill/>
        </p:spPr>
        <p:txBody>
          <a:bodyPr wrap="square" lIns="0" tIns="0" rIns="0" bIns="0" rtlCol="0" anchor="t" anchorCtr="0">
            <a:noAutofit/>
          </a:bodyPr>
          <a:lstStyle/>
          <a:p>
            <a:pPr lvl="0" algn="just">
              <a:lnSpc>
                <a:spcPct val="130000"/>
              </a:lnSpc>
              <a:buClrTx/>
              <a:buSzTx/>
              <a:buFontTx/>
            </a:pPr>
            <a:r>
              <a:rPr lang="zh-CN" altLang="en-US" sz="1600" spc="150">
                <a:solidFill>
                  <a:schemeClr val="bg1"/>
                </a:solidFill>
                <a:uFillTx/>
                <a:latin typeface="+mn-ea"/>
                <a:cs typeface="+mn-ea"/>
                <a:sym typeface="+mn-ea"/>
              </a:rPr>
              <a:t>平时很多用户没有更改自己的看盘习惯，听课学模式，回去依然看传统指标</a:t>
            </a:r>
            <a:endParaRPr lang="zh-CN" altLang="en-US" sz="1600" spc="150">
              <a:solidFill>
                <a:schemeClr val="bg1"/>
              </a:solidFill>
              <a:uFillTx/>
              <a:latin typeface="+mn-ea"/>
              <a:cs typeface="+mn-ea"/>
              <a:sym typeface="+mn-ea"/>
            </a:endParaRPr>
          </a:p>
          <a:p>
            <a:pPr lvl="0" algn="just">
              <a:lnSpc>
                <a:spcPct val="130000"/>
              </a:lnSpc>
              <a:buClrTx/>
              <a:buSzTx/>
              <a:buFontTx/>
            </a:pPr>
            <a:r>
              <a:rPr lang="zh-CN" altLang="en-US" sz="1600" spc="150">
                <a:solidFill>
                  <a:schemeClr val="bg1"/>
                </a:solidFill>
                <a:uFillTx/>
                <a:latin typeface="+mn-ea"/>
                <a:cs typeface="+mn-ea"/>
                <a:sym typeface="+mn-ea"/>
              </a:rPr>
              <a:t>，对应股票一看就是</a:t>
            </a:r>
            <a:r>
              <a:rPr lang="zh-CN" altLang="en-US" sz="1600" spc="150">
                <a:solidFill>
                  <a:schemeClr val="bg1"/>
                </a:solidFill>
                <a:uFillTx/>
                <a:latin typeface="+mn-ea"/>
                <a:cs typeface="+mn-ea"/>
                <a:sym typeface="+mn-ea"/>
              </a:rPr>
              <a:t>一天</a:t>
            </a:r>
            <a:endParaRPr lang="zh-CN" altLang="en-US" sz="1600" spc="150">
              <a:solidFill>
                <a:schemeClr val="bg1"/>
              </a:solidFill>
              <a:uFillTx/>
              <a:latin typeface="+mn-ea"/>
              <a:cs typeface="+mn-ea"/>
              <a:sym typeface="+mn-ea"/>
            </a:endParaRPr>
          </a:p>
          <a:p>
            <a:pPr lvl="0" algn="just">
              <a:lnSpc>
                <a:spcPct val="130000"/>
              </a:lnSpc>
              <a:buClrTx/>
              <a:buSzTx/>
              <a:buFontTx/>
            </a:pPr>
            <a:r>
              <a:rPr lang="zh-CN" altLang="en-US" sz="1600" spc="150">
                <a:solidFill>
                  <a:schemeClr val="bg1"/>
                </a:solidFill>
                <a:uFillTx/>
                <a:latin typeface="+mn-ea"/>
                <a:cs typeface="+mn-ea"/>
                <a:sym typeface="+mn-ea"/>
              </a:rPr>
              <a:t>学的在多都无用。盘中无操作时间，全部都要梳理看软件的信号和主题风口显示情况，来增加自己的</a:t>
            </a:r>
            <a:r>
              <a:rPr lang="zh-CN" altLang="en-US" sz="1600" spc="150">
                <a:solidFill>
                  <a:schemeClr val="bg1"/>
                </a:solidFill>
                <a:uFillTx/>
                <a:latin typeface="+mn-ea"/>
                <a:cs typeface="+mn-ea"/>
                <a:sym typeface="+mn-ea"/>
              </a:rPr>
              <a:t>盘感</a:t>
            </a:r>
            <a:endParaRPr lang="zh-CN" altLang="en-US" sz="1600" spc="150">
              <a:solidFill>
                <a:schemeClr val="bg1"/>
              </a:solidFill>
              <a:uFillTx/>
              <a:latin typeface="+mn-ea"/>
              <a:cs typeface="+mn-ea"/>
              <a:sym typeface="+mn-ea"/>
            </a:endParaRPr>
          </a:p>
        </p:txBody>
      </p:sp>
      <p:sp>
        <p:nvSpPr>
          <p:cNvPr id="9" name="标题"/>
          <p:cNvSpPr txBox="1"/>
          <p:nvPr>
            <p:custDataLst>
              <p:tags r:id="rId11"/>
            </p:custDataLst>
          </p:nvPr>
        </p:nvSpPr>
        <p:spPr>
          <a:xfrm>
            <a:off x="8423593" y="1650683"/>
            <a:ext cx="2425065" cy="516890"/>
          </a:xfrm>
          <a:prstGeom prst="rect">
            <a:avLst/>
          </a:prstGeom>
          <a:noFill/>
        </p:spPr>
        <p:txBody>
          <a:bodyPr wrap="square" lIns="0" tIns="0" rIns="0" bIns="0" rtlCol="0" anchor="b" anchorCtr="0">
            <a:normAutofit/>
          </a:bodyPr>
          <a:lstStyle/>
          <a:p>
            <a:pPr lvl="0" algn="just">
              <a:buClrTx/>
              <a:buSzTx/>
              <a:buFontTx/>
            </a:pPr>
            <a:r>
              <a:rPr lang="zh-CN" altLang="en-US" b="1" spc="300" dirty="0">
                <a:solidFill>
                  <a:srgbClr val="DECC00"/>
                </a:solidFill>
                <a:latin typeface="+mj-ea"/>
                <a:ea typeface="+mj-ea"/>
                <a:cs typeface="微软雅黑" panose="020B0503020204020204" pitchFamily="34" charset="-122"/>
                <a:sym typeface="微软雅黑" panose="020B0503020204020204" pitchFamily="34" charset="-122"/>
              </a:rPr>
              <a:t>实战操作多看</a:t>
            </a:r>
            <a:r>
              <a:rPr lang="zh-CN" altLang="en-US" b="1" spc="300" dirty="0">
                <a:solidFill>
                  <a:srgbClr val="DECC00"/>
                </a:solidFill>
                <a:latin typeface="+mj-ea"/>
                <a:ea typeface="+mj-ea"/>
                <a:cs typeface="微软雅黑" panose="020B0503020204020204" pitchFamily="34" charset="-122"/>
                <a:sym typeface="微软雅黑" panose="020B0503020204020204" pitchFamily="34" charset="-122"/>
              </a:rPr>
              <a:t>软件</a:t>
            </a:r>
            <a:endParaRPr lang="zh-CN" altLang="en-US" b="1" spc="300" dirty="0">
              <a:solidFill>
                <a:srgbClr val="DECC00"/>
              </a:solidFill>
              <a:latin typeface="+mj-ea"/>
              <a:ea typeface="+mj-ea"/>
              <a:cs typeface="微软雅黑" panose="020B0503020204020204" pitchFamily="34" charset="-122"/>
              <a:sym typeface="微软雅黑" panose="020B0503020204020204" pitchFamily="34" charset="-122"/>
            </a:endParaRPr>
          </a:p>
        </p:txBody>
      </p:sp>
      <p:sp>
        <p:nvSpPr>
          <p:cNvPr id="13" name="正文"/>
          <p:cNvSpPr txBox="1"/>
          <p:nvPr>
            <p:custDataLst>
              <p:tags r:id="rId12"/>
            </p:custDataLst>
          </p:nvPr>
        </p:nvSpPr>
        <p:spPr>
          <a:xfrm>
            <a:off x="1343978" y="3482023"/>
            <a:ext cx="2425065" cy="1050290"/>
          </a:xfrm>
          <a:prstGeom prst="rect">
            <a:avLst/>
          </a:prstGeom>
          <a:noFill/>
        </p:spPr>
        <p:txBody>
          <a:bodyPr wrap="square" lIns="0" tIns="0" rIns="0" bIns="0" rtlCol="0" anchor="t" anchorCtr="0">
            <a:noAutofit/>
          </a:bodyPr>
          <a:lstStyle/>
          <a:p>
            <a:pPr lvl="0" algn="r">
              <a:lnSpc>
                <a:spcPct val="130000"/>
              </a:lnSpc>
              <a:buClrTx/>
              <a:buSzTx/>
              <a:buFontTx/>
            </a:pPr>
            <a:r>
              <a:rPr lang="zh-CN" altLang="en-US" sz="1600" spc="150">
                <a:solidFill>
                  <a:schemeClr val="bg1"/>
                </a:solidFill>
                <a:uFillTx/>
                <a:latin typeface="+mn-ea"/>
                <a:cs typeface="+mn-ea"/>
                <a:sym typeface="+mn-ea"/>
              </a:rPr>
              <a:t>光听不总结，</a:t>
            </a:r>
            <a:r>
              <a:rPr lang="en-US" altLang="zh-CN" sz="1600" spc="150">
                <a:solidFill>
                  <a:schemeClr val="bg1"/>
                </a:solidFill>
                <a:uFillTx/>
                <a:latin typeface="+mn-ea"/>
                <a:cs typeface="+mn-ea"/>
                <a:sym typeface="+mn-ea"/>
              </a:rPr>
              <a:t> </a:t>
            </a:r>
            <a:r>
              <a:rPr lang="zh-CN" altLang="en-US" sz="1600" spc="150">
                <a:solidFill>
                  <a:schemeClr val="bg1"/>
                </a:solidFill>
                <a:uFillTx/>
                <a:latin typeface="+mn-ea"/>
                <a:cs typeface="+mn-ea"/>
                <a:sym typeface="+mn-ea"/>
              </a:rPr>
              <a:t>对于细节操作一时半解，战法学习最少是三遍以上，对于总结就是让自己思考，每次烧脑的过程都是进步</a:t>
            </a:r>
            <a:endParaRPr lang="zh-CN" altLang="en-US" sz="1600" spc="150">
              <a:solidFill>
                <a:schemeClr val="bg1"/>
              </a:solidFill>
              <a:uFillTx/>
              <a:latin typeface="+mn-ea"/>
              <a:cs typeface="+mn-ea"/>
              <a:sym typeface="+mn-ea"/>
            </a:endParaRPr>
          </a:p>
        </p:txBody>
      </p:sp>
      <p:sp>
        <p:nvSpPr>
          <p:cNvPr id="14" name="标题"/>
          <p:cNvSpPr txBox="1"/>
          <p:nvPr>
            <p:custDataLst>
              <p:tags r:id="rId13"/>
            </p:custDataLst>
          </p:nvPr>
        </p:nvSpPr>
        <p:spPr>
          <a:xfrm>
            <a:off x="1343978" y="2955608"/>
            <a:ext cx="2425065" cy="516890"/>
          </a:xfrm>
          <a:prstGeom prst="rect">
            <a:avLst/>
          </a:prstGeom>
          <a:noFill/>
        </p:spPr>
        <p:txBody>
          <a:bodyPr wrap="square" lIns="0" tIns="0" rIns="0" bIns="0" rtlCol="0" anchor="b" anchorCtr="0">
            <a:normAutofit lnSpcReduction="20000"/>
          </a:bodyPr>
          <a:lstStyle/>
          <a:p>
            <a:pPr lvl="0" algn="r">
              <a:buClrTx/>
              <a:buSzTx/>
              <a:buFontTx/>
            </a:pPr>
            <a:r>
              <a:rPr lang="zh-CN" altLang="en-US" b="1" spc="300" dirty="0">
                <a:solidFill>
                  <a:srgbClr val="FFCC00"/>
                </a:solidFill>
                <a:latin typeface="+mj-ea"/>
                <a:ea typeface="+mj-ea"/>
                <a:cs typeface="微软雅黑" panose="020B0503020204020204" pitchFamily="34" charset="-122"/>
                <a:sym typeface="微软雅黑" panose="020B0503020204020204" pitchFamily="34" charset="-122"/>
              </a:rPr>
              <a:t>一听就会，一做就</a:t>
            </a:r>
            <a:r>
              <a:rPr lang="zh-CN" altLang="en-US" b="1" spc="300" dirty="0">
                <a:solidFill>
                  <a:srgbClr val="FFCC00"/>
                </a:solidFill>
                <a:latin typeface="+mj-ea"/>
                <a:ea typeface="+mj-ea"/>
                <a:cs typeface="微软雅黑" panose="020B0503020204020204" pitchFamily="34" charset="-122"/>
                <a:sym typeface="微软雅黑" panose="020B0503020204020204" pitchFamily="34" charset="-122"/>
              </a:rPr>
              <a:t>废</a:t>
            </a:r>
            <a:endParaRPr lang="zh-CN" altLang="en-US" b="1" spc="300" dirty="0">
              <a:solidFill>
                <a:srgbClr val="FFCC00"/>
              </a:solidFill>
              <a:latin typeface="+mj-ea"/>
              <a:ea typeface="+mj-ea"/>
              <a:cs typeface="微软雅黑" panose="020B0503020204020204" pitchFamily="34" charset="-122"/>
              <a:sym typeface="微软雅黑" panose="020B0503020204020204" pitchFamily="34" charset="-122"/>
            </a:endParaRPr>
          </a:p>
        </p:txBody>
      </p:sp>
      <p:sp>
        <p:nvSpPr>
          <p:cNvPr id="17" name="任意多边形 16"/>
          <p:cNvSpPr/>
          <p:nvPr>
            <p:custDataLst>
              <p:tags r:id="rId14"/>
            </p:custDataLst>
          </p:nvPr>
        </p:nvSpPr>
        <p:spPr>
          <a:xfrm>
            <a:off x="5715953" y="3268028"/>
            <a:ext cx="1651213" cy="1327115"/>
          </a:xfrm>
          <a:custGeom>
            <a:avLst/>
            <a:gdLst/>
            <a:ahLst/>
            <a:cxnLst>
              <a:cxn ang="3">
                <a:pos x="hc" y="t"/>
              </a:cxn>
              <a:cxn ang="cd2">
                <a:pos x="l" y="vc"/>
              </a:cxn>
              <a:cxn ang="cd4">
                <a:pos x="hc" y="b"/>
              </a:cxn>
              <a:cxn ang="0">
                <a:pos x="r" y="vc"/>
              </a:cxn>
            </a:cxnLst>
            <a:rect l="l" t="t" r="r" b="b"/>
            <a:pathLst>
              <a:path w="2600" h="2090">
                <a:moveTo>
                  <a:pt x="187" y="0"/>
                </a:moveTo>
                <a:lnTo>
                  <a:pt x="2600" y="1394"/>
                </a:lnTo>
                <a:cubicBezTo>
                  <a:pt x="2216" y="2059"/>
                  <a:pt x="1363" y="2288"/>
                  <a:pt x="697" y="1903"/>
                </a:cubicBezTo>
                <a:cubicBezTo>
                  <a:pt x="31" y="1518"/>
                  <a:pt x="-198" y="666"/>
                  <a:pt x="187" y="0"/>
                </a:cubicBezTo>
                <a:close/>
              </a:path>
            </a:pathLst>
          </a:custGeom>
          <a:gradFill>
            <a:gsLst>
              <a:gs pos="0">
                <a:srgbClr val="A0BB0C">
                  <a:lumMod val="60000"/>
                  <a:lumOff val="40000"/>
                </a:srgbClr>
              </a:gs>
              <a:gs pos="100000">
                <a:schemeClr val="accent3"/>
              </a:gs>
            </a:gsLst>
            <a:lin ang="5400000" scaled="0"/>
          </a:gradFill>
          <a:ln>
            <a:noFill/>
          </a:ln>
          <a:effectLst>
            <a:outerShdw blurRad="127000" sx="106000" sy="106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71755" tIns="53975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b="1">
                <a:latin typeface="+mj-ea"/>
                <a:ea typeface="+mj-ea"/>
                <a:sym typeface="+mn-ea"/>
              </a:rPr>
              <a:t>03</a:t>
            </a:r>
            <a:endParaRPr lang="en-US" altLang="zh-CN" b="1">
              <a:latin typeface="+mj-ea"/>
              <a:ea typeface="+mj-ea"/>
              <a:sym typeface="+mn-ea"/>
            </a:endParaRPr>
          </a:p>
        </p:txBody>
      </p:sp>
      <p:sp>
        <p:nvSpPr>
          <p:cNvPr id="21" name="任意多边形 20"/>
          <p:cNvSpPr/>
          <p:nvPr>
            <p:custDataLst>
              <p:tags r:id="rId15"/>
            </p:custDataLst>
          </p:nvPr>
        </p:nvSpPr>
        <p:spPr>
          <a:xfrm>
            <a:off x="4647248" y="2835593"/>
            <a:ext cx="1651213" cy="1327115"/>
          </a:xfrm>
          <a:custGeom>
            <a:avLst/>
            <a:gdLst/>
            <a:ahLst/>
            <a:cxnLst>
              <a:cxn ang="3">
                <a:pos x="hc" y="t"/>
              </a:cxn>
              <a:cxn ang="cd2">
                <a:pos x="l" y="vc"/>
              </a:cxn>
              <a:cxn ang="cd4">
                <a:pos x="hc" y="b"/>
              </a:cxn>
              <a:cxn ang="0">
                <a:pos x="r" y="vc"/>
              </a:cxn>
            </a:cxnLst>
            <a:rect l="l" t="t" r="r" b="b"/>
            <a:pathLst>
              <a:path w="2600" h="2090">
                <a:moveTo>
                  <a:pt x="1390" y="0"/>
                </a:moveTo>
                <a:cubicBezTo>
                  <a:pt x="1872" y="-1"/>
                  <a:pt x="2342" y="249"/>
                  <a:pt x="2600" y="696"/>
                </a:cubicBezTo>
                <a:lnTo>
                  <a:pt x="187" y="2090"/>
                </a:lnTo>
                <a:cubicBezTo>
                  <a:pt x="-198" y="1424"/>
                  <a:pt x="31" y="572"/>
                  <a:pt x="697" y="187"/>
                </a:cubicBezTo>
                <a:cubicBezTo>
                  <a:pt x="915" y="61"/>
                  <a:pt x="1154" y="0"/>
                  <a:pt x="1390" y="0"/>
                </a:cubicBezTo>
                <a:close/>
              </a:path>
            </a:pathLst>
          </a:custGeom>
          <a:gradFill>
            <a:gsLst>
              <a:gs pos="0">
                <a:srgbClr val="FFCC00">
                  <a:lumMod val="60000"/>
                  <a:lumOff val="40000"/>
                </a:srgbClr>
              </a:gs>
              <a:gs pos="100000">
                <a:schemeClr val="accent1"/>
              </a:gs>
            </a:gsLst>
            <a:lin ang="5400000" scaled="0"/>
          </a:gradFill>
          <a:ln>
            <a:noFill/>
          </a:ln>
          <a:effectLst>
            <a:outerShdw blurRad="127000" sx="105000" sy="105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71755" rIns="647700" bIns="14414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b="1">
                <a:latin typeface="+mj-ea"/>
                <a:ea typeface="+mj-ea"/>
                <a:sym typeface="+mn-ea"/>
              </a:rPr>
              <a:t>01</a:t>
            </a:r>
            <a:endParaRPr lang="en-US" altLang="zh-CN" b="1">
              <a:latin typeface="+mj-ea"/>
              <a:ea typeface="+mj-ea"/>
              <a:sym typeface="+mn-ea"/>
            </a:endParaRPr>
          </a:p>
        </p:txBody>
      </p:sp>
      <p:sp>
        <p:nvSpPr>
          <p:cNvPr id="24" name="椭圆 23"/>
          <p:cNvSpPr/>
          <p:nvPr>
            <p:custDataLst>
              <p:tags r:id="rId16"/>
            </p:custDataLst>
          </p:nvPr>
        </p:nvSpPr>
        <p:spPr>
          <a:xfrm>
            <a:off x="5491798" y="2854008"/>
            <a:ext cx="1162050" cy="11620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custDataLst>
      <p:tags r:id="rId17"/>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37510" y="86360"/>
            <a:ext cx="6964680"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振兴牛活动</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开始</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85090" y="660400"/>
            <a:ext cx="12106275" cy="5921375"/>
          </a:xfrm>
          <a:prstGeom prst="rect">
            <a:avLst/>
          </a:prstGeom>
        </p:spPr>
      </p:pic>
    </p:spTree>
    <p:custDataLst>
      <p:tags r:id="rId4"/>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37510" y="86360"/>
            <a:ext cx="6964680"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振兴牛活动</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开始</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0" y="0"/>
            <a:ext cx="12192000" cy="6372225"/>
          </a:xfrm>
          <a:prstGeom prst="rect">
            <a:avLst/>
          </a:prstGeom>
        </p:spPr>
      </p:pic>
    </p:spTree>
    <p:custDataLst>
      <p:tags r:id="rId4"/>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37510" y="86360"/>
            <a:ext cx="6964680"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振兴牛活动</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开始</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84455" y="780415"/>
            <a:ext cx="12106910" cy="5739765"/>
          </a:xfrm>
          <a:prstGeom prst="rect">
            <a:avLst/>
          </a:prstGeom>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40000" y="0"/>
            <a:ext cx="741045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历史会</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重演</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229870" y="913765"/>
            <a:ext cx="6096000" cy="2030095"/>
          </a:xfrm>
          <a:prstGeom prst="rect">
            <a:avLst/>
          </a:prstGeom>
          <a:noFill/>
        </p:spPr>
        <p:txBody>
          <a:bodyPr wrap="square" rtlCol="0" anchor="t">
            <a:spAutoFit/>
          </a:bodyPr>
          <a:p>
            <a:r>
              <a:rPr lang="zh-CN" altLang="en-US">
                <a:solidFill>
                  <a:schemeClr val="bg1"/>
                </a:solidFill>
              </a:rPr>
              <a:t>央视网消息（新闻联播）：当地时间12月1日晚，国家主席习近平应邀同美国总统特朗普在布宜诺斯艾利斯共进晚餐并举行会晤。两国元首在坦诚、友好的气氛中，就中美关系和共同关心的国际问题深入交换意见，达成重要共识。双方同意，在互惠互利基础上拓展合作，在相互尊重基础上管控分歧，共同推进以协调、合作、稳定为基调的中美关系</a:t>
            </a:r>
            <a:r>
              <a:rPr lang="en-US" altLang="zh-CN">
                <a:solidFill>
                  <a:schemeClr val="bg1"/>
                </a:solidFill>
              </a:rPr>
              <a:t>                                                  2018</a:t>
            </a:r>
            <a:r>
              <a:rPr lang="zh-CN" altLang="en-US">
                <a:solidFill>
                  <a:schemeClr val="bg1"/>
                </a:solidFill>
              </a:rPr>
              <a:t>年</a:t>
            </a:r>
            <a:r>
              <a:rPr lang="en-US" altLang="zh-CN">
                <a:solidFill>
                  <a:schemeClr val="bg1"/>
                </a:solidFill>
              </a:rPr>
              <a:t>12</a:t>
            </a:r>
            <a:r>
              <a:rPr lang="zh-CN" altLang="en-US">
                <a:solidFill>
                  <a:schemeClr val="bg1"/>
                </a:solidFill>
              </a:rPr>
              <a:t>月</a:t>
            </a:r>
            <a:r>
              <a:rPr lang="en-US" altLang="zh-CN">
                <a:solidFill>
                  <a:schemeClr val="bg1"/>
                </a:solidFill>
              </a:rPr>
              <a:t>2</a:t>
            </a:r>
            <a:r>
              <a:rPr lang="zh-CN" altLang="en-US">
                <a:solidFill>
                  <a:schemeClr val="bg1"/>
                </a:solidFill>
              </a:rPr>
              <a:t>号</a:t>
            </a:r>
            <a:endParaRPr lang="zh-CN" altLang="en-US">
              <a:solidFill>
                <a:schemeClr val="bg1"/>
              </a:solidFill>
            </a:endParaRPr>
          </a:p>
        </p:txBody>
      </p:sp>
      <p:pic>
        <p:nvPicPr>
          <p:cNvPr id="5" name="图片 4"/>
          <p:cNvPicPr>
            <a:picLocks noChangeAspect="1"/>
          </p:cNvPicPr>
          <p:nvPr>
            <p:custDataLst>
              <p:tags r:id="rId2"/>
            </p:custDataLst>
          </p:nvPr>
        </p:nvPicPr>
        <p:blipFill>
          <a:blip r:embed="rId3"/>
          <a:stretch>
            <a:fillRect/>
          </a:stretch>
        </p:blipFill>
        <p:spPr>
          <a:xfrm>
            <a:off x="1039495" y="3089910"/>
            <a:ext cx="4199890" cy="325628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6722110" y="3089910"/>
            <a:ext cx="4010025" cy="3256280"/>
          </a:xfrm>
          <a:prstGeom prst="rect">
            <a:avLst/>
          </a:prstGeom>
        </p:spPr>
      </p:pic>
      <p:sp>
        <p:nvSpPr>
          <p:cNvPr id="7" name="文本框 6"/>
          <p:cNvSpPr txBox="1"/>
          <p:nvPr/>
        </p:nvSpPr>
        <p:spPr>
          <a:xfrm>
            <a:off x="6260465" y="913765"/>
            <a:ext cx="5728335" cy="2030095"/>
          </a:xfrm>
          <a:prstGeom prst="rect">
            <a:avLst/>
          </a:prstGeom>
          <a:noFill/>
        </p:spPr>
        <p:txBody>
          <a:bodyPr wrap="square" rtlCol="0" anchor="t">
            <a:spAutoFit/>
          </a:bodyPr>
          <a:p>
            <a:r>
              <a:rPr lang="zh-CN" altLang="en-US">
                <a:solidFill>
                  <a:schemeClr val="bg1"/>
                </a:solidFill>
              </a:rPr>
              <a:t>这是习近平主席时隔6年再次访美，是两国元首继去年巴厘岛会晤后举行的首次面对面会晤，举世瞩目。国际社会普遍认为，中美元首旧金山会晤具有战略意义和深远影响，应该成为稳定中美关系的新起点，期待双方在元首外交战略引领下，继续汇聚相向而行的力量，找到两个大国的正确相处之道，为动荡变革的世界注入确定性、提升稳定性。</a:t>
            </a:r>
            <a:r>
              <a:rPr lang="en-US" altLang="zh-CN">
                <a:solidFill>
                  <a:schemeClr val="bg1"/>
                </a:solidFill>
              </a:rPr>
              <a:t>                       2023</a:t>
            </a:r>
            <a:r>
              <a:rPr lang="zh-CN" altLang="en-US">
                <a:solidFill>
                  <a:schemeClr val="bg1"/>
                </a:solidFill>
              </a:rPr>
              <a:t>年</a:t>
            </a:r>
            <a:r>
              <a:rPr lang="en-US" altLang="zh-CN">
                <a:solidFill>
                  <a:schemeClr val="bg1"/>
                </a:solidFill>
              </a:rPr>
              <a:t>11</a:t>
            </a:r>
            <a:r>
              <a:rPr lang="zh-CN" altLang="en-US">
                <a:solidFill>
                  <a:schemeClr val="bg1"/>
                </a:solidFill>
              </a:rPr>
              <a:t>月</a:t>
            </a:r>
            <a:r>
              <a:rPr lang="en-US" altLang="zh-CN">
                <a:solidFill>
                  <a:schemeClr val="bg1"/>
                </a:solidFill>
              </a:rPr>
              <a:t>15</a:t>
            </a:r>
            <a:r>
              <a:rPr lang="zh-CN" altLang="en-US">
                <a:solidFill>
                  <a:schemeClr val="bg1"/>
                </a:solidFill>
              </a:rPr>
              <a:t>号</a:t>
            </a:r>
            <a:endParaRPr lang="zh-CN" altLang="en-US">
              <a:solidFill>
                <a:schemeClr val="bg1"/>
              </a:solidFill>
            </a:endParaRPr>
          </a:p>
        </p:txBody>
      </p:sp>
      <p:sp>
        <p:nvSpPr>
          <p:cNvPr id="13" name="文本框 12"/>
          <p:cNvSpPr txBox="1"/>
          <p:nvPr userDrawn="1">
            <p:custDataLst>
              <p:tags r:id="rId6"/>
            </p:custDataLst>
          </p:nvPr>
        </p:nvSpPr>
        <p:spPr>
          <a:xfrm>
            <a:off x="3800475" y="6039485"/>
            <a:ext cx="2301240" cy="306705"/>
          </a:xfrm>
          <a:prstGeom prst="rect">
            <a:avLst/>
          </a:prstGeom>
          <a:noFill/>
        </p:spPr>
        <p:txBody>
          <a:bodyPr wrap="square" rtlCol="0" anchor="t">
            <a:spAutoFit/>
          </a:bodyPr>
          <a:p>
            <a:pPr algn="l">
              <a:buClrTx/>
              <a:buSzTx/>
              <a:buFontTx/>
            </a:pP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图片来源于</a:t>
            </a: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网络</a:t>
            </a:r>
            <a:endPar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3" name="文本框 2"/>
          <p:cNvSpPr txBox="1"/>
          <p:nvPr userDrawn="1">
            <p:custDataLst>
              <p:tags r:id="rId7"/>
            </p:custDataLst>
          </p:nvPr>
        </p:nvSpPr>
        <p:spPr>
          <a:xfrm>
            <a:off x="6722110" y="6039485"/>
            <a:ext cx="2312035" cy="306705"/>
          </a:xfrm>
          <a:prstGeom prst="rect">
            <a:avLst/>
          </a:prstGeom>
          <a:noFill/>
        </p:spPr>
        <p:txBody>
          <a:bodyPr wrap="square" rtlCol="0" anchor="t">
            <a:spAutoFit/>
          </a:bodyPr>
          <a:p>
            <a:pPr algn="l">
              <a:buClrTx/>
              <a:buSzTx/>
              <a:buFontTx/>
            </a:pP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图片来源于</a:t>
            </a: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网络</a:t>
            </a:r>
            <a:endPar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ustDataLst>
      <p:tags r:id="rId8"/>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596000" y="0"/>
            <a:ext cx="9000000" cy="768350"/>
          </a:xfrm>
          <a:prstGeom prst="rect">
            <a:avLst/>
          </a:prstGeom>
          <a:noFill/>
        </p:spPr>
        <p:txBody>
          <a:bodyPr wrap="square" rtlCol="0">
            <a:spAutoFit/>
          </a:bodyPr>
          <a:p>
            <a:pPr lvl="0" algn="ctr">
              <a:spcBef>
                <a:spcPts val="0"/>
              </a:spcBef>
              <a:spcAft>
                <a:spcPts val="0"/>
              </a:spcAft>
              <a:buClrTx/>
              <a:buSzTx/>
              <a:buFontTx/>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中线趋势已确立，信心</a:t>
            </a: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更重要</a:t>
            </a:r>
            <a:endPar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49530" y="1328420"/>
            <a:ext cx="5486400" cy="4614545"/>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5638800" y="1328420"/>
            <a:ext cx="6492240" cy="4613910"/>
          </a:xfrm>
          <a:prstGeom prst="rect">
            <a:avLst/>
          </a:prstGeom>
        </p:spPr>
      </p:pic>
    </p:spTree>
    <p:custDataLst>
      <p:tags r:id="rId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596000" y="15240"/>
            <a:ext cx="9000000" cy="768350"/>
          </a:xfrm>
          <a:prstGeom prst="rect">
            <a:avLst/>
          </a:prstGeom>
          <a:noFill/>
        </p:spPr>
        <p:txBody>
          <a:bodyPr wrap="square" rtlCol="0">
            <a:spAutoFit/>
          </a:bodyPr>
          <a:p>
            <a:pPr lvl="0" algn="ctr">
              <a:spcBef>
                <a:spcPts val="0"/>
              </a:spcBef>
              <a:spcAft>
                <a:spcPts val="0"/>
              </a:spcAft>
              <a:buClrTx/>
              <a:buSzTx/>
              <a:buFontTx/>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影响市场三种</a:t>
            </a: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因素</a:t>
            </a:r>
            <a:endPar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33" name="任意多边形: 形状 32"/>
          <p:cNvSpPr/>
          <p:nvPr>
            <p:custDataLst>
              <p:tags r:id="rId2"/>
            </p:custDataLst>
          </p:nvPr>
        </p:nvSpPr>
        <p:spPr>
          <a:xfrm>
            <a:off x="4656455" y="3593148"/>
            <a:ext cx="2641600" cy="1508125"/>
          </a:xfrm>
          <a:custGeom>
            <a:avLst/>
            <a:gdLst>
              <a:gd name="connsiteX0" fmla="*/ 1308824 w 2616429"/>
              <a:gd name="connsiteY0" fmla="*/ 0 h 1493272"/>
              <a:gd name="connsiteX1" fmla="*/ 2616429 w 2616429"/>
              <a:gd name="connsiteY1" fmla="*/ 754946 h 1493272"/>
              <a:gd name="connsiteX2" fmla="*/ 2611842 w 2616429"/>
              <a:gd name="connsiteY2" fmla="*/ 763317 h 1493272"/>
              <a:gd name="connsiteX3" fmla="*/ 2072479 w 2616429"/>
              <a:gd name="connsiteY3" fmla="*/ 1287993 h 1493272"/>
              <a:gd name="connsiteX4" fmla="*/ 67103 w 2616429"/>
              <a:gd name="connsiteY4" fmla="*/ 859411 h 1493272"/>
              <a:gd name="connsiteX5" fmla="*/ 0 w 2616429"/>
              <a:gd name="connsiteY5" fmla="*/ 755650 h 1493272"/>
              <a:gd name="connsiteX6" fmla="*/ 1308824 w 2616429"/>
              <a:gd name="connsiteY6" fmla="*/ 0 h 1493272"/>
              <a:gd name="connsiteX0-1" fmla="*/ 1308824 w 2616429"/>
              <a:gd name="connsiteY0-2" fmla="*/ 0 h 1493272"/>
              <a:gd name="connsiteX1-3" fmla="*/ 2616429 w 2616429"/>
              <a:gd name="connsiteY1-4" fmla="*/ 754946 h 1493272"/>
              <a:gd name="connsiteX2-5" fmla="*/ 2611842 w 2616429"/>
              <a:gd name="connsiteY2-6" fmla="*/ 763317 h 1493272"/>
              <a:gd name="connsiteX3-7" fmla="*/ 2072479 w 2616429"/>
              <a:gd name="connsiteY3-8" fmla="*/ 1287993 h 1493272"/>
              <a:gd name="connsiteX4-9" fmla="*/ 67103 w 2616429"/>
              <a:gd name="connsiteY4-10" fmla="*/ 859411 h 1493272"/>
              <a:gd name="connsiteX5-11" fmla="*/ 0 w 2616429"/>
              <a:gd name="connsiteY5-12" fmla="*/ 755650 h 1493272"/>
              <a:gd name="connsiteX6-13" fmla="*/ 708258 w 2616429"/>
              <a:gd name="connsiteY6-14" fmla="*/ 355919 h 1493272"/>
              <a:gd name="connsiteX7" fmla="*/ 1308824 w 2616429"/>
              <a:gd name="connsiteY7" fmla="*/ 0 h 1493272"/>
              <a:gd name="connsiteX0-15" fmla="*/ 708258 w 2616429"/>
              <a:gd name="connsiteY0-16" fmla="*/ 355919 h 1493272"/>
              <a:gd name="connsiteX1-17" fmla="*/ 1308824 w 2616429"/>
              <a:gd name="connsiteY1-18" fmla="*/ 0 h 1493272"/>
              <a:gd name="connsiteX2-19" fmla="*/ 2616429 w 2616429"/>
              <a:gd name="connsiteY2-20" fmla="*/ 754946 h 1493272"/>
              <a:gd name="connsiteX3-21" fmla="*/ 2611842 w 2616429"/>
              <a:gd name="connsiteY3-22" fmla="*/ 763317 h 1493272"/>
              <a:gd name="connsiteX4-23" fmla="*/ 2072479 w 2616429"/>
              <a:gd name="connsiteY4-24" fmla="*/ 1287993 h 1493272"/>
              <a:gd name="connsiteX5-25" fmla="*/ 67103 w 2616429"/>
              <a:gd name="connsiteY5-26" fmla="*/ 859411 h 1493272"/>
              <a:gd name="connsiteX6-27" fmla="*/ 0 w 2616429"/>
              <a:gd name="connsiteY6-28" fmla="*/ 755650 h 1493272"/>
              <a:gd name="connsiteX7-29" fmla="*/ 799698 w 2616429"/>
              <a:gd name="connsiteY7-30" fmla="*/ 447359 h 1493272"/>
              <a:gd name="connsiteX0-31" fmla="*/ 708258 w 2616429"/>
              <a:gd name="connsiteY0-32" fmla="*/ 355919 h 1493272"/>
              <a:gd name="connsiteX1-33" fmla="*/ 1308824 w 2616429"/>
              <a:gd name="connsiteY1-34" fmla="*/ 0 h 1493272"/>
              <a:gd name="connsiteX2-35" fmla="*/ 2616429 w 2616429"/>
              <a:gd name="connsiteY2-36" fmla="*/ 754946 h 1493272"/>
              <a:gd name="connsiteX3-37" fmla="*/ 2611842 w 2616429"/>
              <a:gd name="connsiteY3-38" fmla="*/ 763317 h 1493272"/>
              <a:gd name="connsiteX4-39" fmla="*/ 2072479 w 2616429"/>
              <a:gd name="connsiteY4-40" fmla="*/ 1287993 h 1493272"/>
              <a:gd name="connsiteX5-41" fmla="*/ 67103 w 2616429"/>
              <a:gd name="connsiteY5-42" fmla="*/ 859411 h 1493272"/>
              <a:gd name="connsiteX6-43" fmla="*/ 0 w 2616429"/>
              <a:gd name="connsiteY6-44" fmla="*/ 755650 h 1493272"/>
              <a:gd name="connsiteX0-45" fmla="*/ 1308824 w 2616429"/>
              <a:gd name="connsiteY0-46" fmla="*/ 0 h 1493272"/>
              <a:gd name="connsiteX1-47" fmla="*/ 2616429 w 2616429"/>
              <a:gd name="connsiteY1-48" fmla="*/ 754946 h 1493272"/>
              <a:gd name="connsiteX2-49" fmla="*/ 2611842 w 2616429"/>
              <a:gd name="connsiteY2-50" fmla="*/ 763317 h 1493272"/>
              <a:gd name="connsiteX3-51" fmla="*/ 2072479 w 2616429"/>
              <a:gd name="connsiteY3-52" fmla="*/ 1287993 h 1493272"/>
              <a:gd name="connsiteX4-53" fmla="*/ 67103 w 2616429"/>
              <a:gd name="connsiteY4-54" fmla="*/ 859411 h 1493272"/>
              <a:gd name="connsiteX5-55" fmla="*/ 0 w 2616429"/>
              <a:gd name="connsiteY5-56" fmla="*/ 755650 h 14932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616429" h="1493272">
                <a:moveTo>
                  <a:pt x="1308824" y="0"/>
                </a:moveTo>
                <a:lnTo>
                  <a:pt x="2616429" y="754946"/>
                </a:lnTo>
                <a:lnTo>
                  <a:pt x="2611842" y="763317"/>
                </a:lnTo>
                <a:cubicBezTo>
                  <a:pt x="2482953" y="973745"/>
                  <a:pt x="2301210" y="1155935"/>
                  <a:pt x="2072479" y="1287993"/>
                </a:cubicBezTo>
                <a:cubicBezTo>
                  <a:pt x="1386286" y="1684167"/>
                  <a:pt x="520806" y="1488515"/>
                  <a:pt x="67103" y="859411"/>
                </a:cubicBezTo>
                <a:lnTo>
                  <a:pt x="0" y="755650"/>
                </a:lnTo>
              </a:path>
            </a:pathLst>
          </a:custGeom>
          <a:gradFill flip="none" rotWithShape="1">
            <a:gsLst>
              <a:gs pos="0">
                <a:schemeClr val="accent3">
                  <a:lumMod val="20000"/>
                  <a:lumOff val="80000"/>
                </a:schemeClr>
              </a:gs>
              <a:gs pos="70000">
                <a:schemeClr val="accent3">
                  <a:lumMod val="20000"/>
                  <a:lumOff val="80000"/>
                  <a:alpha val="0"/>
                </a:schemeClr>
              </a:gs>
            </a:gsLst>
            <a:lin ang="8400000" scaled="0"/>
            <a:tileRect/>
          </a:gradFill>
          <a:ln>
            <a:solidFill>
              <a:schemeClr val="accent3"/>
            </a:solidFill>
            <a:headEnd type="none" w="med" len="med"/>
            <a:tailEnd type="arrow" w="med" len="med"/>
          </a:ln>
          <a:effectLst>
            <a:outerShdw blurRad="50800" dist="38100" dir="8100000" algn="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rmAutofit/>
          </a:bodyPr>
          <a:p>
            <a:pPr algn="ctr"/>
            <a:r>
              <a:rPr lang="en-US" altLang="zh-CN" sz="2000" b="1" dirty="0">
                <a:solidFill>
                  <a:schemeClr val="accent3"/>
                </a:solidFill>
                <a:latin typeface="+mj-ea"/>
                <a:ea typeface="+mj-ea"/>
              </a:rPr>
              <a:t>03</a:t>
            </a:r>
            <a:endParaRPr lang="en-US" altLang="zh-CN" sz="2000" b="1" dirty="0">
              <a:solidFill>
                <a:schemeClr val="accent3"/>
              </a:solidFill>
              <a:latin typeface="+mj-ea"/>
              <a:ea typeface="+mj-ea"/>
            </a:endParaRPr>
          </a:p>
        </p:txBody>
      </p:sp>
      <p:sp>
        <p:nvSpPr>
          <p:cNvPr id="31" name="任意多边形: 形状 30"/>
          <p:cNvSpPr/>
          <p:nvPr>
            <p:custDataLst>
              <p:tags r:id="rId3"/>
            </p:custDataLst>
          </p:nvPr>
        </p:nvSpPr>
        <p:spPr>
          <a:xfrm>
            <a:off x="6017895" y="1994853"/>
            <a:ext cx="1513840" cy="2287905"/>
          </a:xfrm>
          <a:custGeom>
            <a:avLst/>
            <a:gdLst>
              <a:gd name="connsiteX0" fmla="*/ 9543 w 1499021"/>
              <a:gd name="connsiteY0" fmla="*/ 0 h 2265755"/>
              <a:gd name="connsiteX1" fmla="*/ 733607 w 1499021"/>
              <a:gd name="connsiteY1" fmla="*/ 204764 h 2265755"/>
              <a:gd name="connsiteX2" fmla="*/ 1365133 w 1499021"/>
              <a:gd name="connsiteY2" fmla="*/ 2155762 h 2265755"/>
              <a:gd name="connsiteX3" fmla="*/ 1308824 w 1499021"/>
              <a:gd name="connsiteY3" fmla="*/ 2265755 h 2265755"/>
              <a:gd name="connsiteX4" fmla="*/ 0 w 1499021"/>
              <a:gd name="connsiteY4" fmla="*/ 1510105 h 2265755"/>
              <a:gd name="connsiteX5" fmla="*/ 0 w 1499021"/>
              <a:gd name="connsiteY5" fmla="*/ 213 h 2265755"/>
              <a:gd name="connsiteX6" fmla="*/ 9543 w 1499021"/>
              <a:gd name="connsiteY6" fmla="*/ 0 h 2265755"/>
              <a:gd name="connsiteX0-1" fmla="*/ 9543 w 1499021"/>
              <a:gd name="connsiteY0-2" fmla="*/ 0 h 2265755"/>
              <a:gd name="connsiteX1-3" fmla="*/ 733607 w 1499021"/>
              <a:gd name="connsiteY1-4" fmla="*/ 204764 h 2265755"/>
              <a:gd name="connsiteX2-5" fmla="*/ 1365133 w 1499021"/>
              <a:gd name="connsiteY2-6" fmla="*/ 2155762 h 2265755"/>
              <a:gd name="connsiteX3-7" fmla="*/ 1308824 w 1499021"/>
              <a:gd name="connsiteY3-8" fmla="*/ 2265755 h 2265755"/>
              <a:gd name="connsiteX4-9" fmla="*/ 593203 w 1499021"/>
              <a:gd name="connsiteY4-10" fmla="*/ 1843091 h 2265755"/>
              <a:gd name="connsiteX5-11" fmla="*/ 0 w 1499021"/>
              <a:gd name="connsiteY5-12" fmla="*/ 1510105 h 2265755"/>
              <a:gd name="connsiteX6-13" fmla="*/ 0 w 1499021"/>
              <a:gd name="connsiteY6-14" fmla="*/ 213 h 2265755"/>
              <a:gd name="connsiteX7" fmla="*/ 9543 w 1499021"/>
              <a:gd name="connsiteY7" fmla="*/ 0 h 2265755"/>
              <a:gd name="connsiteX0-15" fmla="*/ 593203 w 1499021"/>
              <a:gd name="connsiteY0-16" fmla="*/ 1843091 h 2265755"/>
              <a:gd name="connsiteX1-17" fmla="*/ 0 w 1499021"/>
              <a:gd name="connsiteY1-18" fmla="*/ 1510105 h 2265755"/>
              <a:gd name="connsiteX2-19" fmla="*/ 0 w 1499021"/>
              <a:gd name="connsiteY2-20" fmla="*/ 213 h 2265755"/>
              <a:gd name="connsiteX3-21" fmla="*/ 9543 w 1499021"/>
              <a:gd name="connsiteY3-22" fmla="*/ 0 h 2265755"/>
              <a:gd name="connsiteX4-23" fmla="*/ 733607 w 1499021"/>
              <a:gd name="connsiteY4-24" fmla="*/ 204764 h 2265755"/>
              <a:gd name="connsiteX5-25" fmla="*/ 1365133 w 1499021"/>
              <a:gd name="connsiteY5-26" fmla="*/ 2155762 h 2265755"/>
              <a:gd name="connsiteX6-27" fmla="*/ 1308824 w 1499021"/>
              <a:gd name="connsiteY6-28" fmla="*/ 2265755 h 2265755"/>
              <a:gd name="connsiteX7-29" fmla="*/ 684643 w 1499021"/>
              <a:gd name="connsiteY7-30" fmla="*/ 1934531 h 2265755"/>
              <a:gd name="connsiteX0-31" fmla="*/ 593203 w 1499021"/>
              <a:gd name="connsiteY0-32" fmla="*/ 1843091 h 2265755"/>
              <a:gd name="connsiteX1-33" fmla="*/ 0 w 1499021"/>
              <a:gd name="connsiteY1-34" fmla="*/ 1510105 h 2265755"/>
              <a:gd name="connsiteX2-35" fmla="*/ 0 w 1499021"/>
              <a:gd name="connsiteY2-36" fmla="*/ 213 h 2265755"/>
              <a:gd name="connsiteX3-37" fmla="*/ 9543 w 1499021"/>
              <a:gd name="connsiteY3-38" fmla="*/ 0 h 2265755"/>
              <a:gd name="connsiteX4-39" fmla="*/ 733607 w 1499021"/>
              <a:gd name="connsiteY4-40" fmla="*/ 204764 h 2265755"/>
              <a:gd name="connsiteX5-41" fmla="*/ 1365133 w 1499021"/>
              <a:gd name="connsiteY5-42" fmla="*/ 2155762 h 2265755"/>
              <a:gd name="connsiteX6-43" fmla="*/ 1308824 w 1499021"/>
              <a:gd name="connsiteY6-44" fmla="*/ 2265755 h 2265755"/>
              <a:gd name="connsiteX0-45" fmla="*/ 0 w 1499021"/>
              <a:gd name="connsiteY0-46" fmla="*/ 1510105 h 2265755"/>
              <a:gd name="connsiteX1-47" fmla="*/ 0 w 1499021"/>
              <a:gd name="connsiteY1-48" fmla="*/ 213 h 2265755"/>
              <a:gd name="connsiteX2-49" fmla="*/ 9543 w 1499021"/>
              <a:gd name="connsiteY2-50" fmla="*/ 0 h 2265755"/>
              <a:gd name="connsiteX3-51" fmla="*/ 733607 w 1499021"/>
              <a:gd name="connsiteY3-52" fmla="*/ 204764 h 2265755"/>
              <a:gd name="connsiteX4-53" fmla="*/ 1365133 w 1499021"/>
              <a:gd name="connsiteY4-54" fmla="*/ 2155762 h 2265755"/>
              <a:gd name="connsiteX5-55" fmla="*/ 1308824 w 1499021"/>
              <a:gd name="connsiteY5-56" fmla="*/ 2265755 h 22657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99021" h="2265755">
                <a:moveTo>
                  <a:pt x="0" y="1510105"/>
                </a:moveTo>
                <a:lnTo>
                  <a:pt x="0" y="213"/>
                </a:lnTo>
                <a:lnTo>
                  <a:pt x="9543" y="0"/>
                </a:lnTo>
                <a:cubicBezTo>
                  <a:pt x="256224" y="6407"/>
                  <a:pt x="504876" y="72706"/>
                  <a:pt x="733607" y="204764"/>
                </a:cubicBezTo>
                <a:cubicBezTo>
                  <a:pt x="1419801" y="600938"/>
                  <a:pt x="1683101" y="1448291"/>
                  <a:pt x="1365133" y="2155762"/>
                </a:cubicBezTo>
                <a:lnTo>
                  <a:pt x="1308824" y="2265755"/>
                </a:lnTo>
              </a:path>
            </a:pathLst>
          </a:custGeom>
          <a:gradFill flip="none" rotWithShape="1">
            <a:gsLst>
              <a:gs pos="0">
                <a:schemeClr val="accent2">
                  <a:lumMod val="20000"/>
                  <a:lumOff val="80000"/>
                </a:schemeClr>
              </a:gs>
              <a:gs pos="80000">
                <a:schemeClr val="accent2">
                  <a:lumMod val="20000"/>
                  <a:lumOff val="80000"/>
                  <a:alpha val="0"/>
                </a:schemeClr>
              </a:gs>
            </a:gsLst>
            <a:lin ang="5400000" scaled="1"/>
            <a:tileRect/>
          </a:gradFill>
          <a:ln>
            <a:solidFill>
              <a:schemeClr val="accent2"/>
            </a:solidFill>
            <a:headEnd type="none" w="med" len="med"/>
            <a:tailEnd type="arrow" w="med" len="med"/>
          </a:ln>
          <a:effectLst>
            <a:outerShdw blurRad="50800" dist="38100" dir="8100000" algn="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72000" rIns="324000" bIns="0" numCol="1" spcCol="0" rtlCol="0" fromWordArt="0" anchor="ctr" anchorCtr="0" forceAA="0" compatLnSpc="1">
            <a:normAutofit/>
          </a:bodyPr>
          <a:p>
            <a:pPr algn="ctr"/>
            <a:r>
              <a:rPr lang="en-US" altLang="zh-CN" sz="2000" b="1" dirty="0">
                <a:solidFill>
                  <a:schemeClr val="accent2"/>
                </a:solidFill>
                <a:latin typeface="+mj-ea"/>
                <a:ea typeface="+mj-ea"/>
              </a:rPr>
              <a:t>02</a:t>
            </a:r>
            <a:endParaRPr lang="en-US" altLang="zh-CN" sz="2000" b="1" dirty="0">
              <a:solidFill>
                <a:schemeClr val="accent2"/>
              </a:solidFill>
              <a:latin typeface="+mj-ea"/>
              <a:ea typeface="+mj-ea"/>
            </a:endParaRPr>
          </a:p>
        </p:txBody>
      </p:sp>
      <p:sp>
        <p:nvSpPr>
          <p:cNvPr id="29" name="任意多边形: 形状 28"/>
          <p:cNvSpPr/>
          <p:nvPr>
            <p:custDataLst>
              <p:tags r:id="rId4"/>
            </p:custDataLst>
          </p:nvPr>
        </p:nvSpPr>
        <p:spPr>
          <a:xfrm>
            <a:off x="4432300" y="1994218"/>
            <a:ext cx="1511935" cy="2288540"/>
          </a:xfrm>
          <a:custGeom>
            <a:avLst/>
            <a:gdLst>
              <a:gd name="connsiteX0" fmla="*/ 1497263 w 1497263"/>
              <a:gd name="connsiteY0" fmla="*/ 0 h 2266246"/>
              <a:gd name="connsiteX1" fmla="*/ 1497263 w 1497263"/>
              <a:gd name="connsiteY1" fmla="*/ 1511300 h 2266246"/>
              <a:gd name="connsiteX2" fmla="*/ 189658 w 1497263"/>
              <a:gd name="connsiteY2" fmla="*/ 2266246 h 2266246"/>
              <a:gd name="connsiteX3" fmla="*/ 184702 w 1497263"/>
              <a:gd name="connsiteY3" fmla="*/ 2258088 h 2266246"/>
              <a:gd name="connsiteX4" fmla="*/ 1 w 1497263"/>
              <a:gd name="connsiteY4" fmla="*/ 1528648 h 2266246"/>
              <a:gd name="connsiteX5" fmla="*/ 1373851 w 1497263"/>
              <a:gd name="connsiteY5" fmla="*/ 6232 h 2266246"/>
              <a:gd name="connsiteX6" fmla="*/ 1497263 w 1497263"/>
              <a:gd name="connsiteY6" fmla="*/ 0 h 2266246"/>
              <a:gd name="connsiteX0-1" fmla="*/ 1497263 w 1497263"/>
              <a:gd name="connsiteY0-2" fmla="*/ 0 h 2266246"/>
              <a:gd name="connsiteX1-3" fmla="*/ 1496629 w 1497263"/>
              <a:gd name="connsiteY1-4" fmla="*/ 700689 h 2266246"/>
              <a:gd name="connsiteX2-5" fmla="*/ 1497263 w 1497263"/>
              <a:gd name="connsiteY2-6" fmla="*/ 1511300 h 2266246"/>
              <a:gd name="connsiteX3-7" fmla="*/ 189658 w 1497263"/>
              <a:gd name="connsiteY3-8" fmla="*/ 2266246 h 2266246"/>
              <a:gd name="connsiteX4-9" fmla="*/ 184702 w 1497263"/>
              <a:gd name="connsiteY4-10" fmla="*/ 2258088 h 2266246"/>
              <a:gd name="connsiteX5-11" fmla="*/ 1 w 1497263"/>
              <a:gd name="connsiteY5-12" fmla="*/ 1528648 h 2266246"/>
              <a:gd name="connsiteX6-13" fmla="*/ 1373851 w 1497263"/>
              <a:gd name="connsiteY6-14" fmla="*/ 6232 h 2266246"/>
              <a:gd name="connsiteX7" fmla="*/ 1497263 w 1497263"/>
              <a:gd name="connsiteY7" fmla="*/ 0 h 2266246"/>
              <a:gd name="connsiteX0-15" fmla="*/ 1496629 w 1588069"/>
              <a:gd name="connsiteY0-16" fmla="*/ 700689 h 2266246"/>
              <a:gd name="connsiteX1-17" fmla="*/ 1497263 w 1588069"/>
              <a:gd name="connsiteY1-18" fmla="*/ 1511300 h 2266246"/>
              <a:gd name="connsiteX2-19" fmla="*/ 189658 w 1588069"/>
              <a:gd name="connsiteY2-20" fmla="*/ 2266246 h 2266246"/>
              <a:gd name="connsiteX3-21" fmla="*/ 184702 w 1588069"/>
              <a:gd name="connsiteY3-22" fmla="*/ 2258088 h 2266246"/>
              <a:gd name="connsiteX4-23" fmla="*/ 1 w 1588069"/>
              <a:gd name="connsiteY4-24" fmla="*/ 1528648 h 2266246"/>
              <a:gd name="connsiteX5-25" fmla="*/ 1373851 w 1588069"/>
              <a:gd name="connsiteY5-26" fmla="*/ 6232 h 2266246"/>
              <a:gd name="connsiteX6-27" fmla="*/ 1497263 w 1588069"/>
              <a:gd name="connsiteY6-28" fmla="*/ 0 h 2266246"/>
              <a:gd name="connsiteX7-29" fmla="*/ 1588069 w 1588069"/>
              <a:gd name="connsiteY7-30" fmla="*/ 792129 h 2266246"/>
              <a:gd name="connsiteX0-31" fmla="*/ 1496629 w 1497263"/>
              <a:gd name="connsiteY0-32" fmla="*/ 700689 h 2266246"/>
              <a:gd name="connsiteX1-33" fmla="*/ 1497263 w 1497263"/>
              <a:gd name="connsiteY1-34" fmla="*/ 1511300 h 2266246"/>
              <a:gd name="connsiteX2-35" fmla="*/ 189658 w 1497263"/>
              <a:gd name="connsiteY2-36" fmla="*/ 2266246 h 2266246"/>
              <a:gd name="connsiteX3-37" fmla="*/ 184702 w 1497263"/>
              <a:gd name="connsiteY3-38" fmla="*/ 2258088 h 2266246"/>
              <a:gd name="connsiteX4-39" fmla="*/ 1 w 1497263"/>
              <a:gd name="connsiteY4-40" fmla="*/ 1528648 h 2266246"/>
              <a:gd name="connsiteX5-41" fmla="*/ 1373851 w 1497263"/>
              <a:gd name="connsiteY5-42" fmla="*/ 6232 h 2266246"/>
              <a:gd name="connsiteX6-43" fmla="*/ 1497263 w 1497263"/>
              <a:gd name="connsiteY6-44" fmla="*/ 0 h 2266246"/>
              <a:gd name="connsiteX0-45" fmla="*/ 1497263 w 1497263"/>
              <a:gd name="connsiteY0-46" fmla="*/ 1511300 h 2266246"/>
              <a:gd name="connsiteX1-47" fmla="*/ 189658 w 1497263"/>
              <a:gd name="connsiteY1-48" fmla="*/ 2266246 h 2266246"/>
              <a:gd name="connsiteX2-49" fmla="*/ 184702 w 1497263"/>
              <a:gd name="connsiteY2-50" fmla="*/ 2258088 h 2266246"/>
              <a:gd name="connsiteX3-51" fmla="*/ 1 w 1497263"/>
              <a:gd name="connsiteY3-52" fmla="*/ 1528648 h 2266246"/>
              <a:gd name="connsiteX4-53" fmla="*/ 1373851 w 1497263"/>
              <a:gd name="connsiteY4-54" fmla="*/ 6232 h 2266246"/>
              <a:gd name="connsiteX5-55" fmla="*/ 1497263 w 1497263"/>
              <a:gd name="connsiteY5-56" fmla="*/ 0 h 22662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97263" h="2266246">
                <a:moveTo>
                  <a:pt x="1497263" y="1511300"/>
                </a:moveTo>
                <a:lnTo>
                  <a:pt x="189658" y="2266246"/>
                </a:lnTo>
                <a:lnTo>
                  <a:pt x="184702" y="2258088"/>
                </a:lnTo>
                <a:cubicBezTo>
                  <a:pt x="66910" y="2041253"/>
                  <a:pt x="1" y="1792764"/>
                  <a:pt x="1" y="1528648"/>
                </a:cubicBezTo>
                <a:cubicBezTo>
                  <a:pt x="0" y="736300"/>
                  <a:pt x="602180" y="84599"/>
                  <a:pt x="1373851" y="6232"/>
                </a:cubicBezTo>
                <a:lnTo>
                  <a:pt x="1497263" y="0"/>
                </a:lnTo>
              </a:path>
            </a:pathLst>
          </a:custGeom>
          <a:gradFill flip="none" rotWithShape="1">
            <a:gsLst>
              <a:gs pos="0">
                <a:schemeClr val="accent1">
                  <a:lumMod val="40000"/>
                  <a:lumOff val="60000"/>
                </a:schemeClr>
              </a:gs>
              <a:gs pos="100000">
                <a:schemeClr val="accent1">
                  <a:tint val="23500"/>
                  <a:satMod val="160000"/>
                  <a:alpha val="0"/>
                </a:schemeClr>
              </a:gs>
            </a:gsLst>
            <a:lin ang="0" scaled="1"/>
            <a:tileRect/>
          </a:gradFill>
          <a:ln>
            <a:solidFill>
              <a:schemeClr val="accent1"/>
            </a:solidFill>
            <a:headEnd type="none" w="med" len="med"/>
            <a:tailEnd type="arrow" w="med" len="med"/>
          </a:ln>
          <a:effectLst>
            <a:outerShdw blurRad="50800" dist="38100" dir="8100000" algn="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24000" tIns="72000" rIns="0" bIns="0" numCol="1" spcCol="0" rtlCol="0" fromWordArt="0" anchor="ctr" anchorCtr="0" forceAA="0" compatLnSpc="1">
            <a:normAutofit/>
          </a:bodyPr>
          <a:p>
            <a:pPr algn="ctr"/>
            <a:r>
              <a:rPr lang="en-US" altLang="zh-CN" sz="2000" b="1" dirty="0">
                <a:solidFill>
                  <a:schemeClr val="accent1"/>
                </a:solidFill>
                <a:latin typeface="+mj-ea"/>
                <a:ea typeface="+mj-ea"/>
              </a:rPr>
              <a:t>01</a:t>
            </a:r>
            <a:endParaRPr lang="en-US" altLang="zh-CN" sz="2000" b="1" dirty="0">
              <a:solidFill>
                <a:schemeClr val="accent1"/>
              </a:solidFill>
              <a:latin typeface="+mj-ea"/>
              <a:ea typeface="+mj-ea"/>
            </a:endParaRPr>
          </a:p>
        </p:txBody>
      </p:sp>
      <p:sp>
        <p:nvSpPr>
          <p:cNvPr id="317" name="标题"/>
          <p:cNvSpPr txBox="1"/>
          <p:nvPr>
            <p:custDataLst>
              <p:tags r:id="rId5"/>
            </p:custDataLst>
          </p:nvPr>
        </p:nvSpPr>
        <p:spPr>
          <a:xfrm>
            <a:off x="1564640" y="1577023"/>
            <a:ext cx="2879725" cy="720090"/>
          </a:xfrm>
          <a:prstGeom prst="rect">
            <a:avLst/>
          </a:prstGeom>
          <a:noFill/>
        </p:spPr>
        <p:txBody>
          <a:bodyPr wrap="square" lIns="0" tIns="0" rIns="0" bIns="0" rtlCol="0" anchor="b" anchorCtr="0">
            <a:normAutofit/>
          </a:bodyPr>
          <a:p>
            <a:pPr algn="just"/>
            <a:r>
              <a:rPr lang="zh-CN" altLang="en-US" sz="1600" b="1" spc="300" dirty="0">
                <a:solidFill>
                  <a:schemeClr val="accent1"/>
                </a:solidFill>
                <a:latin typeface="+mj-ea"/>
                <a:ea typeface="+mj-ea"/>
                <a:cs typeface="微软雅黑" panose="020B0503020204020204" pitchFamily="34" charset="-122"/>
              </a:rPr>
              <a:t>消费</a:t>
            </a:r>
            <a:endParaRPr lang="zh-CN" altLang="en-US" sz="1600" b="1" spc="300" dirty="0">
              <a:solidFill>
                <a:schemeClr val="accent1"/>
              </a:solidFill>
              <a:latin typeface="+mj-ea"/>
              <a:ea typeface="+mj-ea"/>
              <a:cs typeface="微软雅黑" panose="020B0503020204020204" pitchFamily="34" charset="-122"/>
            </a:endParaRPr>
          </a:p>
        </p:txBody>
      </p:sp>
      <p:sp>
        <p:nvSpPr>
          <p:cNvPr id="318" name="文本框 317"/>
          <p:cNvSpPr txBox="1"/>
          <p:nvPr>
            <p:custDataLst>
              <p:tags r:id="rId6"/>
            </p:custDataLst>
          </p:nvPr>
        </p:nvSpPr>
        <p:spPr>
          <a:xfrm>
            <a:off x="1564640" y="2398713"/>
            <a:ext cx="2879725" cy="1080135"/>
          </a:xfrm>
          <a:prstGeom prst="rect">
            <a:avLst/>
          </a:prstGeom>
          <a:noFill/>
        </p:spPr>
        <p:txBody>
          <a:bodyPr wrap="square" lIns="0" tIns="0" rIns="0" bIns="0" rtlCol="0" anchor="t" anchorCtr="0">
            <a:normAutofit/>
          </a:bodyPr>
          <a:p>
            <a:pPr lvl="0" algn="just">
              <a:lnSpc>
                <a:spcPct val="130000"/>
              </a:lnSpc>
              <a:buClrTx/>
              <a:buSzTx/>
              <a:buFontTx/>
            </a:pPr>
            <a:r>
              <a:rPr lang="zh-CN" altLang="en-US" sz="1200" spc="150">
                <a:solidFill>
                  <a:schemeClr val="bg1"/>
                </a:solidFill>
                <a:uFillTx/>
                <a:latin typeface="+mn-ea"/>
                <a:cs typeface="+mn-ea"/>
                <a:sym typeface="+mn-ea"/>
              </a:rPr>
              <a:t>茅台高开对于市场来说多数资金不认可，</a:t>
            </a:r>
            <a:r>
              <a:rPr lang="en-US" altLang="zh-CN" sz="1200" spc="150">
                <a:solidFill>
                  <a:schemeClr val="bg1"/>
                </a:solidFill>
                <a:uFillTx/>
                <a:latin typeface="+mn-ea"/>
                <a:cs typeface="+mn-ea"/>
                <a:sym typeface="+mn-ea"/>
              </a:rPr>
              <a:t> </a:t>
            </a:r>
            <a:r>
              <a:rPr lang="zh-CN" altLang="en-US" sz="1200" spc="150">
                <a:solidFill>
                  <a:schemeClr val="bg1"/>
                </a:solidFill>
                <a:uFillTx/>
                <a:latin typeface="+mn-ea"/>
                <a:cs typeface="+mn-ea"/>
                <a:sym typeface="+mn-ea"/>
              </a:rPr>
              <a:t>主力资金明显撤离。过去的白马已经不是现在的</a:t>
            </a:r>
            <a:r>
              <a:rPr lang="zh-CN" altLang="en-US" sz="1200" spc="150">
                <a:solidFill>
                  <a:schemeClr val="bg1"/>
                </a:solidFill>
                <a:uFillTx/>
                <a:latin typeface="+mn-ea"/>
                <a:cs typeface="+mn-ea"/>
                <a:sym typeface="+mn-ea"/>
              </a:rPr>
              <a:t>白马！</a:t>
            </a:r>
            <a:endParaRPr lang="zh-CN" altLang="en-US" sz="1200" spc="150">
              <a:solidFill>
                <a:schemeClr val="bg1"/>
              </a:solidFill>
              <a:uFillTx/>
              <a:latin typeface="+mn-ea"/>
              <a:cs typeface="+mn-ea"/>
              <a:sym typeface="+mn-ea"/>
            </a:endParaRPr>
          </a:p>
        </p:txBody>
      </p:sp>
      <p:cxnSp>
        <p:nvCxnSpPr>
          <p:cNvPr id="320" name="直接连接符 319"/>
          <p:cNvCxnSpPr/>
          <p:nvPr>
            <p:custDataLst>
              <p:tags r:id="rId7"/>
            </p:custDataLst>
          </p:nvPr>
        </p:nvCxnSpPr>
        <p:spPr>
          <a:xfrm>
            <a:off x="2001520" y="2364423"/>
            <a:ext cx="2373630" cy="0"/>
          </a:xfrm>
          <a:prstGeom prst="line">
            <a:avLst/>
          </a:prstGeom>
          <a:ln>
            <a:solidFill>
              <a:schemeClr val="accent1">
                <a:alpha val="30000"/>
              </a:schemeClr>
            </a:solidFill>
            <a:prstDash val="solid"/>
          </a:ln>
        </p:spPr>
        <p:style>
          <a:lnRef idx="1">
            <a:schemeClr val="accent1"/>
          </a:lnRef>
          <a:fillRef idx="0">
            <a:schemeClr val="accent1"/>
          </a:fillRef>
          <a:effectRef idx="0">
            <a:schemeClr val="accent1"/>
          </a:effectRef>
          <a:fontRef idx="minor">
            <a:schemeClr val="tx1"/>
          </a:fontRef>
        </p:style>
      </p:cxnSp>
      <p:sp>
        <p:nvSpPr>
          <p:cNvPr id="321" name="矩形 320"/>
          <p:cNvSpPr/>
          <p:nvPr>
            <p:custDataLst>
              <p:tags r:id="rId8"/>
            </p:custDataLst>
          </p:nvPr>
        </p:nvSpPr>
        <p:spPr>
          <a:xfrm>
            <a:off x="1568450" y="2337118"/>
            <a:ext cx="431800" cy="53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p>
        </p:txBody>
      </p:sp>
      <p:sp>
        <p:nvSpPr>
          <p:cNvPr id="322" name="标题"/>
          <p:cNvSpPr txBox="1"/>
          <p:nvPr>
            <p:custDataLst>
              <p:tags r:id="rId9"/>
            </p:custDataLst>
          </p:nvPr>
        </p:nvSpPr>
        <p:spPr>
          <a:xfrm>
            <a:off x="1569720" y="3380423"/>
            <a:ext cx="2879725" cy="720090"/>
          </a:xfrm>
          <a:prstGeom prst="rect">
            <a:avLst/>
          </a:prstGeom>
          <a:noFill/>
        </p:spPr>
        <p:txBody>
          <a:bodyPr wrap="square" lIns="0" tIns="0" rIns="0" bIns="0" rtlCol="0" anchor="b" anchorCtr="0">
            <a:normAutofit/>
          </a:bodyPr>
          <a:p>
            <a:pPr algn="just"/>
            <a:r>
              <a:rPr lang="zh-CN" altLang="en-US" sz="1600" b="1" spc="300" dirty="0">
                <a:solidFill>
                  <a:schemeClr val="accent3"/>
                </a:solidFill>
                <a:latin typeface="+mj-ea"/>
                <a:ea typeface="+mj-ea"/>
                <a:cs typeface="微软雅黑" panose="020B0503020204020204" pitchFamily="34" charset="-122"/>
              </a:rPr>
              <a:t>成长</a:t>
            </a:r>
            <a:r>
              <a:rPr lang="zh-CN" altLang="en-US" sz="1600" b="1" spc="300" dirty="0">
                <a:solidFill>
                  <a:schemeClr val="accent3"/>
                </a:solidFill>
                <a:latin typeface="+mj-ea"/>
                <a:ea typeface="+mj-ea"/>
                <a:cs typeface="微软雅黑" panose="020B0503020204020204" pitchFamily="34" charset="-122"/>
              </a:rPr>
              <a:t>起</a:t>
            </a:r>
            <a:endParaRPr lang="zh-CN" altLang="en-US" sz="1600" b="1" spc="300" dirty="0">
              <a:solidFill>
                <a:schemeClr val="accent3"/>
              </a:solidFill>
              <a:latin typeface="+mj-ea"/>
              <a:ea typeface="+mj-ea"/>
              <a:cs typeface="微软雅黑" panose="020B0503020204020204" pitchFamily="34" charset="-122"/>
            </a:endParaRPr>
          </a:p>
        </p:txBody>
      </p:sp>
      <p:sp>
        <p:nvSpPr>
          <p:cNvPr id="323" name="文本框 322"/>
          <p:cNvSpPr txBox="1"/>
          <p:nvPr>
            <p:custDataLst>
              <p:tags r:id="rId10"/>
            </p:custDataLst>
          </p:nvPr>
        </p:nvSpPr>
        <p:spPr>
          <a:xfrm>
            <a:off x="1569720" y="4202113"/>
            <a:ext cx="2879725" cy="1080135"/>
          </a:xfrm>
          <a:prstGeom prst="rect">
            <a:avLst/>
          </a:prstGeom>
          <a:noFill/>
        </p:spPr>
        <p:txBody>
          <a:bodyPr wrap="square" lIns="0" tIns="0" rIns="0" bIns="0" rtlCol="0" anchor="t" anchorCtr="0">
            <a:normAutofit/>
          </a:bodyPr>
          <a:p>
            <a:pPr lvl="0" algn="just">
              <a:lnSpc>
                <a:spcPct val="130000"/>
              </a:lnSpc>
              <a:buClrTx/>
              <a:buSzTx/>
              <a:buFontTx/>
            </a:pPr>
            <a:r>
              <a:rPr lang="zh-CN" altLang="en-US" sz="1200" spc="150">
                <a:solidFill>
                  <a:schemeClr val="bg1"/>
                </a:solidFill>
                <a:uFillTx/>
                <a:latin typeface="+mn-ea"/>
                <a:cs typeface="+mn-ea"/>
                <a:sym typeface="+mn-ea"/>
              </a:rPr>
              <a:t>科技成长股引领市场赚钱效应，进入明显的主题牛市</a:t>
            </a:r>
            <a:r>
              <a:rPr lang="zh-CN" altLang="en-US" sz="1200" spc="150">
                <a:solidFill>
                  <a:schemeClr val="bg1"/>
                </a:solidFill>
                <a:uFillTx/>
                <a:latin typeface="+mn-ea"/>
                <a:cs typeface="+mn-ea"/>
                <a:sym typeface="+mn-ea"/>
              </a:rPr>
              <a:t>行情。</a:t>
            </a:r>
            <a:endParaRPr lang="zh-CN" altLang="en-US" sz="1200" spc="150">
              <a:solidFill>
                <a:schemeClr val="bg1"/>
              </a:solidFill>
              <a:uFillTx/>
              <a:latin typeface="+mn-ea"/>
              <a:cs typeface="+mn-ea"/>
              <a:sym typeface="+mn-ea"/>
            </a:endParaRPr>
          </a:p>
        </p:txBody>
      </p:sp>
      <p:cxnSp>
        <p:nvCxnSpPr>
          <p:cNvPr id="325" name="直接连接符 324"/>
          <p:cNvCxnSpPr/>
          <p:nvPr>
            <p:custDataLst>
              <p:tags r:id="rId11"/>
            </p:custDataLst>
          </p:nvPr>
        </p:nvCxnSpPr>
        <p:spPr>
          <a:xfrm>
            <a:off x="2006600" y="4167823"/>
            <a:ext cx="2373630" cy="0"/>
          </a:xfrm>
          <a:prstGeom prst="line">
            <a:avLst/>
          </a:prstGeom>
          <a:ln>
            <a:solidFill>
              <a:schemeClr val="accent3">
                <a:alpha val="30000"/>
              </a:schemeClr>
            </a:solidFill>
            <a:prstDash val="solid"/>
          </a:ln>
        </p:spPr>
        <p:style>
          <a:lnRef idx="1">
            <a:schemeClr val="accent1"/>
          </a:lnRef>
          <a:fillRef idx="0">
            <a:schemeClr val="accent1"/>
          </a:fillRef>
          <a:effectRef idx="0">
            <a:schemeClr val="accent1"/>
          </a:effectRef>
          <a:fontRef idx="minor">
            <a:schemeClr val="tx1"/>
          </a:fontRef>
        </p:style>
      </p:cxnSp>
      <p:sp>
        <p:nvSpPr>
          <p:cNvPr id="326" name="矩形 325"/>
          <p:cNvSpPr/>
          <p:nvPr>
            <p:custDataLst>
              <p:tags r:id="rId12"/>
            </p:custDataLst>
          </p:nvPr>
        </p:nvSpPr>
        <p:spPr>
          <a:xfrm>
            <a:off x="1573530" y="4140518"/>
            <a:ext cx="431800" cy="539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p>
        </p:txBody>
      </p:sp>
      <p:sp>
        <p:nvSpPr>
          <p:cNvPr id="11" name="标题"/>
          <p:cNvSpPr txBox="1"/>
          <p:nvPr>
            <p:custDataLst>
              <p:tags r:id="rId13"/>
            </p:custDataLst>
          </p:nvPr>
        </p:nvSpPr>
        <p:spPr>
          <a:xfrm>
            <a:off x="7747635" y="2328863"/>
            <a:ext cx="2879725" cy="720090"/>
          </a:xfrm>
          <a:prstGeom prst="rect">
            <a:avLst/>
          </a:prstGeom>
          <a:noFill/>
        </p:spPr>
        <p:txBody>
          <a:bodyPr wrap="square" lIns="0" tIns="0" rIns="0" bIns="0" rtlCol="0" anchor="b" anchorCtr="0">
            <a:normAutofit/>
          </a:bodyPr>
          <a:p>
            <a:pPr algn="r"/>
            <a:r>
              <a:rPr lang="zh-CN" altLang="en-US" sz="1600" b="1" spc="300" dirty="0">
                <a:solidFill>
                  <a:schemeClr val="accent2"/>
                </a:solidFill>
                <a:latin typeface="+mj-ea"/>
                <a:ea typeface="+mj-ea"/>
                <a:cs typeface="微软雅黑" panose="020B0503020204020204" pitchFamily="34" charset="-122"/>
              </a:rPr>
              <a:t>金融</a:t>
            </a:r>
            <a:r>
              <a:rPr lang="zh-CN" altLang="en-US" sz="1600" b="1" spc="300" dirty="0">
                <a:solidFill>
                  <a:schemeClr val="accent2"/>
                </a:solidFill>
                <a:latin typeface="+mj-ea"/>
                <a:ea typeface="+mj-ea"/>
                <a:cs typeface="微软雅黑" panose="020B0503020204020204" pitchFamily="34" charset="-122"/>
              </a:rPr>
              <a:t>冲</a:t>
            </a:r>
            <a:endParaRPr lang="zh-CN" altLang="en-US" sz="1600" b="1" spc="300" dirty="0">
              <a:solidFill>
                <a:schemeClr val="accent2"/>
              </a:solidFill>
              <a:latin typeface="+mj-ea"/>
              <a:ea typeface="+mj-ea"/>
              <a:cs typeface="微软雅黑" panose="020B0503020204020204" pitchFamily="34" charset="-122"/>
            </a:endParaRPr>
          </a:p>
        </p:txBody>
      </p:sp>
      <p:sp>
        <p:nvSpPr>
          <p:cNvPr id="12" name="文本框 11"/>
          <p:cNvSpPr txBox="1"/>
          <p:nvPr>
            <p:custDataLst>
              <p:tags r:id="rId14"/>
            </p:custDataLst>
          </p:nvPr>
        </p:nvSpPr>
        <p:spPr>
          <a:xfrm>
            <a:off x="7747635" y="3150553"/>
            <a:ext cx="2879725" cy="1080135"/>
          </a:xfrm>
          <a:prstGeom prst="rect">
            <a:avLst/>
          </a:prstGeom>
          <a:noFill/>
        </p:spPr>
        <p:txBody>
          <a:bodyPr wrap="square" lIns="0" tIns="0" rIns="0" bIns="0" rtlCol="0" anchor="t" anchorCtr="0">
            <a:normAutofit/>
          </a:bodyPr>
          <a:p>
            <a:pPr lvl="0" algn="r">
              <a:lnSpc>
                <a:spcPct val="130000"/>
              </a:lnSpc>
              <a:buClrTx/>
              <a:buSzTx/>
              <a:buFontTx/>
            </a:pPr>
            <a:r>
              <a:rPr lang="zh-CN" altLang="en-US" sz="1200" spc="150">
                <a:solidFill>
                  <a:schemeClr val="bg1"/>
                </a:solidFill>
                <a:uFillTx/>
                <a:latin typeface="+mn-ea"/>
                <a:cs typeface="+mn-ea"/>
                <a:sym typeface="+mn-ea"/>
              </a:rPr>
              <a:t>金融强国，靠金融，关键位置大金融是重点领域，尤其是以券商为主的活跃资金，是增量资金进场的重点</a:t>
            </a:r>
            <a:endParaRPr lang="zh-CN" altLang="en-US" sz="1200" spc="150">
              <a:solidFill>
                <a:schemeClr val="bg1"/>
              </a:solidFill>
              <a:uFillTx/>
              <a:latin typeface="+mn-ea"/>
              <a:cs typeface="+mn-ea"/>
              <a:sym typeface="+mn-ea"/>
            </a:endParaRPr>
          </a:p>
        </p:txBody>
      </p:sp>
      <p:cxnSp>
        <p:nvCxnSpPr>
          <p:cNvPr id="3" name="直接连接符 2"/>
          <p:cNvCxnSpPr/>
          <p:nvPr>
            <p:custDataLst>
              <p:tags r:id="rId15"/>
            </p:custDataLst>
          </p:nvPr>
        </p:nvCxnSpPr>
        <p:spPr>
          <a:xfrm flipH="1">
            <a:off x="7820660" y="3127693"/>
            <a:ext cx="2374900" cy="0"/>
          </a:xfrm>
          <a:prstGeom prst="line">
            <a:avLst/>
          </a:prstGeom>
          <a:ln>
            <a:solidFill>
              <a:schemeClr val="accent2">
                <a:alpha val="30000"/>
              </a:schemeClr>
            </a:solidFill>
            <a:prstDash val="solid"/>
          </a:ln>
        </p:spPr>
        <p:style>
          <a:lnRef idx="1">
            <a:schemeClr val="accent1"/>
          </a:lnRef>
          <a:fillRef idx="0">
            <a:schemeClr val="accent1"/>
          </a:fillRef>
          <a:effectRef idx="0">
            <a:schemeClr val="accent1"/>
          </a:effectRef>
          <a:fontRef idx="minor">
            <a:schemeClr val="tx1"/>
          </a:fontRef>
        </p:style>
      </p:cxnSp>
      <p:sp>
        <p:nvSpPr>
          <p:cNvPr id="14" name="矩形 13"/>
          <p:cNvSpPr/>
          <p:nvPr>
            <p:custDataLst>
              <p:tags r:id="rId16"/>
            </p:custDataLst>
          </p:nvPr>
        </p:nvSpPr>
        <p:spPr>
          <a:xfrm flipH="1">
            <a:off x="10196830" y="3088958"/>
            <a:ext cx="431800" cy="7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r"/>
            <a:endParaRPr lang="zh-CN" altLang="en-US">
              <a:solidFill>
                <a:schemeClr val="accent2"/>
              </a:solidFill>
            </a:endParaRPr>
          </a:p>
        </p:txBody>
      </p:sp>
      <p:sp>
        <p:nvSpPr>
          <p:cNvPr id="2" name="矩形 1"/>
          <p:cNvSpPr/>
          <p:nvPr/>
        </p:nvSpPr>
        <p:spPr>
          <a:xfrm>
            <a:off x="1890395" y="5288280"/>
            <a:ext cx="8412480" cy="1198880"/>
          </a:xfrm>
          <a:prstGeom prst="rect">
            <a:avLst/>
          </a:prstGeom>
          <a:noFill/>
          <a:ln>
            <a:noFill/>
          </a:ln>
        </p:spPr>
        <p:txBody>
          <a:bodyPr wrap="none" rtlCol="0" anchor="t">
            <a:spAutoFit/>
            <a:scene3d>
              <a:camera prst="orthographicFront"/>
              <a:lightRig rig="threePt" dir="t"/>
            </a:scene3d>
          </a:bodyPr>
          <a:p>
            <a:pPr algn="ctr"/>
            <a:r>
              <a:rPr lang="zh-CN" altLang="en-US" sz="36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科技创新之路将长期引领</a:t>
            </a:r>
            <a:r>
              <a:rPr lang="en-US" altLang="zh-CN" sz="36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a:t>
            </a:r>
            <a:r>
              <a:rPr lang="zh-CN" altLang="en-US" sz="36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股市场</a:t>
            </a:r>
            <a:endParaRPr lang="zh-CN" altLang="en-US" sz="36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a:p>
            <a:pPr algn="ctr"/>
            <a:r>
              <a:rPr lang="zh-CN" altLang="en-US" sz="36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高速发展向高质量发展是现代化必经之路</a:t>
            </a:r>
            <a:endParaRPr lang="zh-CN" altLang="en-US" sz="36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custDataLst>
      <p:tags r:id="rId17"/>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40000" y="0"/>
            <a:ext cx="741045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指数企稳，</a:t>
            </a: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A50</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尾盘</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爆量</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nvPicPr>
        <p:blipFill>
          <a:blip r:embed="rId2"/>
          <a:stretch>
            <a:fillRect/>
          </a:stretch>
        </p:blipFill>
        <p:spPr>
          <a:xfrm>
            <a:off x="864870" y="862330"/>
            <a:ext cx="10626725" cy="5577840"/>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40000" y="0"/>
            <a:ext cx="741045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券商是市场反攻最强</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力量</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121920" y="862965"/>
            <a:ext cx="11948160" cy="5291455"/>
          </a:xfrm>
          <a:prstGeom prst="rect">
            <a:avLst/>
          </a:prstGeom>
        </p:spPr>
      </p:pic>
      <p:sp>
        <p:nvSpPr>
          <p:cNvPr id="5" name="矩形 4"/>
          <p:cNvSpPr/>
          <p:nvPr/>
        </p:nvSpPr>
        <p:spPr>
          <a:xfrm>
            <a:off x="3464560" y="2829560"/>
            <a:ext cx="5262880" cy="1322070"/>
          </a:xfrm>
          <a:prstGeom prst="rect">
            <a:avLst/>
          </a:prstGeom>
          <a:noFill/>
          <a:ln>
            <a:noFill/>
          </a:ln>
        </p:spPr>
        <p:txBody>
          <a:bodyPr wrap="none" rtlCol="0" anchor="t">
            <a:spAutoFit/>
            <a:scene3d>
              <a:camera prst="orthographicFront"/>
              <a:lightRig rig="threePt" dir="t"/>
            </a:scene3d>
          </a:bodyPr>
          <a:p>
            <a:pPr algn="ctr"/>
            <a:r>
              <a:rPr lang="zh-CN" altLang="en-US" sz="4000" b="1">
                <a:ln w="9525">
                  <a:solidFill>
                    <a:schemeClr val="bg1"/>
                  </a:solidFill>
                  <a:prstDash val="solid"/>
                </a:ln>
                <a:solidFill>
                  <a:schemeClr val="tx1"/>
                </a:solidFill>
                <a:effectLst>
                  <a:outerShdw blurRad="12700" dist="38100" dir="2700000" algn="tl" rotWithShape="0">
                    <a:schemeClr val="bg1">
                      <a:lumMod val="50000"/>
                    </a:schemeClr>
                  </a:outerShdw>
                </a:effectLst>
              </a:rPr>
              <a:t>做大做强金融市场</a:t>
            </a:r>
            <a:endParaRPr lang="zh-CN" altLang="en-US" sz="4000" b="1">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zh-CN" altLang="en-US" sz="4000" b="1">
                <a:ln w="9525">
                  <a:solidFill>
                    <a:schemeClr val="bg1"/>
                  </a:solidFill>
                  <a:prstDash val="solid"/>
                </a:ln>
                <a:solidFill>
                  <a:schemeClr val="tx1"/>
                </a:solidFill>
                <a:effectLst>
                  <a:outerShdw blurRad="12700" dist="38100" dir="2700000" algn="tl" rotWithShape="0">
                    <a:schemeClr val="bg1">
                      <a:lumMod val="50000"/>
                    </a:schemeClr>
                  </a:outerShdw>
                </a:effectLst>
              </a:rPr>
              <a:t>是金融强国之路第一步</a:t>
            </a:r>
            <a:endParaRPr lang="zh-CN" altLang="en-US" sz="4000"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SPECIAL_SOURCE" val="bdnul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SPECIAL_SOURCE" val="bdnul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SPECIAL_SOURCE" val="bdnul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SPECIAL_SOURCE" val="bdnul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SPECIAL_SOURCE" val="bdnul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SPECIAL_SOURCE" val="bdnul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SPECIAL_SOURCE" val="bdnul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SPECIAL_SOURCE" val="bdnul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SPECIAL_SOURCE" val="bdnul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SPECIAL_SOURCE" val="bdnul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SPECIAL_SOURCE" val="bdnul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SPECIAL_SOURCE" val="bdnul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SPECIAL_SOURCE" val="bdnul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SPECIAL_SOURCE" val="bdnul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SPECIAL_SOURCE" val="bdnul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SPECIAL_SOURCE" val="bdnul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SPECIAL_SOURCE" val="bdnul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SPECIAL_SOURCE" val="bdnul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SPECIAL_SOURCE" val="bdnul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SPECIAL_SOURCE" val="bdnul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SPECIAL_SOURCE" val="bdnul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SPECIAL_SOURCE" val="bdnul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SPECIAL_SOURCE" val="bdnul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SPECIAL_SOURCE" val="bdnul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SPECIAL_SOURCE" val="bdnul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SPECIAL_SOURCE" val="bdnul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SPECIAL_SOURCE" val="bdnul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SPECIAL_SOURCE" val="bdnul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SPECIAL_SOURCE" val="bdnul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SPECIAL_SOURCE" val="bdnul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i"/>
  <p:tag name="KSO_WM_UNIT_INDEX" val="1_2"/>
  <p:tag name="KSO_WM_UNIT_ID" val="diagram20231071_1*q_i*1_2"/>
  <p:tag name="KSO_WM_TEMPLATE_CATEGORY" val="diagram"/>
  <p:tag name="KSO_WM_TEMPLATE_INDEX" val="20231071"/>
  <p:tag name="KSO_WM_UNIT_LAYERLEVEL" val="1_1"/>
  <p:tag name="KSO_WM_TAG_VERSION" val="3.0"/>
  <p:tag name="KSO_WM_DIAGRAM_MAX_ITEMCNT" val="6"/>
  <p:tag name="KSO_WM_DIAGRAM_MIN_ITEMCNT" val="3"/>
  <p:tag name="KSO_WM_DIAGRAM_VIRTUALLY_FRAME" val="{&quot;height&quot;:325.09999999999997,&quot;width&quot;:786.55}"/>
  <p:tag name="KSO_WM_DIAGRAM_COLOR_MATCH_VALUE" val="{&quot;shape&quot;:{&quot;fill&quot;:{&quot;solid&quot;:{&quot;brightness&quot;:0,&quot;colorType&quot;:1,&quot;foreColorIndex&quot;:14,&quot;transparency&quot;:0},&quot;type&quot;:1},&quot;glow&quot;:{&quot;colorType&quot;:0},&quot;line&quot;:{&quot;type&quot;:0},&quot;shadow&quot;:{&quot;brightness&quot;:0.3499999940395355,&quot;colorType&quot;:1,&quot;foreColorIndex&quot;:13,&quot;transparency&quot;:0.94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DIAGRAM_SCHEMECOLOR_ID" val="4"/>
  <p:tag name="KSO_WM_UNIT_FILL_FORE_SCHEMECOLOR_INDEX" val="14"/>
  <p:tag name="KSO_WM_UNIT_FILL_TYPE" val="1"/>
  <p:tag name="KSO_WM_UNIT_SHADOW_SCHEMECOLOR_INDEX" val="13"/>
  <p:tag name="KSO_WM_UNIT_TEXT_FILL_FORE_SCHEMECOLOR_INDEX" val="2"/>
  <p:tag name="KSO_WM_UNIT_TEXT_FILL_TYPE" val="1"/>
  <p:tag name="KSO_WM_UNIT_USESOURCEFORMAT_APPLY" val="1"/>
</p:tagLst>
</file>

<file path=ppt/tags/tag215.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2_1"/>
  <p:tag name="KSO_WM_UNIT_ID" val="diagram20231071_1*q_h_i*1_2_1"/>
  <p:tag name="KSO_WM_TEMPLATE_CATEGORY" val="diagram"/>
  <p:tag name="KSO_WM_TEMPLATE_INDEX" val="20231071"/>
  <p:tag name="KSO_WM_UNIT_LAYERLEVEL" val="1_1_1"/>
  <p:tag name="KSO_WM_TAG_VERSION" val="3.0"/>
  <p:tag name="KSO_WM_BEAUTIFY_FLAG" val="#wm#"/>
  <p:tag name="KSO_WM_UNIT_FILL_FORE_SCHEMECOLOR_INDEX" val="6"/>
  <p:tag name="KSO_WM_DIAGRAM_MAX_ITEMCNT" val="6"/>
  <p:tag name="KSO_WM_DIAGRAM_MIN_ITEMCNT" val="3"/>
  <p:tag name="KSO_WM_DIAGRAM_VIRTUALLY_FRAME" val="{&quot;height&quot;:325.09999999999997,&quot;width&quot;:786.55}"/>
  <p:tag name="KSO_WM_DIAGRAM_COLOR_MATCH_VALUE" val="{&quot;shape&quot;:{&quot;fill&quot;:{&quot;gradient&quot;:[{&quot;brightness&quot;:0.4000000059604645,&quot;colorType&quot;:1,&quot;foreColorIndex&quot;:6,&quot;pos&quot;:0,&quot;transparency&quot;:0},{&quot;brightness&quot;:0,&quot;colorType&quot;:1,&quot;foreColorIndex&quot;:6,&quot;pos&quot;:1,&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DIAGRAM_SCHEMECOLOR_ID" val="4"/>
  <p:tag name="KSO_WM_UNIT_FILL_TYPE" val="1"/>
  <p:tag name="KSO_WM_UNIT_SHADOW_SCHEMECOLOR_INDEX" val="6"/>
  <p:tag name="KSO_WM_UNIT_TEXT_FILL_FORE_SCHEMECOLOR_INDEX" val="2"/>
  <p:tag name="KSO_WM_UNIT_TEXT_FILL_TYPE" val="1"/>
  <p:tag name="KSO_WM_UNIT_USESOURCEFORMAT_APPLY" val="1"/>
</p:tagLst>
</file>

<file path=ppt/tags/tag216.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2_3"/>
  <p:tag name="KSO_WM_UNIT_ID" val="diagram20231071_1*q_h_i*1_2_3"/>
  <p:tag name="KSO_WM_TEMPLATE_CATEGORY" val="diagram"/>
  <p:tag name="KSO_WM_TEMPLATE_INDEX" val="20231071"/>
  <p:tag name="KSO_WM_UNIT_LAYERLEVEL" val="1_1_1"/>
  <p:tag name="KSO_WM_TAG_VERSION" val="3.0"/>
  <p:tag name="KSO_WM_UNIT_FILL_FORE_SCHEMECOLOR_INDEX" val="6"/>
  <p:tag name="KSO_WM_DIAGRAM_MAX_ITEMCNT" val="6"/>
  <p:tag name="KSO_WM_DIAGRAM_MIN_ITEMCNT" val="3"/>
  <p:tag name="KSO_WM_DIAGRAM_VIRTUALLY_FRAME" val="{&quot;height&quot;:325.09999999999997,&quot;width&quot;:786.55}"/>
  <p:tag name="KSO_WM_DIAGRAM_COLOR_MATCH_VALUE" val="{&quot;shape&quot;:{&quot;fill&quot;:{&quot;gradient&quot;:[{&quot;brightness&quot;:0,&quot;colorType&quot;:1,&quot;foreColorIndex&quot;:6,&quot;pos&quot;:0.8100000023841858,&quot;transparency&quot;:1},{&quot;brightness&quot;:0,&quot;colorType&quot;:1,&quot;foreColorIndex&quot;:6,&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DIAGRAM_SCHEMECOLOR_ID" val="4"/>
  <p:tag name="KSO_WM_UNIT_FILL_TYPE" val="1"/>
  <p:tag name="KSO_WM_UNIT_TEXT_FILL_FORE_SCHEMECOLOR_INDEX" val="2"/>
  <p:tag name="KSO_WM_UNIT_TEXT_FILL_TYPE" val="1"/>
  <p:tag name="KSO_WM_UNIT_USESOURCEFORMAT_APPLY" val="1"/>
</p:tagLst>
</file>

<file path=ppt/tags/tag217.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ID" val="diagram20231071_1*q_h_i*1_3_1"/>
  <p:tag name="KSO_WM_TEMPLATE_CATEGORY" val="diagram"/>
  <p:tag name="KSO_WM_TEMPLATE_INDEX" val="20231071"/>
  <p:tag name="KSO_WM_UNIT_LAYERLEVEL" val="1_1_1"/>
  <p:tag name="KSO_WM_TAG_VERSION" val="3.0"/>
  <p:tag name="KSO_WM_UNIT_FILL_FORE_SCHEMECOLOR_INDEX" val="7"/>
  <p:tag name="KSO_WM_DIAGRAM_MAX_ITEMCNT" val="6"/>
  <p:tag name="KSO_WM_DIAGRAM_MIN_ITEMCNT" val="3"/>
  <p:tag name="KSO_WM_DIAGRAM_VIRTUALLY_FRAME" val="{&quot;height&quot;:325.09999999999997,&quot;width&quot;:786.55}"/>
  <p:tag name="KSO_WM_DIAGRAM_COLOR_MATCH_VALUE" val="{&quot;shape&quot;:{&quot;fill&quot;:{&quot;gradient&quot;:[{&quot;brightness&quot;:0,&quot;colorType&quot;:1,&quot;foreColorIndex&quot;:7,&quot;pos&quot;:0.8100000023841858,&quot;transparency&quot;:1},{&quot;brightness&quot;:0,&quot;colorType&quot;:1,&quot;foreColorIndex&quot;:7,&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DIAGRAM_SCHEMECOLOR_ID" val="4"/>
  <p:tag name="KSO_WM_UNIT_FILL_TYPE" val="1"/>
  <p:tag name="KSO_WM_UNIT_TEXT_FILL_FORE_SCHEMECOLOR_INDEX" val="2"/>
  <p:tag name="KSO_WM_UNIT_TEXT_FILL_TYPE" val="1"/>
  <p:tag name="KSO_WM_UNIT_USESOURCEFORMAT_APPLY" val="1"/>
</p:tagLst>
</file>

<file path=ppt/tags/tag218.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231071_1*q_h_i*1_1_1"/>
  <p:tag name="KSO_WM_TEMPLATE_CATEGORY" val="diagram"/>
  <p:tag name="KSO_WM_TEMPLATE_INDEX" val="20231071"/>
  <p:tag name="KSO_WM_UNIT_LAYERLEVEL" val="1_1_1"/>
  <p:tag name="KSO_WM_TAG_VERSION" val="3.0"/>
  <p:tag name="KSO_WM_UNIT_FILL_FORE_SCHEMECOLOR_INDEX" val="5"/>
  <p:tag name="KSO_WM_DIAGRAM_MAX_ITEMCNT" val="6"/>
  <p:tag name="KSO_WM_DIAGRAM_MIN_ITEMCNT" val="3"/>
  <p:tag name="KSO_WM_DIAGRAM_VIRTUALLY_FRAME" val="{&quot;height&quot;:325.09999999999997,&quot;width&quot;:786.55}"/>
  <p:tag name="KSO_WM_DIAGRAM_COLOR_MATCH_VALUE" val="{&quot;shape&quot;:{&quot;fill&quot;:{&quot;gradient&quot;:[{&quot;brightness&quot;:0,&quot;colorType&quot;:1,&quot;foreColorIndex&quot;:5,&quot;pos&quot;:0.8100000023841858,&quot;transparency&quot;:1},{&quot;brightness&quot;:0,&quot;colorType&quot;:1,&quot;foreColorIndex&quot;:5,&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DIAGRAM_SCHEMECOLOR_ID" val="4"/>
  <p:tag name="KSO_WM_UNIT_FILL_TYPE" val="1"/>
  <p:tag name="KSO_WM_UNIT_TEXT_FILL_FORE_SCHEMECOLOR_INDEX" val="2"/>
  <p:tag name="KSO_WM_UNIT_TEXT_FILL_TYPE" val="1"/>
  <p:tag name="KSO_WM_UNIT_USESOURCEFORMAT_APPLY" val="1"/>
</p:tagLst>
</file>

<file path=ppt/tags/tag219.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231071_1*q_h_i*1_2_2"/>
  <p:tag name="KSO_WM_TEMPLATE_CATEGORY" val="diagram"/>
  <p:tag name="KSO_WM_TEMPLATE_INDEX" val="20231071"/>
  <p:tag name="KSO_WM_UNIT_LAYERLEVEL" val="1_1_1"/>
  <p:tag name="KSO_WM_TAG_VERSION" val="3.0"/>
  <p:tag name="KSO_WM_DIAGRAM_MAX_ITEMCNT" val="6"/>
  <p:tag name="KSO_WM_DIAGRAM_MIN_ITEMCNT" val="3"/>
  <p:tag name="KSO_WM_DIAGRAM_VIRTUALLY_FRAME" val="{&quot;height&quot;:325.09999999999997,&quot;width&quot;:786.55}"/>
  <p:tag name="KSO_WM_DIAGRAM_COLOR_MATCH_VALUE" val="{&quot;shape&quot;:{&quot;fill&quot;:{&quot;type&quot;:0},&quot;glow&quot;:{&quot;colorType&quot;:0},&quot;line&quot;:{&quot;gradient&quot;:[{&quot;brightness&quot;:0,&quot;colorType&quot;:1,&quot;foreColorIndex&quot;:6,&quot;pos&quot;:0.25,&quot;transparency&quot;:1},{&quot;brightness&quot;:0,&quot;colorType&quot;:1,&quot;foreColorIndex&quot;:6,&quot;pos&quot;:0.6000000238418579,&quot;transparency&quot;:0.20000000298023224}],&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DIAGRAM_SCHEMECOLOR_ID" val="4"/>
  <p:tag name="KSO_WM_UNIT_LINE_FORE_SCHEMECOLOR_INDEX" val="6"/>
  <p:tag name="KSO_WM_UNIT_LINE_FILL_TYPE" val="2"/>
  <p:tag name="KSO_WM_UNIT_SHADOW_SCHEMECOLOR_INDEX" val="5"/>
  <p:tag name="KSO_WM_UNIT_TEXT_FILL_FORE_SCHEMECOLOR_INDEX" val="13"/>
  <p:tag name="KSO_WM_UNIT_TEXT_FILL_TYPE" val="1"/>
  <p:tag name="KSO_WM_UNIT_USESOURCEFORMAT_APPLY"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20.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231071_1*q_h_i*1_3_2"/>
  <p:tag name="KSO_WM_TEMPLATE_CATEGORY" val="diagram"/>
  <p:tag name="KSO_WM_TEMPLATE_INDEX" val="20231071"/>
  <p:tag name="KSO_WM_UNIT_LAYERLEVEL" val="1_1_1"/>
  <p:tag name="KSO_WM_TAG_VERSION" val="3.0"/>
  <p:tag name="KSO_WM_DIAGRAM_MAX_ITEMCNT" val="6"/>
  <p:tag name="KSO_WM_DIAGRAM_MIN_ITEMCNT" val="3"/>
  <p:tag name="KSO_WM_DIAGRAM_VIRTUALLY_FRAME" val="{&quot;height&quot;:325.09999999999997,&quot;width&quot;:786.55}"/>
  <p:tag name="KSO_WM_DIAGRAM_COLOR_MATCH_VALUE" val="{&quot;shape&quot;:{&quot;fill&quot;:{&quot;type&quot;:0},&quot;glow&quot;:{&quot;colorType&quot;:0},&quot;line&quot;:{&quot;gradient&quot;:[{&quot;brightness&quot;:0,&quot;colorType&quot;:1,&quot;foreColorIndex&quot;:7,&quot;pos&quot;:0.25,&quot;transparency&quot;:1},{&quot;brightness&quot;:0,&quot;colorType&quot;:1,&quot;foreColorIndex&quot;:7,&quot;pos&quot;:0.6000000238418579,&quot;transparency&quot;:0}],&quot;type&quot;:2},&quot;shadow&quot;:{&quot;brightness&quot;:-0.25,&quot;colorType&quot;:1,&quot;foreColorIndex&quot;:7,&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DIAGRAM_SCHEMECOLOR_ID" val="4"/>
  <p:tag name="KSO_WM_UNIT_LINE_FORE_SCHEMECOLOR_INDEX" val="7"/>
  <p:tag name="KSO_WM_UNIT_LINE_FILL_TYPE" val="2"/>
  <p:tag name="KSO_WM_UNIT_SHADOW_SCHEMECOLOR_INDEX" val="7"/>
  <p:tag name="KSO_WM_UNIT_TEXT_FILL_FORE_SCHEMECOLOR_INDEX" val="13"/>
  <p:tag name="KSO_WM_UNIT_TEXT_FILL_TYPE" val="1"/>
  <p:tag name="KSO_WM_UNIT_USESOURCEFORMAT_APPLY" val="1"/>
</p:tagLst>
</file>

<file path=ppt/tags/tag221.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231071_1*q_h_i*1_1_2"/>
  <p:tag name="KSO_WM_TEMPLATE_CATEGORY" val="diagram"/>
  <p:tag name="KSO_WM_TEMPLATE_INDEX" val="20231071"/>
  <p:tag name="KSO_WM_UNIT_LAYERLEVEL" val="1_1_1"/>
  <p:tag name="KSO_WM_TAG_VERSION" val="3.0"/>
  <p:tag name="KSO_WM_DIAGRAM_MAX_ITEMCNT" val="6"/>
  <p:tag name="KSO_WM_DIAGRAM_MIN_ITEMCNT" val="3"/>
  <p:tag name="KSO_WM_DIAGRAM_VIRTUALLY_FRAME" val="{&quot;height&quot;:325.09999999999997,&quot;width&quot;:786.55}"/>
  <p:tag name="KSO_WM_DIAGRAM_COLOR_MATCH_VALUE" val="{&quot;shape&quot;:{&quot;fill&quot;:{&quot;type&quot;:0},&quot;glow&quot;:{&quot;colorType&quot;:0},&quot;line&quot;:{&quot;gradient&quot;:[{&quot;brightness&quot;:0,&quot;colorType&quot;:1,&quot;foreColorIndex&quot;:5,&quot;pos&quot;:0.25,&quot;transparency&quot;:1},{&quot;brightness&quot;:0,&quot;colorType&quot;:1,&quot;foreColorIndex&quot;:5,&quot;pos&quot;:0.6000000238418579,&quot;transparency&quot;:0.20000000298023224}],&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DIAGRAM_SCHEMECOLOR_ID" val="4"/>
  <p:tag name="KSO_WM_UNIT_LINE_FORE_SCHEMECOLOR_INDEX" val="5"/>
  <p:tag name="KSO_WM_UNIT_LINE_FILL_TYPE" val="2"/>
  <p:tag name="KSO_WM_UNIT_SHADOW_SCHEMECOLOR_INDEX" val="5"/>
  <p:tag name="KSO_WM_UNIT_TEXT_FILL_FORE_SCHEMECOLOR_INDEX" val="13"/>
  <p:tag name="KSO_WM_UNIT_TEXT_FILL_TYPE" val="1"/>
  <p:tag name="KSO_WM_UNIT_USESOURCEFORMAT_APPLY" val="1"/>
</p:tagLst>
</file>

<file path=ppt/tags/tag22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2_1"/>
  <p:tag name="KSO_WM_UNIT_ID" val="diagram20231071_1*q_h_f*1_2_1"/>
  <p:tag name="KSO_WM_TEMPLATE_CATEGORY" val="diagram"/>
  <p:tag name="KSO_WM_TEMPLATE_INDEX" val="20231071"/>
  <p:tag name="KSO_WM_UNIT_LAYERLEVEL" val="1_1_1"/>
  <p:tag name="KSO_WM_TAG_VERSION" val="3.0"/>
  <p:tag name="KSO_WM_BEAUTIFY_FLAG" val="#wm#"/>
  <p:tag name="KSO_WM_DIAGRAM_VERSION" val="3"/>
  <p:tag name="KSO_WM_DIAGRAM_COLOR_TRICK" val="4"/>
  <p:tag name="KSO_WM_DIAGRAM_COLOR_TEXT_CAN_REMOVE" val="n"/>
  <p:tag name="KSO_WM_DIAGRAM_GROUP_CODE" val="q1-1"/>
  <p:tag name="KSO_WM_UNIT_PRESET_TEXT" val="单击此处输入你的智能图形项正文,文字是您思想的提炼"/>
  <p:tag name="KSO_WM_DIAGRAM_MAX_ITEMCNT" val="6"/>
  <p:tag name="KSO_WM_DIAGRAM_MIN_ITEMCNT" val="3"/>
  <p:tag name="KSO_WM_DIAGRAM_VIRTUALLY_FRAME" val="{&quot;height&quot;:325.09999999999997,&quot;width&quot;:786.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DIAGRAM_SCHEMECOLOR_ID" val="4"/>
  <p:tag name="KSO_WM_UNIT_TEXT_FILL_FORE_SCHEMECOLOR_INDEX" val="13"/>
  <p:tag name="KSO_WM_UNIT_TEXT_FILL_TYPE" val="1"/>
  <p:tag name="KSO_WM_UNIT_USESOURCEFORMAT_APPLY" val="1"/>
</p:tagLst>
</file>

<file path=ppt/tags/tag22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2_1"/>
  <p:tag name="KSO_WM_UNIT_ID" val="diagram20231071_1*q_h_a*1_2_1"/>
  <p:tag name="KSO_WM_TEMPLATE_CATEGORY" val="diagram"/>
  <p:tag name="KSO_WM_TEMPLATE_INDEX" val="20231071"/>
  <p:tag name="KSO_WM_UNIT_LAYERLEVEL" val="1_1_1"/>
  <p:tag name="KSO_WM_TAG_VERSION" val="3.0"/>
  <p:tag name="KSO_WM_BEAUTIFY_FLAG" val="#wm#"/>
  <p:tag name="KSO_WM_DIAGRAM_VERSION" val="3"/>
  <p:tag name="KSO_WM_DIAGRAM_COLOR_TRICK" val="4"/>
  <p:tag name="KSO_WM_DIAGRAM_COLOR_TEXT_CAN_REMOVE" val="n"/>
  <p:tag name="KSO_WM_DIAGRAM_GROUP_CODE" val="q1-1"/>
  <p:tag name="KSO_WM_UNIT_PRESET_TEXT" val="添加标题"/>
  <p:tag name="KSO_WM_UNIT_TEXT_FILL_FORE_SCHEMECOLOR_INDEX" val="6"/>
  <p:tag name="KSO_WM_DIAGRAM_MAX_ITEMCNT" val="6"/>
  <p:tag name="KSO_WM_DIAGRAM_MIN_ITEMCNT" val="3"/>
  <p:tag name="KSO_WM_DIAGRAM_VIRTUALLY_FRAME" val="{&quot;height&quot;:325.09999999999997,&quot;width&quot;:786.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DIAGRAM_SCHEMECOLOR_ID" val="4"/>
  <p:tag name="KSO_WM_UNIT_USESOURCEFORMAT_APPLY" val="1"/>
</p:tagLst>
</file>

<file path=ppt/tags/tag22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1_1"/>
  <p:tag name="KSO_WM_UNIT_ID" val="diagram20231071_1*q_h_f*1_1_1"/>
  <p:tag name="KSO_WM_TEMPLATE_CATEGORY" val="diagram"/>
  <p:tag name="KSO_WM_TEMPLATE_INDEX" val="20231071"/>
  <p:tag name="KSO_WM_UNIT_LAYERLEVEL" val="1_1_1"/>
  <p:tag name="KSO_WM_TAG_VERSION" val="3.0"/>
  <p:tag name="KSO_WM_BEAUTIFY_FLAG" val="#wm#"/>
  <p:tag name="KSO_WM_DIAGRAM_VERSION" val="3"/>
  <p:tag name="KSO_WM_DIAGRAM_COLOR_TRICK" val="4"/>
  <p:tag name="KSO_WM_DIAGRAM_COLOR_TEXT_CAN_REMOVE" val="n"/>
  <p:tag name="KSO_WM_DIAGRAM_GROUP_CODE" val="q1-1"/>
  <p:tag name="KSO_WM_UNIT_PRESET_TEXT" val="单击此处输入你的智能图形项正文,文字是您思想的提炼"/>
  <p:tag name="KSO_WM_DIAGRAM_MAX_ITEMCNT" val="6"/>
  <p:tag name="KSO_WM_DIAGRAM_MIN_ITEMCNT" val="3"/>
  <p:tag name="KSO_WM_DIAGRAM_VIRTUALLY_FRAME" val="{&quot;height&quot;:325.09999999999997,&quot;width&quot;:786.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DIAGRAM_SCHEMECOLOR_ID" val="4"/>
  <p:tag name="KSO_WM_UNIT_TEXT_FILL_FORE_SCHEMECOLOR_INDEX" val="13"/>
  <p:tag name="KSO_WM_UNIT_TEXT_FILL_TYPE" val="1"/>
  <p:tag name="KSO_WM_UNIT_USESOURCEFORMAT_APPLY" val="1"/>
</p:tagLst>
</file>

<file path=ppt/tags/tag22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1_1"/>
  <p:tag name="KSO_WM_UNIT_ID" val="diagram20231071_1*q_h_a*1_1_1"/>
  <p:tag name="KSO_WM_TEMPLATE_CATEGORY" val="diagram"/>
  <p:tag name="KSO_WM_TEMPLATE_INDEX" val="20231071"/>
  <p:tag name="KSO_WM_UNIT_LAYERLEVEL" val="1_1_1"/>
  <p:tag name="KSO_WM_TAG_VERSION" val="3.0"/>
  <p:tag name="KSO_WM_BEAUTIFY_FLAG" val="#wm#"/>
  <p:tag name="KSO_WM_DIAGRAM_VERSION" val="3"/>
  <p:tag name="KSO_WM_DIAGRAM_COLOR_TRICK" val="4"/>
  <p:tag name="KSO_WM_DIAGRAM_COLOR_TEXT_CAN_REMOVE" val="n"/>
  <p:tag name="KSO_WM_DIAGRAM_GROUP_CODE" val="q1-1"/>
  <p:tag name="KSO_WM_UNIT_PRESET_TEXT" val="添加标题"/>
  <p:tag name="KSO_WM_UNIT_TEXT_FILL_FORE_SCHEMECOLOR_INDEX" val="5"/>
  <p:tag name="KSO_WM_DIAGRAM_MAX_ITEMCNT" val="6"/>
  <p:tag name="KSO_WM_DIAGRAM_MIN_ITEMCNT" val="3"/>
  <p:tag name="KSO_WM_DIAGRAM_VIRTUALLY_FRAME" val="{&quot;height&quot;:325.09999999999997,&quot;width&quot;:786.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DIAGRAM_SCHEMECOLOR_ID" val="4"/>
  <p:tag name="KSO_WM_UNIT_USESOURCEFORMAT_APPLY" val="1"/>
</p:tagLst>
</file>

<file path=ppt/tags/tag226.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3_3"/>
  <p:tag name="KSO_WM_UNIT_ID" val="diagram20231071_1*q_h_i*1_3_3"/>
  <p:tag name="KSO_WM_TEMPLATE_CATEGORY" val="diagram"/>
  <p:tag name="KSO_WM_TEMPLATE_INDEX" val="20231071"/>
  <p:tag name="KSO_WM_UNIT_LAYERLEVEL" val="1_1_1"/>
  <p:tag name="KSO_WM_TAG_VERSION" val="3.0"/>
  <p:tag name="KSO_WM_BEAUTIFY_FLAG" val="#wm#"/>
  <p:tag name="KSO_WM_UNIT_FILL_FORE_SCHEMECOLOR_INDEX" val="7"/>
  <p:tag name="KSO_WM_DIAGRAM_MAX_ITEMCNT" val="6"/>
  <p:tag name="KSO_WM_DIAGRAM_MIN_ITEMCNT" val="3"/>
  <p:tag name="KSO_WM_DIAGRAM_VIRTUALLY_FRAME" val="{&quot;height&quot;:325.09999999999997,&quot;width&quot;:786.55}"/>
  <p:tag name="KSO_WM_DIAGRAM_COLOR_MATCH_VALUE" val="{&quot;shape&quot;:{&quot;fill&quot;:{&quot;gradient&quot;:[{&quot;brightness&quot;:0.4000000059604645,&quot;colorType&quot;:1,&quot;foreColorIndex&quot;:7,&quot;pos&quot;:0,&quot;transparency&quot;:0},{&quot;brightness&quot;:0,&quot;colorType&quot;:1,&quot;foreColorIndex&quot;:7,&quot;pos&quot;:1,&quot;transparency&quot;:0}],&quot;type&quot;:3},&quot;glow&quot;:{&quot;colorType&quot;:0},&quot;line&quot;:{&quot;type&quot;:0},&quot;shadow&quot;:{&quot;brightness&quot;:0,&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DIAGRAM_SCHEMECOLOR_ID" val="4"/>
  <p:tag name="KSO_WM_UNIT_FILL_TYPE" val="1"/>
  <p:tag name="KSO_WM_UNIT_SHADOW_SCHEMECOLOR_INDEX" val="7"/>
  <p:tag name="KSO_WM_UNIT_TEXT_FILL_FORE_SCHEMECOLOR_INDEX" val="2"/>
  <p:tag name="KSO_WM_UNIT_TEXT_FILL_TYPE" val="1"/>
  <p:tag name="KSO_WM_UNIT_USESOURCEFORMAT_APPLY" val="1"/>
</p:tagLst>
</file>

<file path=ppt/tags/tag227.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1_3"/>
  <p:tag name="KSO_WM_UNIT_ID" val="diagram20231071_1*q_h_i*1_1_3"/>
  <p:tag name="KSO_WM_TEMPLATE_CATEGORY" val="diagram"/>
  <p:tag name="KSO_WM_TEMPLATE_INDEX" val="20231071"/>
  <p:tag name="KSO_WM_UNIT_LAYERLEVEL" val="1_1_1"/>
  <p:tag name="KSO_WM_TAG_VERSION" val="3.0"/>
  <p:tag name="KSO_WM_BEAUTIFY_FLAG" val="#wm#"/>
  <p:tag name="KSO_WM_UNIT_FILL_FORE_SCHEMECOLOR_INDEX" val="5"/>
  <p:tag name="KSO_WM_DIAGRAM_MAX_ITEMCNT" val="6"/>
  <p:tag name="KSO_WM_DIAGRAM_MIN_ITEMCNT" val="3"/>
  <p:tag name="KSO_WM_DIAGRAM_VIRTUALLY_FRAME" val="{&quot;height&quot;:325.09999999999997,&quot;width&quot;:786.55}"/>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DIAGRAM_SCHEMECOLOR_ID" val="4"/>
  <p:tag name="KSO_WM_UNIT_FILL_TYPE" val="1"/>
  <p:tag name="KSO_WM_UNIT_SHADOW_SCHEMECOLOR_INDEX" val="5"/>
  <p:tag name="KSO_WM_UNIT_TEXT_FILL_FORE_SCHEMECOLOR_INDEX" val="2"/>
  <p:tag name="KSO_WM_UNIT_TEXT_FILL_TYPE" val="1"/>
  <p:tag name="KSO_WM_UNIT_USESOURCEFORMAT_APPLY" val="1"/>
</p:tagLst>
</file>

<file path=ppt/tags/tag228.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i"/>
  <p:tag name="KSO_WM_UNIT_INDEX" val="1_1"/>
  <p:tag name="KSO_WM_UNIT_ID" val="diagram20231071_1*q_i*1_1"/>
  <p:tag name="KSO_WM_TEMPLATE_CATEGORY" val="diagram"/>
  <p:tag name="KSO_WM_TEMPLATE_INDEX" val="20231071"/>
  <p:tag name="KSO_WM_UNIT_LAYERLEVEL" val="1_1"/>
  <p:tag name="KSO_WM_TAG_VERSION" val="3.0"/>
  <p:tag name="KSO_WM_DIAGRAM_MAX_ITEMCNT" val="6"/>
  <p:tag name="KSO_WM_DIAGRAM_MIN_ITEMCNT" val="3"/>
  <p:tag name="KSO_WM_DIAGRAM_VIRTUALLY_FRAME" val="{&quot;height&quot;:325.09999999999997,&quot;width&quot;:786.55}"/>
  <p:tag name="KSO_WM_DIAGRAM_COLOR_MATCH_VALUE" val="{&quot;shape&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DIAGRAM_SCHEMECOLOR_ID" val="4"/>
  <p:tag name="KSO_WM_UNIT_FILL_FORE_SCHEMECOLOR_INDEX" val="14"/>
  <p:tag name="KSO_WM_UNIT_FILL_TYPE" val="1"/>
  <p:tag name="KSO_WM_UNIT_TEXT_FILL_FORE_SCHEMECOLOR_INDEX" val="2"/>
  <p:tag name="KSO_WM_UNIT_TEXT_FILL_TYPE" val="1"/>
  <p:tag name="KSO_WM_UNIT_USESOURCEFORMAT_APPLY" val="1"/>
</p:tagLst>
</file>

<file path=ppt/tags/tag229.xml><?xml version="1.0" encoding="utf-8"?>
<p:tagLst xmlns:p="http://schemas.openxmlformats.org/presentationml/2006/main">
  <p:tag name="KSO_WM_SPECIAL_SOURCE" val="bdnul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SPECIAL_SOURCE" val="bdnul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SPECIAL_SOURCE" val="bdnul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SPECIAL_SOURCE" val="bdnul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0.xml><?xml version="1.0" encoding="utf-8"?>
<p:tagLst xmlns:p="http://schemas.openxmlformats.org/presentationml/2006/main">
  <p:tag name="KSO_WPP_MARK_KEY" val="5d6e9262-ca8a-4070-8ad5-698f89e303ea"/>
  <p:tag name="COMMONDATA" val="eyJoZGlkIjoiMTMzZGI2MjkwNzI0NGI5MzY0NzUwYzMxOTRjZGRmN2UifQ=="/>
  <p:tag name="commondata" val="eyJoZGlkIjoiOGE4MmM3N2M1Njg0N2RlMTM3NDgxNjk5YmFiZDMxNTIifQ=="/>
  <p:tag name="resource_record_key" val="{&quot;70&quot;:[3314639,3314082,3314199,3314671,3314197]}"/>
</p:tagLst>
</file>

<file path=ppt/tags/tag2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6.xml><?xml version="1.0" encoding="utf-8"?>
<p:tagLst xmlns:p="http://schemas.openxmlformats.org/presentationml/2006/main">
  <p:tag name="KSO_WM_SPECIAL_SOURCE" val="bdnul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SPECIAL_SOURCE" val="bdnul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SPECIAL_SOURCE" val="bdnul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3_1"/>
  <p:tag name="KSO_WM_UNIT_ID" val="diagram20231111_1*q_h_i*1_3_1"/>
  <p:tag name="KSO_WM_TEMPLATE_CATEGORY" val="diagram"/>
  <p:tag name="KSO_WM_TEMPLATE_INDEX" val="20231111"/>
  <p:tag name="KSO_WM_UNIT_LAYERLEVEL" val="1_1_1"/>
  <p:tag name="KSO_WM_TAG_VERSION" val="3.0"/>
  <p:tag name="KSO_WM_BEAUTIFY_FLAG" val="#wm#"/>
  <p:tag name="KSO_WM_UNIT_PRESET_TEXT" val="03"/>
  <p:tag name="KSO_WM_UNIT_FILL_FORE_SCHEMECOLOR_INDEX" val="7"/>
  <p:tag name="KSO_WM_UNIT_LINE_FORE_SCHEMECOLOR_INDEX" val="7"/>
  <p:tag name="KSO_WM_UNIT_TEXT_FILL_FORE_SCHEMECOLOR_INDEX" val="7"/>
  <p:tag name="KSO_WM_DIAGRAM_MAX_ITEMCNT" val="6"/>
  <p:tag name="KSO_WM_DIAGRAM_MIN_ITEMCNT" val="3"/>
  <p:tag name="KSO_WM_DIAGRAM_VIRTUALLY_FRAME" val="{&quot;height&quot;:333.94999999999993,&quot;width&quot;:722.0999999999999}"/>
  <p:tag name="KSO_WM_DIAGRAM_COLOR_MATCH_VALUE" val="{&quot;shape&quot;:{&quot;fill&quot;:{&quot;gradient&quot;:[{&quot;brightness&quot;:0.800000011920929,&quot;colorType&quot;:1,&quot;foreColorIndex&quot;:7,&quot;pos&quot;:0,&quot;transparency&quot;:0},{&quot;brightness&quot;:0.800000011920929,&quot;colorType&quot;:1,&quot;foreColorIndex&quot;:7,&quot;pos&quot;:0.699999988079071,&quot;transparency&quot;:1}],&quot;type&quot;:3},&quot;glow&quot;:{&quot;colorType&quot;:0},&quot;line&quot;:{&quot;solidLine&quot;:{&quot;brightness&quot;:0,&quot;colorType&quot;:1,&quot;foreColorIndex&quot;:7,&quot;transparency&quot;:0},&quot;type&quot;:1},&quot;shadow&quot;:{&quot;brightness&quot;:0,&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xml><?xml version="1.0" encoding="utf-8"?>
<p:tagLst xmlns:p="http://schemas.openxmlformats.org/presentationml/2006/main">
  <p:tag name="KSO_WM_DIAGRAM_VERSION" val="3"/>
  <p:tag name="KSO_WM_DIAGRAM_COLOR_TRICK" val="4"/>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2_3"/>
  <p:tag name="KSO_WM_UNIT_ID" val="diagram20231111_1*q_h_i*1_2_3"/>
  <p:tag name="KSO_WM_TEMPLATE_CATEGORY" val="diagram"/>
  <p:tag name="KSO_WM_TEMPLATE_INDEX" val="20231111"/>
  <p:tag name="KSO_WM_UNIT_LAYERLEVEL" val="1_1_1"/>
  <p:tag name="KSO_WM_TAG_VERSION" val="3.0"/>
  <p:tag name="KSO_WM_BEAUTIFY_FLAG" val="#wm#"/>
  <p:tag name="KSO_WM_UNIT_SUBTYPE" val="d"/>
  <p:tag name="KSO_WM_UNIT_PRESET_TEXT" val="02"/>
  <p:tag name="KSO_WM_UNIT_FILL_FORE_SCHEMECOLOR_INDEX" val="6"/>
  <p:tag name="KSO_WM_UNIT_LINE_FORE_SCHEMECOLOR_INDEX" val="6"/>
  <p:tag name="KSO_WM_UNIT_TEXT_FILL_FORE_SCHEMECOLOR_INDEX" val="6"/>
  <p:tag name="KSO_WM_DIAGRAM_MAX_ITEMCNT" val="6"/>
  <p:tag name="KSO_WM_DIAGRAM_MIN_ITEMCNT" val="3"/>
  <p:tag name="KSO_WM_DIAGRAM_VIRTUALLY_FRAME" val="{&quot;height&quot;:333.94999999999993,&quot;width&quot;:722.0999999999999}"/>
  <p:tag name="KSO_WM_DIAGRAM_COLOR_MATCH_VALUE" val="{&quot;shape&quot;:{&quot;fill&quot;:{&quot;gradient&quot;:[{&quot;brightness&quot;:0.800000011920929,&quot;colorType&quot;:1,&quot;foreColorIndex&quot;:6,&quot;pos&quot;:0,&quot;transparency&quot;:0},{&quot;brightness&quot;:0.800000011920929,&quot;colorType&quot;:1,&quot;foreColorIndex&quot;:6,&quot;pos&quot;:0.800000011920929,&quot;transparency&quot;:1}],&quot;type&quot;:3},&quot;glow&quot;:{&quot;colorType&quot;:0},&quot;line&quot;:{&quot;solidLine&quot;:{&quot;brightness&quot;:0,&quot;colorType&quot;:1,&quot;foreColorIndex&quot;:6,&quot;transparency&quot;:0},&quot;type&quot;:1},&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1_1"/>
  <p:tag name="KSO_WM_UNIT_ID" val="diagram20231111_1*q_h_i*1_1_1"/>
  <p:tag name="KSO_WM_TEMPLATE_CATEGORY" val="diagram"/>
  <p:tag name="KSO_WM_TEMPLATE_INDEX" val="20231111"/>
  <p:tag name="KSO_WM_UNIT_LAYERLEVEL" val="1_1_1"/>
  <p:tag name="KSO_WM_TAG_VERSION" val="3.0"/>
  <p:tag name="KSO_WM_BEAUTIFY_FLAG" val="#wm#"/>
  <p:tag name="KSO_WM_UNIT_PRESET_TEXT" val="01"/>
  <p:tag name="KSO_WM_UNIT_FILL_FORE_SCHEMECOLOR_INDEX" val="5"/>
  <p:tag name="KSO_WM_UNIT_LINE_FORE_SCHEMECOLOR_INDEX" val="5"/>
  <p:tag name="KSO_WM_UNIT_TEXT_FILL_FORE_SCHEMECOLOR_INDEX" val="5"/>
  <p:tag name="KSO_WM_DIAGRAM_MAX_ITEMCNT" val="6"/>
  <p:tag name="KSO_WM_DIAGRAM_MIN_ITEMCNT" val="3"/>
  <p:tag name="KSO_WM_DIAGRAM_VIRTUALLY_FRAME" val="{&quot;height&quot;:333.94999999999993,&quot;width&quot;:722.0999999999999}"/>
  <p:tag name="KSO_WM_DIAGRAM_COLOR_MATCH_VALUE" val="{&quot;shape&quot;:{&quot;fill&quot;:{&quot;gradient&quot;:[{&quot;brightness&quot;:0.6000000238418579,&quot;colorType&quot;:1,&quot;foreColorIndex&quot;:5,&quot;pos&quot;:0,&quot;transparency&quot;:0},{&quot;brightness&quot;:0,&quot;colorType&quot;:1,&quot;foreColorIndex&quot;:5,&quot;pos&quot;:1,&quot;transparency&quot;:1}],&quot;type&quot;:3},&quot;glow&quot;:{&quot;colorType&quot;:0},&quot;line&quot;:{&quot;solidLine&quot;:{&quot;brightness&quot;:0,&quot;colorType&quot;:1,&quot;foreColorIndex&quot;:5,&quot;transparency&quot;:0},&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1_1"/>
  <p:tag name="KSO_WM_UNIT_ID" val="diagram20231111_1*q_h_a*1_1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DIAGRAM_GROUP_CODE" val="q1-1"/>
  <p:tag name="KSO_WM_UNIT_PRESET_TEXT" val="添加标题"/>
  <p:tag name="KSO_WM_UNIT_TEXT_FILL_FORE_SCHEMECOLOR_INDEX" val="5"/>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231111_1*q_h_f*1_1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UNIT_VALUE" val="72"/>
  <p:tag name="KSO_WM_UNIT_PRESET_TEXT" val="单击此处输入你的智能图形项正文,文字是您思想的提炼"/>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231111_1*q_h_i*1_1_2"/>
  <p:tag name="KSO_WM_TEMPLATE_CATEGORY" val="diagram"/>
  <p:tag name="KSO_WM_TEMPLATE_INDEX" val="20231111"/>
  <p:tag name="KSO_WM_UNIT_LAYERLEVEL" val="1_1_1"/>
  <p:tag name="KSO_WM_TAG_VERSION" val="3.0"/>
  <p:tag name="KSO_WM_UNIT_LINE_FORE_SCHEMECOLOR_INDEX" val="5"/>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solidLine&quot;:{&quot;brightness&quot;:0,&quot;colorType&quot;:1,&quot;foreColorIndex&quot;:5,&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64.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diagram20231111_1*q_h_i*1_1_3"/>
  <p:tag name="KSO_WM_TEMPLATE_CATEGORY" val="diagram"/>
  <p:tag name="KSO_WM_TEMPLATE_INDEX" val="20231111"/>
  <p:tag name="KSO_WM_UNIT_LAYERLEVEL" val="1_1_1"/>
  <p:tag name="KSO_WM_TAG_VERSION" val="3.0"/>
  <p:tag name="KSO_WM_UNIT_FILL_FORE_SCHEMECOLOR_INDEX" val="5"/>
  <p:tag name="KSO_WM_DIAGRAM_MAX_ITEMCNT" val="6"/>
  <p:tag name="KSO_WM_DIAGRAM_MIN_ITEMCNT" val="3"/>
  <p:tag name="KSO_WM_DIAGRAM_VIRTUALLY_FRAME" val="{&quot;height&quot;:333.94999999999993,&quot;width&quot;:722.09999999999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3_1"/>
  <p:tag name="KSO_WM_UNIT_ID" val="diagram20231111_1*q_h_a*1_3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DIAGRAM_GROUP_CODE" val="q1-1"/>
  <p:tag name="KSO_WM_UNIT_PRESET_TEXT" val="添加标题"/>
  <p:tag name="KSO_WM_UNIT_TEXT_FILL_FORE_SCHEMECOLOR_INDEX" val="7"/>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231111_1*q_h_f*1_3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UNIT_VALUE" val="72"/>
  <p:tag name="KSO_WM_UNIT_PRESET_TEXT" val="单击此处输入你的智能图形项正文,文字是您思想的提炼"/>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231111_1*q_h_i*1_3_2"/>
  <p:tag name="KSO_WM_TEMPLATE_CATEGORY" val="diagram"/>
  <p:tag name="KSO_WM_TEMPLATE_INDEX" val="20231111"/>
  <p:tag name="KSO_WM_UNIT_LAYERLEVEL" val="1_1_1"/>
  <p:tag name="KSO_WM_TAG_VERSION" val="3.0"/>
  <p:tag name="KSO_WM_UNIT_LINE_FORE_SCHEMECOLOR_INDEX" val="7"/>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solidLine&quot;:{&quot;brightness&quot;:0,&quot;colorType&quot;:1,&quot;foreColorIndex&quot;:7,&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68.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3_3"/>
  <p:tag name="KSO_WM_UNIT_ID" val="diagram20231111_1*q_h_i*1_3_3"/>
  <p:tag name="KSO_WM_TEMPLATE_CATEGORY" val="diagram"/>
  <p:tag name="KSO_WM_TEMPLATE_INDEX" val="20231111"/>
  <p:tag name="KSO_WM_UNIT_LAYERLEVEL" val="1_1_1"/>
  <p:tag name="KSO_WM_TAG_VERSION" val="3.0"/>
  <p:tag name="KSO_WM_UNIT_FILL_FORE_SCHEMECOLOR_INDEX" val="7"/>
  <p:tag name="KSO_WM_DIAGRAM_MAX_ITEMCNT" val="6"/>
  <p:tag name="KSO_WM_DIAGRAM_MIN_ITEMCNT" val="3"/>
  <p:tag name="KSO_WM_DIAGRAM_VIRTUALLY_FRAME" val="{&quot;height&quot;:333.94999999999993,&quot;width&quot;:722.0999999999999}"/>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2_1"/>
  <p:tag name="KSO_WM_UNIT_ID" val="diagram20231111_1*q_h_a*1_2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DIAGRAM_GROUP_CODE" val="q1-1"/>
  <p:tag name="KSO_WM_UNIT_PRESET_TEXT" val="添加标题"/>
  <p:tag name="KSO_WM_UNIT_TEXT_FILL_FORE_SCHEMECOLOR_INDEX" val="6"/>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231111_1*q_h_f*1_2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UNIT_VALUE" val="72"/>
  <p:tag name="KSO_WM_UNIT_PRESET_TEXT" val="单击此处输入你的智能图形项正文,文字是您思想的提炼"/>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231111_1*q_h_i*1_2_1"/>
  <p:tag name="KSO_WM_TEMPLATE_CATEGORY" val="diagram"/>
  <p:tag name="KSO_WM_TEMPLATE_INDEX" val="20231111"/>
  <p:tag name="KSO_WM_UNIT_LAYERLEVEL" val="1_1_1"/>
  <p:tag name="KSO_WM_TAG_VERSION" val="3.0"/>
  <p:tag name="KSO_WM_UNIT_LINE_FORE_SCHEMECOLOR_INDEX" val="6"/>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solidLine&quot;:{&quot;brightness&quot;:0,&quot;colorType&quot;:1,&quot;foreColorIndex&quot;:6,&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72.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231111_1*q_h_i*1_2_2"/>
  <p:tag name="KSO_WM_TEMPLATE_CATEGORY" val="diagram"/>
  <p:tag name="KSO_WM_TEMPLATE_INDEX" val="20231111"/>
  <p:tag name="KSO_WM_UNIT_LAYERLEVEL" val="1_1_1"/>
  <p:tag name="KSO_WM_TAG_VERSION" val="3.0"/>
  <p:tag name="KSO_WM_UNIT_FILL_FORE_SCHEMECOLOR_INDEX" val="6"/>
  <p:tag name="KSO_WM_DIAGRAM_MAX_ITEMCNT" val="6"/>
  <p:tag name="KSO_WM_DIAGRAM_MIN_ITEMCNT" val="3"/>
  <p:tag name="KSO_WM_DIAGRAM_VIRTUALLY_FRAME" val="{&quot;height&quot;:333.94999999999993,&quot;width&quot;:722.0999999999999}"/>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3.xml><?xml version="1.0" encoding="utf-8"?>
<p:tagLst xmlns:p="http://schemas.openxmlformats.org/presentationml/2006/main">
  <p:tag name="KSO_WM_SPECIAL_SOURCE" val="bdnul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SPECIAL_SOURCE" val="bdnul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SPECIAL_SOURCE" val="bdnul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SPECIAL_SOURCE" val="bdnul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SPECIAL_SOURCE" val="bdnul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53_2*l_h_i*1_1_2"/>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FILL_FORE_SCHEMECOLOR_INDEX" val="5"/>
  <p:tag name="KSO_WM_DIAGRAM_MAX_ITEMCNT" val="6"/>
  <p:tag name="KSO_WM_DIAGRAM_MIN_ITEMCNT" val="2"/>
  <p:tag name="KSO_WM_DIAGRAM_VIRTUALLY_FRAME" val="{&quot;height&quot;:374.0294488188976,&quot;width&quot;:861.0986614173228}"/>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53_2*l_h_i*1_1_3"/>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374.0294488188976,&quot;width&quot;:861.0986614173228}"/>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53_2*l_h_i*1_2_2"/>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FILL_FORE_SCHEMECOLOR_INDEX" val="6"/>
  <p:tag name="KSO_WM_DIAGRAM_MAX_ITEMCNT" val="6"/>
  <p:tag name="KSO_WM_DIAGRAM_MIN_ITEMCNT" val="2"/>
  <p:tag name="KSO_WM_DIAGRAM_VIRTUALLY_FRAME" val="{&quot;height&quot;:374.0294488188976,&quot;width&quot;:861.0986614173228}"/>
</p:tagLst>
</file>

<file path=ppt/tags/tag8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53_2*l_h_f*1_1_1"/>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PRESET_TEXT" val="单击此处输入你的正文，文字是您思想的提炼。"/>
  <p:tag name="KSO_WM_DIAGRAM_MAX_ITEMCNT" val="6"/>
  <p:tag name="KSO_WM_DIAGRAM_MIN_ITEMCNT" val="2"/>
  <p:tag name="KSO_WM_DIAGRAM_VIRTUALLY_FRAME" val="{&quot;height&quot;:374.0294488188976,&quot;width&quot;:861.0986614173228}"/>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53_2*l_h_f*1_2_1"/>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PRESET_TEXT" val="单击此处输入你的正文，文字是您思想的提炼。"/>
  <p:tag name="KSO_WM_DIAGRAM_MAX_ITEMCNT" val="6"/>
  <p:tag name="KSO_WM_DIAGRAM_MIN_ITEMCNT" val="2"/>
  <p:tag name="KSO_WM_DIAGRAM_VIRTUALLY_FRAME" val="{&quot;height&quot;:374.0294488188976,&quot;width&quot;:861.0986614173228}"/>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53_2*l_h_i*1_1_1"/>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TEXT_FILL_FORE_SCHEMECOLOR_INDEX" val="5"/>
  <p:tag name="KSO_WM_DIAGRAM_MAX_ITEMCNT" val="6"/>
  <p:tag name="KSO_WM_DIAGRAM_MIN_ITEMCNT" val="2"/>
  <p:tag name="KSO_WM_DIAGRAM_VIRTUALLY_FRAME" val="{&quot;height&quot;:374.0294488188976,&quot;width&quot;:861.0986614173228}"/>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53_2*l_h_i*1_2_3"/>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374.0294488188976,&quot;width&quot;:861.0986614173228}"/>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53_2*l_h_i*1_2_1"/>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TEXT_FILL_FORE_SCHEMECOLOR_INDEX" val="6"/>
  <p:tag name="KSO_WM_DIAGRAM_MAX_ITEMCNT" val="6"/>
  <p:tag name="KSO_WM_DIAGRAM_MIN_ITEMCNT" val="2"/>
  <p:tag name="KSO_WM_DIAGRAM_VIRTUALLY_FRAME" val="{&quot;height&quot;:374.0294488188976,&quot;width&quot;:861.0986614173228}"/>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53_2*l_h_i*1_3_2"/>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FILL_FORE_SCHEMECOLOR_INDEX" val="7"/>
  <p:tag name="KSO_WM_DIAGRAM_MAX_ITEMCNT" val="6"/>
  <p:tag name="KSO_WM_DIAGRAM_MIN_ITEMCNT" val="2"/>
  <p:tag name="KSO_WM_DIAGRAM_VIRTUALLY_FRAME" val="{&quot;height&quot;:374.0294488188976,&quot;width&quot;:861.0986614173228}"/>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353_2*l_h_i*1_3_3"/>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374.0294488188976,&quot;width&quot;:861.0986614173228}"/>
</p:tagLst>
</file>

<file path=ppt/tags/tag9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353_2*l_h_f*1_3_1"/>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PRESET_TEXT" val="单击此处输入你的正文，文字是您思想的提炼。"/>
  <p:tag name="KSO_WM_DIAGRAM_MAX_ITEMCNT" val="6"/>
  <p:tag name="KSO_WM_DIAGRAM_MIN_ITEMCNT" val="2"/>
  <p:tag name="KSO_WM_DIAGRAM_VIRTUALLY_FRAME" val="{&quot;height&quot;:374.0294488188976,&quot;width&quot;:861.0986614173228}"/>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353_2*l_h_i*1_3_1"/>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TEXT_FILL_FORE_SCHEMECOLOR_INDEX" val="7"/>
  <p:tag name="KSO_WM_DIAGRAM_MAX_ITEMCNT" val="6"/>
  <p:tag name="KSO_WM_DIAGRAM_MIN_ITEMCNT" val="2"/>
  <p:tag name="KSO_WM_DIAGRAM_VIRTUALLY_FRAME" val="{&quot;height&quot;:374.0294488188976,&quot;width&quot;:861.0986614173228}"/>
</p:tagLst>
</file>

<file path=ppt/tags/tag98.xml><?xml version="1.0" encoding="utf-8"?>
<p:tagLst xmlns:p="http://schemas.openxmlformats.org/presentationml/2006/main">
  <p:tag name="KSO_WM_SPECIAL_SOURCE" val="bdnul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themeOverride>
</file>

<file path=ppt/theme/themeOverride2.xml><?xml version="1.0" encoding="utf-8"?>
<a:themeOverride xmlns:a="http://schemas.openxmlformats.org/drawingml/2006/main">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themeOverrid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jU4MjcxNDk1MzcwIiwKCSJHcm91cElkIiA6ICIxNjY5NTI4NDIiLAoJIkltYWdlIiA6ICJpVkJPUncwS0dnb0FBQUFOU1VoRVVnQUFCSGNBQUFMT0NBWUFBQUFqdXYrY0FBQUFDWEJJV1hNQUFBc1RBQUFMRXdFQW1wd1lBQUFnQUVsRVFWUjRuT3pkZDNoVTE1My84ZmQwOVM1Njc3MGJEQmdiYk1DQUN6WXV1TVVsam1QSFNaekV5VzUraWJPSjEzSEtKcnZaVFRaMjdNVjI3RGh1MkJod3BSZlRtK2xOSUVBU0lBbEpxRXN6bzVsN2YzOE1HaGpVYWRLSXordDU5TUNjZSsrWk00TWtkRDg2NTNzc3BtbWFpSWlJaUlpSWlJaElXTEkyOXdCRVJFUkVSRVJFUk9UQ0tkd1JFUkVSRVJFUkVRbGpDbmRFUkVSRVJFUkVSTUtZd2gwUkVSRVJFUkVSa1RDbWNFZEVSRVJFUkVSRUpJd3AzQkVSRVJFUkVSRVJDV01LZDBSRVJFUkVSRVJFd3BqQ0hSRVJFUkVSRVJHUk1LWndSMFJFUkVSRVJFUWtqQ25jRVJFUkVSRVJFUkVKWXdwM1JFUkVSRVJFUkVUQ21NSWRFUkVSRVJFUkVaRXdwbkJIUkVSRVJFUkVSQ1NNS2R3UkVSRVJFUkVSRVFsakNuZEVSRVJFUkVSRVJNS1l3aDBSRVJFUkVSRVJrVENtY0VkRVJFUkVSRVJFSkl3cDNCRVJFUkVSRVJFUkNXTUtkMFJFUkVSRVJFUkV3cGpDSFJFUkVSRVJFUkdSTUtad1IwUkVSRVJFUkVRa2pDbmNFUkVSRVJFUkVSRUpZd3AzUkVSRVJFUkVSRVRDbU1JZEVSRVJFUkVSRVpFd3BuQkhSRVJFUkVSRVJDU01LZHdSRVJFUkVSRVJFUWxqQ25kRVJFUkVSRVJFUk1LWXdoMFJFUkVSRVJFUmtUQ21jRWRFUkVSRVJFUkVKSXdwM0JFUkVSRVJFUkVSQ1dNS2QwUkVSRVJFUkVSRXdwakNIUkVSRVJFUkVSR1JNS1p3UjBSRVJFUkVSRVFrakNuY0VSRVJFUkVSRVJFSll3cDNSRVJFUkVSRVJFVENtTUlkRVJFUkVSRVJFWkV3cG5CSFJFUkVSRVJFUkNTTUtkd1JFUkVSRVJFUkVRbGpDbmRFUkVSRVJFUkVSTUtZd2gwUkVSRVJFUkVSa1RDbWNFZEVSRVJFUkVSRUpJd3AzQkVSRVJFUkVSRVJDV01LZDBSRVJFUkVSRVJFd3BpOXVRY2dJaUlpRXE1TTB3ejVrTmJKWXJHRWZJaUlpTFEwQ25kRVJFUkVtc2cwVFF5ZlNXbU9pYWZZZ3Q5ckJWTTMvYTJPeGNUcU1IREUrb2xNOFdOMzJyRGI3UXA1UkVTa3hiR1kraldUaUlpSVNLT1pwb203MktRNDA0SlJwUnY4cTRiTmo2dE5KVkdKTnB4T0oxYXJWUUdQaUlpMEdBcDNSRVJFUkpxZ3NzaWdNRjFsQzY5VzlyYkZ4Q1E1Y0xsYzJHeTI1aDZPaUlnSW9JTEtJaUlpSW8zbXJ6SW96dFJzamF0WlZWNDBGV1dWZUwxZURNTm83dUdJaUlnQUNuZEVSRVJFR3NVMFRjcHkwVktzcTV6RnNPTXVzT1B4ZVBENy9TcWtMU0lpTFlMQ0hSRVJFWkZHTUUwVGQxRnpqMEphQkhjRUhvK0hxcW9xaFRzaUl0SWlLTndSRVJFUmFRVFROUEY3Tld0SHdHSTQ4SHE5bXJraklpSXRoc0lkRVJFUmtVWXdUVlBiblFzQUZxejQvWDRNdzFDNEl5SWlMWUxDSFJFUkVSR1JKakpOVThHT2lJaTBHQXAzUkVSRVJFU2FTT0dPaUlpMEpBcDNSRVJFUkVSRVJFVENtTUlkRVJFUkVSRVJFWkV3cG5CSFJFUkVKQXdaaG5HWit0UlNJeEVSa1hDamNFZEVSRVFrekppbXlWL2VmNDcxTzVjMCtockRNSGhoemxQa0YrWFVlYzZMcnovTnpyU05EZmJsclhMejFtZi94ZEdUQjROdGl6Yk01YVBsY3hvMWx2TEtFdEl5ZCtQelZRWGJOdTlkeVdkcjNxbjEvSXpzTkpadW10ZW92cXZOVy80YVh4OVkwNlJyUkVSRXdwWENIUkVSRVpGbXRHMy9HbDZZOHhRdnpIa3FwTDNDWGNvL3YvZ3pPUVZaTmE0NWZ1b0lKZVdGcENTMmIvTHpXU3dYdjUzN3dZeGRaR1FmSXNJWkNZRGY4TEVyYlNQUkViR051ajRyOXdqdkwzNkpzc3FTa0hGOWZXQk5TR0JVN1dSZUJodDJMVzNTR1BjZTJjcUpVOGVhZEkySWlFaTRVcmdqSWlJaTBreEt5NHRZdG5rZU5xdTl4akc3ellIYlc4ay92L2d6ZVlYWkljZDJwbTBnTWlLYVhwMEdOT0haemk2M09uZjVWWlhQVSt2WnB3cFAxdG5UM3ZRdHBDUzBvMzFLbHpPUHQrSDJWdEN2KzNDOFZaNDZQM3orcWpyN0hObnZlbElTMnJGby9mdVhaY21aaUloSWExYnpKd2tSRVJFUnVTSStYL3N1Y2RGSnVKd1JITTg5RW5MTTZZamdnV25mNDQyRi84RS92L3d6Mzd6OVg0bVBTY0xqcldSUCtsYThWVzVlZlAyN2RmYmR2L3R3N3BuOEpQTld2RWEvcnNQbzMzMDRBQllzN0QvMk5SdDNMK2Z4bVQvbDR4V3ZFeFVSeTIzWGZ5TjQ3WW04WTd5KzRQYzhmT3V6ZEd2Zko2VGY0ckxUSE1yYXc1UXhkd1hiTnU1ZUJzRGJuLzkzdmErM2Q1ZkIzSDl6N1dPMldxM2NOSG9XSHl4NW1XMzd2K0thZ1JQcjdVdEVSRVRPVXJnaklpSWkwZ3oycG04bExYTTNqOTcyWTVadm5sL3JPVkVSTWR3LzdYdTh0dUQzck51NW1Cbmo3MmZ6M2xYNERSK1B6L3dwTG1ja2htbGd0WnlkakYzbDgvTEdKMzhnS2I0dEFCSE9TQTVrN0tCdnQ2RUFXS3hXMHJQMjBTNjVFMzYvanlNbkRqSnQzTDBoejlzeHRSdDl1Z3htMGZvUGVITFdjMWpPNlgvci9xOHdUWk8rM1lZRlgwZE9RUlozMy9RRXFZa2QrTnRILzg3TUd4NmhlOGQrTlY2UHcrYXM5ejNwMjNVSW5kcDA1MURXbnBCd3h6QU5yRlpOT0JjUkVhbUx3aDBSRVJHUks2elNYYzZYNno5ZzFJRHI2ZEt1VjczbkpzZTM1ZUZiZmtTYnBBNjRQUlZzM0wyTW9iMnZwV09iN3ZnTkg3OTUvWHZjZHYwM0dONTNQQUJmSDFpTDMrOW54Sm5IdlRzUFpzSHFOL0g3ZllFT1RaTzB6RjNNblBnb3g3TFRxUEo1NmQxNWNJM25uWEx0M2J6ODRiK3ovZUI2UnZTN0RvQUtkeGxiOXE0Q3dHYTE0YTF5czJ6engvVG8ySjhCUFViaTlsWUFFQmtSUTF4MDRnVzlON09uUGsxMFpFeElXNVhQaThOZWZ6QlVtOEtTUEhZZjNsVHJNWmN6aWo1ZGFyNXVFUkdSY0tSd1IwUkVST1FLVzdSaExuYWJuY21qNzJ6VStkVzFiZGJ1V1lUWDUySEM4QmtBZUwyQmVqblZ3WWRwR3F6ZnRZVGVYUWFSR0pjS1FKZDJ2WEI3S3NuTU9ReEFSdlloL0lhZkhoMzc4ZG1hZCtqVXBoc3hVWEUxbmpNNXZpMkRlMTNENm0yZk1xVFhHT3gyQit0MkxzWmI1UTZlczNqRGg1UlhsdkxnOUdjdThKMm9LVHF5WmxIbUNuY1prYTZZV3M2dTM3SHNOSTVscDlWNkxEV3hnOElkRVJGcE5SVHVpSWlJU0t1VVZ3SFo1V0NhRFovYktBYWtYb0p1RG1mdFpmZmhUZHgzODNkeE9pSWFkVTFXYmpxeFVmRk1HRDZkcnUxN0V4K1RCRUJ4K1drQThzNFVQM1o3SytuVmFTQURlNDRLWGh2aGl1TE9TWThHWjlMMDdqS1kxS1FPR0liQi9xTmZjOE9JVyt0ODNnbkRaK0N3Ty9INXF6aGRtc2VtUFN2bzJyNFBHV2NDa3o1ZGg5QXVwVE1wQ2UxQ3JudC84VXUxOXZmTEoxNXAxT3M5WDNGcFFmQTFOOFhRUG1PWlB1NitXbytkdTVSTlJFUWszQ25jRVJFUmtWWmwreWw0WlFla0YxM2FmcU50OExkdUY5ZUh0OHJENTJ2ZllXRFBVVTJhTmJKby9RZVVWNWJ5Zy90L1E3Y09mWVB0T2ZtQmJkSVBaKzFsMHFpWlJMcWltVFp1ZG8zckIvY2FjMmJITFF0UkVkRkVSOGFTblorSncrNWlRSStSZFQ1dmRuNG1ONCs5Rjd2TndhZGZ2VTJrSzVxeFE2WUV3NTIrWFlmV2V0MHQxejFBMS9NS01WK003SUlzK3AycDhkTVVWb3NWcDhOMXljWWhJaUxTVWluY0VSRVJrVmJCYjhMZmRzQ0NRekF3QlI0YkROM2pJZnBTL2JSakFDY3Vyb3ZsbStkVDZTbm51bUhUS2Fzb09kdTE0UWNJdHAyN1RDcjkrRDZ5OHpPWlBHWldTR0ZqZ0NNbjlwT1MwSTdzL0V4T0ZaNmtUV0tIT3ArN3VLd0FNRW5MM0VQZnJrTm9uOUtGSHozdyt6b0xGUi9PMnN2SEsxN25yaHUveGNDZW8ralN2amY5ZTR4b1ZGZ1NHNTFZWXpiUGhjb3J6S2Fzb3BoT2JYcGNrdjVFUkVSYUk0VTdJaUlpMGlxOHR4OCtQUXpQaklEYmVvTEZjbW43OS9uZzFFV0dPMXYyclFaTVhwMzM2MXFQLyttZGZ3VkNseSt0MnZZcDhURkpqQmw0WThpNUZlNHlEbWJzWlBLWVdleE0yOGk2SFl1NWM5SmpkVDUzWG1FMk5xdWRCYXYremhOMy9JeWsrRFoxQmp1bEZVVXNYUDBXdlRxZlhlSTFzdDhFN0haSG5UVnNMcFpwbW16WnU1SUJQVVlTRXhVZmJOOTFhQ05XcTVWZW5RZGVsdWNWRVJGcERSVHVpSWlJU05nN1hBaHY3NFVIQjhEdDlXOCsxYXdlbVBhOVd0dVhicHBIWHVGSkhwajIvWkQyQThkMmNPTFVVZTZZK0NnMlcraVBiV3UyZjRIVmFtVklyekZFdXFMNWVNVWJqQnB3UFozYjlxejFPVTdrSFdOb24yc3BManZOaDh0ZTVmRTcvaDkybXlQa25HY2YvQU1tQnU4dGVnbTd6YzRkRTgrR1JYYTc0L3d1NjFSYVhraCtVVTZOOW9TWTVGcjd5U25JNHJNMS8rUmtYZ1pkMi9jSmhqdGxGY1ZzMmJlS3FJZ1lMRnppdEU1RVJLUVZVYmdqSWlJaVlXL3VRVWlJZ0FmNk4vZEk2bGZYN0pNMTI3K29jZHd3L0N6Yi9ER3BpUjBZM0d0TXlQbEhUeDVrODk2VjNIVE5uYmlja1F6cU9ZcU51NWN6ZitVYlBISEh6NG1NaUE0NTN6RDhwQi9meS9SeDk5RzlRei8rOXRFTExGci9BYmRPZUNqMFBOUFArNHRmcHFTOGlFZHVmWmFvaUtidlVBWHcrZHAzYTIxLzlMYWZoR3o5N3FseXMyakRYTGJzWFVWMFpBeDMzL1FFYlpNN0FZR2R2eGFzZWhPLzRjY3dEUDc1NVo5NStKWm5jVGtiVjRSYVJFVGthcUp3UjBSRVJNTGV0bHdZbEFMMlZyUUIwcnFkU3poZGZJcDdwanlKNVp3MVp0bjVtWHk0OUZVNnQrM0oyQ0dUejdSYXVHUGlvOHlaL3p2ZVdmUy9QRFQ5R1NKY1VjRnI5cVJ2eGVmejBhZkxFQ0pjVWN5NDduNzhmbC9JOCswL3VwM1AxNzZMMCtIa2tWdC9SR3BpK3dzZSszMDNmN2ZlZ3RIbGxZSGFRbTkrK2tjOFhnOGorbzFuOHBoWlJEZ0RZL2I3ZmN4ZjlYZU9uTmpQTGRjOVFOdmt6dnpqc3oveDN1Sy84dEQwSHpScEZwR0lpTWpWUU9HT2lJaUloTDFpRDNTSmEvaThjRkpTZnBxMnlaM29mODR1VWZ1T2ZzMG5xOThpTGpxUmU2YzhGVkpnT1NXaEhYZE9lb3dQbC8wZnJ5LzhEKzZaOGlSdEVqdmdOM3lzM2ZFbC9ic1BEd1krZzNwZUU3enVlTzRSVm0zN2xDTW45dE9ueTJCdXYrRmhvaUppTDl2ck1neUQ5VHVYQUJBVEdjOTlVeCtpYS92ZXdlTUZ4Ym5NWC9rR0ovTXl1R0hFcll6c2Z6MEFkMHg2akkrV3plR2o1WE9ZUGZVcEFJckxDdXQ5TG0rVmg2TFNnbnJQU1loTnZwaVhJeUlpMGlJbzNCRVJFWkZXd1JIR3MzWWV1LzFmYXJUZGN0MkR1TDBWZ0lYU2lpS1dicHpIbnZRdGRHcmJnL3VtZnFmV0pWUDl1ZzNqcmhzZlovNnF2elBuNDk4eWUrcFRaT1FjNW5USktXWlAvVTd3dklMaVhOSXlkckg3OEdaeUNySklpa3ZscnB1K3hjQWVveTdueXdUQWFyVXlvTWRJUEZWdXBsNTdkN0R1ajl0VHdicWRpOW00WnpsV2k1V1pOenpDMEQ1amc5Y042RDZDaVNOdlpkVzJUMW15OFNQR0RwbkNYOTUvcnQ3bjJudGtLM3VQYkszM25IT0xWNHVJaUlRcmhUc2lJaUlpTFZUMU1pWERNRGlXZlpEeHc2WXhhZVJ0V0syMk9xOFowR01rY1RGSmJONnpnaDRkKzFQbHEyTFN5TnRKam04YlBDY3RZeGNydGk2a1I4ZitUQmd4Zzc1ZGh0YTVjOWJsY05Qb08rQzhBc256VnJ4Ryt2Rjk5TzA2aEtsajd5VXhOcVhHZGRlUG1FR0ZwNXdSL1NZUUhSRmJvd0MxaUlqSTFjcGltcWJaM0lNUUVSRVJ1UmlUNThMREF3TWZsNHZQNStQVXp1Yjd2VmlWejR2RDdyd2tmUm1HSDcvaHcyRjNOZm5hU2s4NUowNGRvM3VIdmpWMjhESU1neU1uOXRNaHRVdVRsM2FWVmhSUlZsRkMrNVF1VFI1VGMzQW5IaUV4TVpIWTJGanNkdjIrVkVSRW1wZitKeElSRVJFSkE1Y3EyQUd3V20zMXp2NnBUNlFydXM1ZHY2eFdhNTNIR2hJYmxVQnNWTUlGWFNzaUluSzFDK1BWNlNJaUlpSWlJaUlpb25CSFJFUkVSRVJFUkNTTUtkd1JFUkVSRVJFUkVRbGpDbmRFUkVSRUdzdWlmU2dFVEF3c0Znc1dpNlhoazBWRVJLNEFoVHNpSWlJaWpXUjFHTTA5QkdrQkRJdFg0WTZJaUxRb0NuZEVSRVJFR3NGaXNlQ0k5VGYzTUtRRnFMS1ZZclBac0ZxdENuaEVSS1JGVUxnaklpSWkwZ2dXaTRYSUZEL1lGUEJjemZ4NDhVY1U0M1E2c2Rsc0NuZEVSS1JGVUxnaklpSWkwZ2dXaXdXSHk0NnJUV1Z6RDBXYVVhVXJHMWVrRTVmTGhjUGhVTGdqSWlJdGdzSWRFUkVSa1Vhd1dDelliRGFpRW0zWTJ4UmpXbjNOUFNTNWd2eDRLWE5sNElnMmlJcUt3dVZ5YWVhT2lJaTBHUGJtSG9DSWlJaEl1TEJhclRpZFRtS1NUU3BjeGJnTDdPQ093R0k0c09oM1pxMk9pWUZoOFZKbEs4VWZVVXhFcEpPb3FGaWlvcUp3T3AxWXJmbzNGeEdSbGtIaGpvaUlpRWdUV0sxV1hDNFhGb3NGdTlPRHgxT0UxK3ZGNy9kam1pYW1xZTNTVzR2cUhiRWNOaHZSemxoY0xoY3VsMHZCam9pSXREZ0tkMFJFUkVTYXdHS3hCQU1lbTgyRzArbkU3L2NId3gxcFhhcVg0OWxzTnV4Mk8zYTdYZHVnaTRoSWk2TndSMFJFUktTSmdqTTZIQTdzZHJ0bTdMUnkxZi9lQ25WRVJLU2xVcmdqSWlJaWNvRjBzeThpSWlJdGdSWUxpNGlJaUlpSWlJaUVNYzNjRVJGcHdhcVhlbWpKaDdSa1dySWlJaUlpMHJ3VTdvaUl0RUNtYVdMNFRFcHpURHpGRnZ4ZUs1aTZhWllXeG1KaWRSZzRZdjFFcHZpeE8yMHFOaXNpSWlMU0RCVHVpSWkwTUtacDRpNDJLYzYwWUZScDlheTBZS1lGdzJ2RFUyRERVK1RIMWFhU3FFUi9jSnRvQlR3aUlpSWlWNGJ1R2tSRVdoaDNzVWxodWhXalNqZkdFa2I4Tmp6Wk1aUVdlUEY0UEJpRzBkd2pFaEVSRWJscUtOd1JFV2xCL0ZVR3haa0tkU1I4VmVWRlUxRldpZGZyVmNBaklpSWljb1ZvV1phSVNBdGhtaVpsdVdqR2pvUTFpMkhIWFdESDd2UmNGZlYzVlBSY0xnY1ZLUmNSa2FaU3VDTWkwa0tZcG9tN3FMbEhJWElKdUNQd2VJcHdPcDNZYkxaV2VYT3FvdWR5V2FoSXVZaUlYQ0NGT3lJaUxZUnBtb0ViUkpFd1p6RWNlTDFlL0g1L3E1ek5vcUxuY3Rtb1NMbUlpRndnL1VRaUl0SkNtS2FwMy94THEyREJpdC92eHpDTVZobnVxT2k1WEJFcVVpNGlJazJnY0VkRVJFUXV1ZFphZzBaRnorVktVNUZ5RVJGcERJVTdJaUlpY3NtMXhuQkhSYytsT1ZRWEtmZDRQSzEycWFPSWlGdzhoVHNpSWlJaWphQ2k1OUpzM0JGNFBCNnFxcW9VN29pSVNLMFU3b2lJaUlnMFFxRG91V2J0eUpYWDJvdVVpNGpJeFZPNEl5SWlJdElJS25vdXphVzFGeWtYRVpHTHAzQkhSRVJFUktTRmE0MTFyRVJFNU5KUnVDTWlJaUlpMHNJcDNCRVJrZm9vM0JFUkVSRVJFUkVSQ1dNS2QwUkVSRVJFUkVSRXdwakNIUkVSRVpGV3JMU2lpSUxpM09ZZVJnMm1hVFQzRUVSRVJGb05oVHNpSWlJaXJaYkp1MS8rTCs4dmZobHZsYWZCc3c5bDdhSFNYVjUzYjZiQm45LzdPY1ZscDJzY3EvTFY3TC9LNStYbEQ1OW4vYTRsSWUwZWJ5Vi9mdTg1Y2srZmFIQk0rVVU1dkREbnFRYlBPNWZmNzZPa3ZERDR1THl5aExUTTNmaDhWY0cyelh0WDh0bWFkMnE5UGlNN2phV2I1alhwT2VjdGY0MnZENnhwMGpVaUlpS1hpcjI1QnlBaUlsZGVUa0VXN1pJN04vY3c1QXFxOG5rcExNM0hBcVFrdE1kaTBaYmV6Y2swRGJKeWozQW9jemNWbm5KdW0vQlFuZWR1MjcrR0xYdFhjcm9rajBoWEZJTjZqV2JpeU50dzJKMk5lQ1lMdDF6M0lHOS84VDhjTzNtUVBsMkgxSG1tWVJpczNMSVF0N2VDMlZPK3c5eGxyMUpZa2hjOC92UTl6NU1VMTRiaXN0UDREWC9JdGZ1T2JPT3pOZS93NkcwL3BrMVN4MkQ3c2V3MDhvdHlTSXhMeFRET3p0UngyRjIwVGU3RWhsMUx1UDM2UjJvZGo5VmE5KzhnYzArZndPLzM0ZlY1cUtnc3BheXloS0xTQW9wSzg4a3Z5cUdnK0JRSk1VbDgvNzRYQWNqS1BjTGNwYS93ekgyL0lTRTJPZkRPV0N4OGZXQU5BM3VPb251SHZpSDluOHpMWU1PdXBVd1pjMWVkWXpqZjNpTmJjVHBjak9nM29kSFhpSWlJWENvS2QwUkVyakxMTjg5bjNjN0YzSFhUdHhqWVkxU2pydkg1cXlncUxhanplRXBDTy9LTGNoclZWM3hNSWc2N3ExSG50Z1RiOW45MVNmcXgyZXdNNnpNT2dGT0ZKeHQxamQxcXgrV01KQ1BuVUozbkRPZytvaEU5bVh5ODRqVU9adXdpSmFFZFQ5L3pxMFk5djF3ZUg2OThnL1NzdlZSNkFqTmtPcmZ0V2VlNUs3WXNaTzJPTCtuV29TK0RlbzNtZU80Uk51eGFTbDVoTmc5TSt4NEFibThGZjNqcjJRYWY5LzBsTDlkNTdQODkrbWVjRGhlUDN2Wmo1aTU5bGJjKyt4TVB6bmdHbHlNQ2dKYy9mTDdPYTAvbVpiQmc5WnNNN0RFcUpOZ0JPSlM1bS9pWUpGTGkyL0xpNjAvWGV2MnVRNXRxYmYvbEU2L1UybTRZQnEvTyszWHdzZDN1d09XSUpNSVpTVlJFRE1ueGJlblNyamV4VWZINC9GWFliWTVhK3huWjczcTI3RjNGb3ZYdjgrU3NmNnMzVEJJUkVXbnBGTzZJaUZ4bGh2VWR4OGJkeS9seTNRZjA3RGlBQ0ZkVWc5ZWNPbjJTMXhiOHJzN2p2M2o4NVhwdi9zNzF3TFR2MDZ2elFBQmVtdnVyQzY0RmtoemZsdS9lKys4MTJ0ZnZYRUs1dS9TQytnU0lqb2hsM05DcHdjZWZyMzMzZ3ZzNmw4c1pHUXgzWHZub2hVWmRreGlYeWkzWFBjQkh5LzZ2em5QcXVnRSsxOUpOSDNNd1l4Y0pzU25rRitXd2JOTjhKbytaMWJpQnl5V1hucldYWHAwSDBxZnJFT1l0ZjYzTzh3cUtjMW0zY3hHOU9nL2lnV25mQlFLenJlWXRmNDI5UjdhU2Zud2ZQVHNOQ0o0LzlkcTc2ZFY1VUpQR2twYTVpMldiUGc0K2Rqb2l1UC9tNzNMODFCRTZwblpyOFBxaTBudytXUEl5bmR2MnJESDd5REQ4N0R1eWpZa2pieU01dmgwL2ZLRHU3eUcxcVE2TWkwcnpReDdIUnNVRDhKMjdmMGxxWW51cTM1ZW1zbHF0M0RSNkZoOHNlWmx0KzcvaW1vRVRMNmdmRVJHUmxrRGhqb2pJVlNZNXZpMWpCdC9JcHQwck9KcDlrUDdkaGpmNjJxZnZlWjZVaEhiQngvdU9maDBNSHM0UEdkNWYvQktuUy9KNCtwN25HK3gzd3ZEcGpSNER3SnJ0WDlaNWJQdkJkUmRWUERZNXZtMUl1Rk5YZVBMQ25LZVlNSHc2azBiTnJMZXROdCtlOVZ6dzcwV2xCY3hkK2dyZm52VWMvL2Z4YjdoM3lsUEJaU04ybTRQRXVCU2VmZkFQTmZyWXRHYzU2M1l1YnZEMXJOeTZrQTI3bHRLbFhTOGVtdkVENXE5NGcvVzdsdUIwdUxoK3hDME5YaStYM2srKzhVY3Nsc0Fza2ZyQ25aMXBHekZOayt1R1RlUGNBR1Bza0Nuc1BiS1ZmVWUvcG1lbkFWZ3RWaExqVWttT2J4dnk5ZGtZQmNXNUpNYWxZckZZTUF3RGI1V2JDRmNVWGR2M2FmRGFrdkpDL3ZINWZ4TWRHY2U5azUvRWFyV0ZIRS9MM0UyRnU0emhmY2RqdFZxSmNFYngremQvMEdDLzFWOXo1OWZacVE2UTc1MFNhTGZaSEZ4b3NGT3RiOWNoZEdyVG5VTlplMExDSGNNME5KTkhSRVRDaXNJZEVaRldwcVM4a0EyN2x0WjdqcWZLVGU4dWc4ak1Qa1JtZHQxTGZpYU51aDNubVdVWmNQWTM2TlhLeW92cXZQWmtmZ2JkTy9SdjFKZ2JDa01NdzA5T1FSWWR6c3drcUMvY3FkYVlHUzNuYTJyUjFndDFicjJqNmlVajFXMHBDZTFxM0tESFJNWFY2TVBwcUg5cG0yRVlmTEh1WGI0K3NKWU9xZDI0LytidllyYzV1UFBHYitKZDhqZFdiZnVVY25jcE4xOTdyMjVpcjdEcVlLY2htVG1Ic05zY2RHclRJNlM5ZlVvWEhIWW4yWGtaUUdDMnpmZG5CNVlwTmZWemVPeVFLY0ZyVjIzN2xGMkhOako3NnRPMFRlckl2Qld2c1RkOWE2M1hHWWFmZnk1K0NhdlZ4b1BUbjhIbGpLeHhUdlgzSVpzdDlNZk43OXo5SzJLajQydWNmN3I0Rks4dCtIM3djZlhYOE9hOUsxbTAvb1BnNCtyYVBZVWxlUmpuMWY0NVYxeDBRc2ozcjdyTW52bzAwWkV4SVcxVlBtOGpheHFGS2l6SlkvZmgycGVadVp4UjlPa3l1TWw5aW9pSU5JYkNIUkdSSzhEcmgwb2YrQXp3bWVBM3dHK2VlWHptNzM0ZkpGNkM1eXFyS0dIVG5oV1hvQ2NZUDNSYXlNM1J1NHYrV3VlNXgwOGQ1WTJGL3hIU3R2dndwcEFiblVkdit3bGQydldxOWZxczNIU1diZnFZKzZkOWx3aG42Rkt4cncrczVZdDE3L0hRakIvUW8yUGpBcU5MWmVYV2hYV0dTV3UyZjFualdHMXQ1OC9tTVF3RG56K3dhMCtWendzUTNNbW95dWNOL3QxdWMxeFE4RkpTWHNpODVhK1JsWnRPOXc1OXVYZktVOEdiYjd2TndleXAzMkhlOHRmWXNuY1Z1UVhIdVhQU040bVBTV3J5ODhqbGRicmtGUEV4U1RVK0J5d1dDL0V4U1JTVjFheURkZTVNdVZPblQvRDUybmRKam0vRHJkZC9BMnN0b2RLNUllRzFnMjdpY05ZZS92N0pIN2xuOHJlcHFDeGwzTkNwRE9zemp2Y1d2eFFTMGxpdE5xYVB1NC9FdUZTaUkyTnI5SnVaYzVpczNQUUxlZGsxcEdYc3FyWDluUy8vVXU5MTkweCtrdjdkRzU2WldOdjRLOXhsUkxwaWFqbTdmc2V5MHppV25WYnJzZFRFRGdwM1JFVGtzbEc0SXlMU0JJWUpSUjRvcUlUVDdyTi9Gcm1odk9yTWh5L3daMFhWMlRhZjBYRGYwVGI0VzdlTEgyT0gxSzROemxwNVljNVRkZGFzcVU5OXk3S3FQVGo5bVJwQlFXbDVFVzkvOFQvMTlsMVdXVUpXYmpxZnJYbUh1Mjk2SXRoZTVmUHkxZmJQU1Uzc1FQY08vWm8wM2t2cC9PVmxMMy80UENQN1g4K1lRVGMyMkhhKzNZYzNzWEQxV3lGdDFjdFY1c3ovYmJCdDVnMlBNTFRQMkNhTmM5ZWhUU3phOEFGdVR3VWorazFneHZqN2FpeVhzZHNjM0R2bEtaWnQvcGdOdTVieXQ0OWVZT0xJV3hrOWNGS05jeS9VejNkM3dXcTFZckZhTDNMaFRPT3RPd0ZEVXkvakV4aHdPYnMvbjl0VFNYeDA3YUdieXhIQjZYTjJzcXFXa3RBT2I1V2I5YnVXc243bkVnelRJREd1RGFubjdaQldVbDdJbCt2ZUp5RTJoWnZIM2dOQWhDdUtoNmIvZ0xjKyt5OXk4ak1wcnl3TnppU3JudDJUZDZZWWVHRkpIdkV4U2ZqOFZTSEYxRzFXRzRseHFTemJOSThJWnhSdWIwWHdtTVVDa1JIUnZETHZCVXpUckRGMmk4VktaRVIwU0Z0eDJXbU9uandBd01MVmIzSDlpRnVDNzhuM1p2K2FGVnNXMENheFE4Z1N3OXlDNDd6NjhZdWtKTFN0NTkydFgzRnB3UVVGbmtQN2pHWDZ1UHRxUFZaYnVDWWlJbktwS053UkVUbUgxdzg1NVhDeURFNmUrVE9uSFBJcjRYUWxGSHFnbG51U3EwWmpsbVVseHFXU0ZKZUt4K3VtdEtLSWxJUjJkZTVXYzY3KzNZWXpyTzg0ZGh4Y3o0N09BNFBGaHpmc1drcFpSUWt6eGovUXJOdDMxMWJMSkNvaXVrWjdiVzExK2VFRHY2T3dKSSszUHZzVFAzemdkL3pQdXovamtWdWZKVEV1bGY5NTkyZE5HbC91NlJNc1h2OUJjTlpBdjI3RDZOR3BQd2N5ZHRaNVRjYzIzUm5TZXd5N0RtMWl5Y2FQMkx4M0pkY05tOGFRWHRkaXR6ZjhiMWFmZk0rVi94RWp2UWgrdk9yeTlYK3BBdGpHOGh0K0xIWE0zTEpZTERXK0hrNmRQc0dPdEEzc1BMUUJoODNKekltUDRQRzYrV3pOUDRtS2lPSG1zZmZnODFleGNmY3kxbXhmUkZKY1NvMjZTeEd1S0w1eHk0K0lkRVd6Y2MveUdyTlgvbmFtR0hoZHMyWmlveE80ZGNKREhEOTFsQm5qNytlTGRlOEJCSGZiZStLT256ZjR1cXZQVFloTlp2UGVsYVFrdENPdk1KdXFLZzl2ZnZKSEhweHh0bTVQaDVTdU5XYktITXRPSXlZcW50VEVEZzArVjEyeUM3TG8xMjFZazYreldxd05McGtVRVJHNUhCVHVpTWhWeHdRSzNYQ2tDSTRVUTFiSjJTQW52eUp3L0ZLeldTREtBUTRyMkt5QngzWXIyQzFuSGxzaDV0Sk1tTGlzNmx1V2RiNjB6SjNNWC9uM0p0VyttVDV1TnBuWmgxaTBmaTdkMnZmQllyR3lkdWNpT3JYcGZrRTNXaTFkWEhRaXBlVkZPT3hPNHFJRGkvS2lJK09DZndmdyszMXMzYis2eHJYSGM0OEUvNzVsN3lvV2JmZ0FpOFhLVGFQdlpQbm0rUnc0dG9NRHgzWTBhaHlQei93cEs3WXU1T2lKQTN5MjVoMThmaCtqQjA2NnFOZjJmNk9Pa0ppWVNHeHNMSGI3NWY5eFkvSmN1TGtiVE8xMkdaL0VBRTVjeHY3UDQzUTRnMHYwenVlcDhoQnhacW5kc2V3MDVxOThndy90MkVvQUFDQUFTVVJCVk5MeUlwTGkyekJ4eEcyTTZIY2RoNC92NDlPTmI5TWh0UnViOWl6SFpyT3grL0JtU3N1THVPbWFPeGc3WkdxdHkvNmlJbUl3VFpNS2R6bFZWZTdnekp5a3VEYjg0dkdYZWZIMXAvbmU3RitURkpmS2Y3L3pVNmFNdVl0QnZVWUhyeThwTDJUTW9Kdm8xcUZ2c08wdjd6OVg0M2thOHFNSGY4K1dmYXU0Y2RSTWxtejhpRmszUHM2SHkvNlBvcEpBeUd3QmVuVVp4TXF0bitEMlZBUjMvdHVidm9YQjU0eW5xZklLc3ltcktLNVI2MGhFUktRbFU3Z2pJcTJheHc4WkpZRWc1Mmp4MlVDbnVQYjdwVWFKZFVKU0JDUkZRbkpFNE8rSkVZSDJLQWRFMS9MaHREVzhwNHZQQjZmcW5tVFJyQ0lqb3VuZmZUalR4czBtTmlvaDJINzgxRkUyN0ZweXlXYlVPT3d1N3BqNEdILy85RCtadi9MdlJFZkc0dmY3bUZiSE1vY3JxYlpDdFkydHVWT2Z2S0xzV210K1ZLdnllMW04NGNONit4alFZeVJwbWJ1WVBIb1diWk03TWJESHFFWS9Qd1JtU0h4anhnODVtWmRCV3VZdVJvZnBsdEJ0bzJGb204dlh2ODhIcDY1Z3VCTWZrMHh4MldrQ2tmTzVYMk1teFdXbmFadlVFWUF1YlhzeHRQZFllbllhUU5mMnZYQjdLMW04OFVPMjd2dUswUU1uTW5uMExQNzNnMSt3Y2ZkeXJoa3drVzM3dnlJNktxN09lazdyZGl5aWM3dGVtS2JCeHl2ZkNMYi81QnQvSk1JWnVteXFmVXBYTW5JT2hZUTdjZEdKVEwzMjdocTcxcDIvckxNdStVVTV2UHpoOHl4YS93R0pzYW4wNmp5SUpScy93bXExTVh2cWQvQjRLNEZBb2ViRXVGUlNFOXV6WmQ4cUpneWZRVlp1T2lmeU1wZzU4ZEVHbjhjMFRiYnNYY21BSGlPSmlUcGI0SG5Yb1kxWXJWWjZkUjdZWUI4aUlpSXRoY0lkRVdrMVRDQzNIUFlWd0w1ODJIY2EwZ3NEeFlvYnl3S2tSRUhIR09odzVxTjlOTFNKQ2dRNFNSR0JvS2FsMjdSbmVYQnBRMTNLM2FVczNqQzN6dU0zajcwWENOeG81UlljWjBEM2tXUm1INjV4M29EdUk5bDNaQnZ4WjdidnJtWVlSb09oajJrYU5YWU82dFMyQitPSFRtWHRqa1VBRE85M0hSMVN1OWJieitWa3M5cHgyRjA4Y1dmb01xa3YxNzlQNTdZOUdkVHptbnF2bnpQL2Q5aXNkZjkzdStmd0Z0cW5kQUVDUldyemkzSkNadTVVdStXNkJ4alovL3JnNC8xSHQ3TW5mVE1RS0FqNzRQUm5nc2NTenZ1M2FLd09xVjJiOWIyV1VCMVR1M0hxOUFseUMwN1FOcmxUc0QybjREamVLamRkMi9jR3dHcTFjdU0xTXltcktHSDExNSt6YWM4S0hEWUg5MDU1a3A2ZCt2UGhzbGNwclNqR1pyVnowK2c3TUF3L0s3WXNvRytYb1RWcTNGUjZ5bG0rWlNHM1hQZEFjTlpkY2RscC92emV6M0hZYXk0MzZ0R3BQMnUyZjhIMGNhRzFuYzcvMmgvY2F6U25UcCtvdFFiVitaNjU3MFVHOWJ5R3c4ZjNNbXZTTjJzY0R3UmVGcUlqQXFIb2hCRXorR1QxV3d6c01ZckZHejVrZU45eEpNZlhYMjhucHlDTHo5YjhrNU41R1hSdDN5Y1k3cFJWRkxObDN5cWlJbUt3WExGcVVTSWlJaGRQNFk2SWhDMmZBUWRQdys1ODJGOFFDSFVLM1kyNzFtV0Q3dkhRSXdHNnhrR24yRUNRMHpZcVBNS2JodXhKMzhxSlUwZnJQY2Z0cWFoM1Y2M3FjT2Znc1IwczM3S2d3ZWY4NXN5ZmhqeXU5RlRVZWpONExyL2h4MmFyK1lhUEhUS0Y5YnVXWWhoK0J2WVkyZUJ6WDA3WGo3aWxSbDJTVFh0V2NQVEVBVHEzN2RuZ1RJU2ZQZmJuT28vdE9ieVpJeWYyYzllTjN3S2dYOWVoekYzYXVHVnMvYnNQcjNVbm9QM0h0bk9xb09uVFM5b2tkNlIvdDRaM0ZwSXJaM0N2MFd3L3VJNjFPeGNGUDBjQTF1OWFpc1ZpRFJiYnppdk1ac25HRHpseTRnQ1JybWpHRHA3Q3RZTnZwS1M4aURjKytTUGxsU1hjTWZGUkZxeDZrL3lpSEc0WWVTdDdqMnpsdzJXdjhzQzA3NGZVVjhyS1NRZE11blhvRTJ6elZubXdXS3c0N003Z051VFZCblFmeVpLTkg3RXpiUVBEKzExWDUydTVjOUkzOGZ0OVBIUGZiMExhLy9MK2MzeGp4ZzlKakR0YnFqb2hOb2xaTno1T1J2WWh1cmJ2SFZLd0dRSXpCaFBqVW9LN2QvWHZOcHlkQnpjd1o4RnZpWEJHTVhuTXJEckg0YWx5czJqRFhMYnNYVVYwWkF4MzMvUkVNRGd6VFlNRnE5N0ViL2d4RElOL2Z2bG5IcjdsV1Z6T2hyZFRGeEVSYVc0S2QwUWtiSmhBUmpGc3k0V3ZjMkZYWG1CNzhZYTBpNGFlQ2REalRKalRJeUV3RzhmYWluOHArL2g1UWN2NW1ySmIxdmhoMHhnL2JCcEZwUVZFUmNUZ2RMaDRZYzVUM0RucE1RYjNHaE04Ny9oNVlkS3B3aFBFeDlTL3Vidlg1OEZoZDlab1g3YnBZd3pERDFoWXN1RkRucmp6NXlIYk1GOHB0UzNGT3RkWFgzL09WMTkvM3VqK3puL1A5aDM5bXBTRWRzR1E1dTdKMzZhOHNoUy80V3R5UWVWcUI0NXVaL2ZoelUyK2JuQ3YwUXAzcnBCTmU1YUhQQzZ0S0E1cEd6UG9KZ0M2ZGVqTGdCNGoyWnUrRlkvWFRkZDJ2Y2pLVFNjdGN6ZlhqN2dsT0RzbE1TNkZ5SWdZWmszNkp2MjZEY1BFWk9QdTVYeTEvWE02dCtuQmc5TytINXhWVTFaUlFydmt6dHd4OFRIZVcvd1MvL2ppdjducnhtOEZkNGJLekRsTWJGUjh5TXlYU2s5NW5RRkhURlFjUS91TVpmbVdCZlR1TWpoa2VkUDViRFo3cmJQS1lxTVRhbTJ2bnBsMHZuMUh0b1hVOHpGTmc2aklHRHhlTjBseGJmRDcvVFd1S2E4c0FlRE5ULytJeCt0aFJML3hUQjR6aXdobm9FNlAzKzlqL3FxL2MrVEVmbTY1N2dIYUpuZm1INS85aWZjVy81V0hwdi9nb2d1TWk0aUlYRzRLZDBTa1JUdnRobTA1WndPZDB3M016SEhab0Y4eUREam5JMTRibDF3MGI1V2J2N3ovSEhkTyttYXdVS2xwbXNIZjRsc3NFQmVkd0lUaDA0bDBSZUUzZktSbDdLWmRjaWZBSk1JVnlZVGgwME8yRmpaTkU3ZW5rb1R6dGh0T3k5ek45b1ByNk5WNUlCM2JkR2YxdHM5WXVmV1RlbjhiZjduY2N0MERJWTg5WGpjcnRpN0FZWGR4NDZpWnRkWXNPWEJzQituSDl6R3N6emc2dHVrV2NxeGphdmVReC9kT2VaTFNpdUtRNVN6MTFkK3A2ZnhhTEdjMXBaQjFReUdXWEZybjExQXFLczBQYWFzT2R3RHVuUGdZU1hGdDJIVm9JMGRQSGlBcHJnMjNUbmlRRWYwbUJNK3gyeHpNbXZSTjNKNEt0dXhieGNiZHkvRWJmcWFQbmMzd2Z1TUJDM21GMlFEQm5aeDZkUjdJSFJNZlplSHFOM241dytlWk11WXVSZzI0Z2NQSDk5SzEvZGxaT3hCWXFsUzlCS3E2NUx6ZjcyUGZrVzJrbjlqUGphTm1rcGF4azNjWC9aV0haanhEVkVUalBvZE5zL3I3UitPVDloTjV4emh5NGdDUDN2WmpJTEJzOUpQVmIxRllXc0I5TjMrWFZWcy80ZFdQWCtTMkNRL1J1OHRnSUxCRWRQM09KUURFUk1aejM5U0hRb0tqZ3VKYzVxOThnNU41R2R3dzR0Ymc4c2M3SmozR1I4dm04Tkh5T2N5ZUd2Z2FLUzRyckhkODNpcFBnMHRpTDNUWnBJaUlTSDBVN29oSWk1TlZDdXRPQkQ3MjEvOHpNc21STUt3TkREd1Q1SFJQQ094RUpaZFdXVVhndDk3bi9sWit3YW8zV2JEcVRTQ3dwZmJqTTMvS3BGRXpBVmkrWlFGdWJ6a0Z4Ym04dCtnbFprNThKSGdzMkdkbE1hWnBoUFJaNFM3bDA2L2VKaklpbXR1dmY1aW9pQmdPSE4zT2h0MUw2ZHR0S0ozYjlnVEFZckZpbnJuSkRPeVNFMG5ESmF1Yjd0d2FOMkR5d1pKWE1BeUQyNjkvdU5ZbFVTZnpNbGl5Y1I1dGt6dHh5NFFINnEyMUEvRENuTzljMVBoMnBHMWd6K0V0ekxyeGNhSWlZaHErUUZxRXBnUnZOcHVkRzYrWnlZM1h6S3p6blB5aUhGWnVYY2loekQxRVJjUXdldEFrK25jYlRvVzdqUHlpM0RNMWRoYmlkRVRRUHFWejhMckJ2VWFURUp2TW92VWYwTDFqUDByS0N6bDErZ1NqQjA2a3FEU2ZrL21abUdZZ0dLbXVDNVZUa0FYQTZ3di9BekFaMW1jYzBaR3gzRFA1U2Q3NThpKzgrZWwvOGUwN242dDNwc3V4a3dleFdtM2tGaHdIQ083NjFSQ1B0NUtGcTk2a1o2ZitKTVFtOCtXNjk5bDJZQTNkMnZmaHlWblBFUk1WVDdmMnZabS84ZzNlVy93U3ZUb1A1SmJySGlRK0pva0JQVWJpcVhJejlkcTdzZHNDWTNON0tsaTNjekViOXl6SGFyRXk4NFpIZ2t2ZEFBWjBIOEhFa2JleWF0dW5MTm40RVdPSFRHbHcxNis5UjdheTk4aldlczlweXIrL2lJaElZeW5jRVpGbVo1cXcvelNzUHhQb1pKWFdmVzZVUGJBYnpvaTJnWTh1Y1pmamxsN09sM2VtNXNXeGt3Zm9mbVk1eEpReGQ5SDN6UGJrOWpOTHBueitLbFpzV2NERzNjdTVlZXk5RE9rMWhybkxYdUhWZVM4eTY4WnZoZnkyUEw4dzBHZDFJV2JUTkppMzRuWEtLMHU0ZS9LM2c2SFB6SW1QOHRxQzMvSEo2bi93NUt4ZllMYzdjTmdkVlBtOEFHemF1NEtkYVJ0NDZxNS93K200ZkxVeGpwNU00L2lwd1Biam42OTlsNE1aTytuVFpUQTlPdzNFNVl3Zy9mZys1aTEvRGFmRHhiMlRuMnd3MklIQTdrRjFhVXpoMmZLS0VvNmMyTi9ZbHlDdFZIeE1FaTVuSkhmZjlBUzl1d3pDWXJHU25aOTVKb0FKaUhSRmM4dDFEOVNvZzlXNWJVK2V1UFBuQUJ6TTJJWEZZcVZMdTk2VXU4djRhTm4vQVpBWWw4cUU0VE1BOFBsOVJMaWlHRGRrQ3FNRzNCQmMxdFNsWFM4ZXVmWEhXQ3lXQnBjd2JkeTlqTFRNM1FBTTZYMHQwWkZ4alhxZHhlV0ZWUG04M0RyaElmWWYzYzZCWTl1NS9mcUhHZEw3N0ZKSHB5T0MyVk8vdzhiZHk4OHNNUXZzN25mVDZEczQvMytMZVN0ZUkvMzRQdnAySGNMVXNmZVNHSnRTNHptdkh6R0RDazg1SS9wTklEb2lsZ2VtZmI5Ull4VVJFYm5TRk82SVNMTXdnYlRUc0R3RFZtWFZ2ZHpLUW1DWjFUWHRZR1JiNkpzRTl0cDM3NVhMS0NNN0RZZmR5YnFkUzJpWEhQZ05ma3hVSEVsbmlxQVdsUmF3ZHNlWGJONjdpa3BQT1RQRzM4K29BVGNBOE5DTUg3QmcxWnU4L2NWL2MvTzE5M0xObVcyMk0zSU9BZEErT1RDVFlNV1doUnc5Y1lDUi9hOW5RUGNSd2VkdWw5eVpzVU9tc203SElsWnNYY2pVYSs4bTBoVk51VHVRQXJvOUZaU1VGOVc0YVYyK2VmNGxmUSs2ZCtqTHN3LytnYXpjZEE1bTdPVEFzUjFudGt5MjBTNjVNeWZ6TW9pTml1T2g4NHJEMXFjeDIwTFhwNmlzQUtjalFyTjJybklPdTVQYnIzODRwSzE5U21kKzhvMy94Ry80c0Zwc1JFZkcwRkFVM3JmckVIN3kwQi9QN0tCbDh0TkgvZ2VMeFJKY3lnV0JFT2Y3czM5TnBDdTZ4dlhuNzdRV0g1UEVRek4rVU9POGU2WThpZC92dzJxMUJXZlIxQ2NwTHBYdnpmNDFTWEdwUEgzUHIzRFlYWXdaTkltUi9TYlVFU1JadUhid1pLNGRQRG1rN1h5MzMvQXdaUlVsd1ZsSnRiTXc3VXh4ZVVEYm80dUlTSXVsY0VkRXJxanM4a0Nnc3l3RGp0Y3hROGRoRGN6S0dkOFJ4bllJYkVFdXpjZnY5N0VuZlF0OXV3MmpZMm8zUGxvK0J3QnZsVGQ0enVtU1U2emJ1WmkrWFlkeXc4amJRbjREYnJQYW1UWHBjUlpGeElSc2w3Ny82SFlBZW5ZZVNGckdMdGJ0WEV5SDFLNGhOMUxWYmhoeEN3ZU9ibWY3d2JWTUdEYWR1T2hFaXN0T1UrRXVwYnl5bFBpWXBCcDFPOWJ0WEh4SjN3Y0kxQWJwMHE0WG5kdjJvRStYSWF6Y3VwRE1uTU9jekRzR0JBcmp6bC81Qm4yNkRxRnYxNkVOM0RRR1pqbzF4SGFtSGs5NVpjMHZtT3o4TEZJVDJ6ZjloY2hWd0hKQm9kL1pyZEV0ZFJaUnJpM1lxWTNEN3FSSHgvNDEybTFXZTZObXRsV3pXbTNCSVBsc2lOdndES0dHeEVZbEJHZjJpSWlJaER1Rk95SnkyWlY2WVdWbUlORFpWMGNOblZnbmpHa2ZDSFJHdFlOSWZYZTZJSVpoOE9MclR6ZnEzSUxpM0VZVjBwMHk1aTdLS29vWjJHTWtmYnNPSlNFMmhVWHIzK2Z6dGUrd2FjOXlVaFBhRXhFUnplQmVZM0E1STlseGNQMlpLd01GbC8yR0Q1L2ZoODlmeGU3RG15Z3RMeVFsb1QxNWhTZHBuOUtGTm9rZGlJdE9ZR2lmc1V3Y2VWdXR1MkxaYlE1bTNmZzRFYTRvSWlPaWFaL1NoYXpjZEE1bjdTTy9LSWVVYzNiMnFYWWhkUzFxZXo4cVBlVVVsNTJtc0NTZjNOUEh5YzdQSkRQbkVCNnZHNGZkeGJDKzQ3aDI4R1I4dnFwQXZZMzByY0ZkdE9LaUUrblRkUWo5dXcybmU4ZCtOZnIrN1JzTkwvRncyRjBreEthd2NmZHlETk1nMGhWWUJuT3FNSnVUZWNjWVAvVG1ScjhXRVJFUkVXbWRkUHNrSXBlRkNSd29nRS9TWVhVV2VHdnVUSXZURmdoekpuY05MTG5TY3F1TFo3RlltREI4K2lYdHMzMXFWeEpqVStoelp1ZVp2bDJIMEx2elFBNWw3ZUhJOGYza0YyVlRVSElLdDZjQ3I4K0R6MStGWVJpWXBvbkZBaGFzV0N3V3JGWWJOcHVOWVgzR0JXZlZWQWNURWM0b1p0N3dTUDNqT0djV3pQQys0OW15YnpVTFZ2MGRnRUc5cmdrZTY5Sys5d1h2UnRPejB3RGl6dG05eXpEOC9PWDlYK0R4VmdiYkV1TlNHZEI5SkwwNkQ2Slg1NEVoVzdsM1NPM0tsREd6eU14SlovZmhUZXc3OGpWYjk2M0c2WERWR3U0OGM5OXY2aHpMdVlWYmI1M3dJQXRYdlJteTdickZZcUZucHdHTUgxWjd1RE5sekYyTmU5SEEwazN6R24ydWlJaUlpTFE4RnRNMHplWWVoSWkwSGhXK3dMS3J6OUlodmFqbWNRc3dyRzBnMEpuUUVhSXVibFo5cStMeitUaTFzMlZtN3RuNW1RMHVNV3FLak94RHJObitCUS9OZUlZTExZbTkrL0JtMXU1WVJHcGllMmJlOEVoSXlISXBiVCt3RnAvZlIwcENPOW9sZHo1bjJVckRETVBQNGVQNzZOR2hYOGdTa3J6Q2t4ek8yc3ZZSVZQcXZIYlRudVgwNkRnZ1pObFZsYzlMOVgvYmRwczlaQXYxYWx2M3JTWXJONTA3SjMyejBlUDg5S3UzNmRTMkI4UDdqbS8wTlExeEp4NGhNVEdSMk5oWTdQYkwvM2s5ZVM0OFBERHdjYm0wNUs5UmFmMnU5TmVVaUlpRUY0VTdJbkpKSEN1R2hZY0RTNjhxZlRXUGQ0NkY2VDNneGk2UTByaGRiNjg2Vjl1Tm8yRVlXSzJhcnRWYXRkcHdaNWNOVE8zUkoxZVdpWUUzS1lQRXhFUmlZbUlVN29pSVNBMzZuMEZFTHBnSjdEd0Zjdy9DNXV5YXgrMVdtTkFKYnVzSmcxTzFaYm1FVXJBajRjanFNREM4TldkTWlWeE9oc1dMeFdLcFVUaGVSRVNrbXNJZEVXa3l2d2xmWmNHSEJ5R3RzT2J4ZHRGd2EwK1kxaDBTWERXUGk0aUVJNHZGZ2lQV2o2ZEE0WTVjV1ZXMlVodzJHMWFyVlFHUGlJalVTdUdPaURTYXh3OWZISUY1YVpCVFh2UDROZTFnVmg4WTFSYjBzNmVJdERZV2k0WElGRCtlSWovNEZmRElsZUhIaXoraW1HaG5MRGFiVGVHT2lJalVTdUdPaURUSTR3OFVTSDcvQUJTNlE0L1pMSEJqVjdpM0wzU1BiNTd4aVloY0NSYUxCWWZManF0TkpaN3NtT1llamx3bEtsM1pSRVE2Y2JsY09Cd09oVHNpSWxJcmhUc2lVaWV2SDc0NEN1L3VnOVBuaFRwUjlzRFNxenY3UUtvS0pJdklWY0Jpc1dDejJZaEt0T0gzRjFPVkg0M0YwSTlTY25uNDhWTHB5c1lSYlJBVkZZdkw1ZExNSFJFUnFaTitJaEdSR3FvTVdIUW0xTW1yREQwVzc0SjcrZ2FLSkVkckcvTkx6MkpxSng0SmV5WkdxeTMrYXJWYWNUcWR4Q1NiVkxpS2NSZll3UjJCeFhCZ1FVWEM1ZUtZR0JnV0wxVzJVdndSeFVSRU9vbUtpaVVxS2dxbjA2bEM5Q0lpVWllRk95SVNaQUtycytDMVhUVnI2c1E2WVhZL21Oa0xJdldkNDdMUlRqelNHclQyblgyc1Zpc3Vsd3VMeFlMZDZjSGpLY0xyOWVMMyt6Rk5FOU0wbTN1SUVxYXF2MjRjTmh2UnpzQnNIWmZMcFdCSFJFUWFwRnMwRVFGZ2Z3SDhiUWZzS3dodGozWUVadXJNNmcxUm1xbHpXV2tuSG1rdFd2dk9QaGFMSlJqdzJHdzJuRTRuZnI4L0dPNklYSXpxNVg4Mm13MjczWTdkYm0vVllhbUlpRndhQ25kRXJuSzVGZkQ2TGxpUkdkb2VhWWU3K3NEZGZTRkdvYzRWb1oxNHBEVzRXbmIyQ2M2d2NEaXcyKzJhc1NPWFZQWG5sMElkRVJGcExJVTdJbGVwU2grOHV4OCtPaGlvc1ZQTllvRmJlc0FqQXlFeG92bkdkelhTVGp6U0dseHRPL3ZvNWx0RVJFUmFBb1U3SWxjWkUxaDNIRjdhWHJOWThqWHQ0TW1oMEUxYm1qY0w3Y1FqNFV3Nys0aUlpSWcwSDkwMWlGeEZzc3ZocjEvRHB1elE5bTd4OE5SUUdOV3VlY1lsWjJrbkhna24ydGxIUkVSRXBHVlF1Q055RmFneVlPNEJlR2MvZVAxbjIyT2Q4UGhnbU5FRHJQcmxlb3Voblhna1hHaG5IeEVSRVpHV1FlR09TQ3UzT3cvK3RCV3lTa1BicDNRTExNRktjRFhMc0tRZTJvbEh3b2wyOWhFUkVSRnBmZ3AzUkZvcGp4L2UyQTBmcHdYcTdGVHJIQXMvSEFsRDJ6VGIwS1FSdEJPUGhCUHQ3Q01pSWlMU3ZCVHVpTFJDK3dyZ0Q1dmgrRG16ZFp3MmVHZ0EzTnNYN0ZvdEVUWjBzeXdpSWlJaUlnMVJ1Q1BTaW5qOThPWWUrREFOenAza01TZ0YvbVUwZE5UdTJpSWlsMVQxckRyTnJoTzV1bWtHbzRnME40VTdJcTFFZWhIOFppTmtscHh0YzlvQ0JaTm45UWI5bkNFaWN1bVlwb25oTXluTk1mRVVXL0I3cldEcUc2M0lWY2RpWW5VWU9HTDlSS2I0c1R0dHFqMG1JczFDNFk1SW1ET0JCWWZnMVozZ004NjI5MCtHZngwZHFMRWpJaUtYam1tYXVJdE5pak10R0ZWYTV5cHlWVE10R0Y0Ym5nSWJuaUkvcmphVlJDWDZnN3NHS3VBUmtTdEY0WTVJR0N2MndIOXVnUTBuejdiWnJmRFlJTGlucjdZM0Z4RzVITnpGSm9YcENuVkU1RHgrRzU3c0dQeEdNVEZKWm5EWFN4R1JLMEhoamtpWTJwVUh2OTBJK1pWbjI3ckV3Uyt1aFI0SnpUY3VFWkhXekY5bFVKeXA1RnhFNmxhVkYwMkZzeGlMeFlMTDVjSnFWUmdzSXBlZndoMlJNR09hOFBhK3dNZTV0VHRuOUlDbmgwR0V2cXBGUkM0TDB6UXB5d1dqU3VHT2lOVE5ZdGh4RjlpeE96MnF2eU1pVjR4dUEwWENTSVVQZnI4SjFwODQyeGJsZ0dkSHdjVE96VGN1RVpHcmdXbWF1SXVhZXhRaUVoYmNFWGc4UlRpZFRtdzJtOElkRWJuc0ZPNkloSW1jY3ZqRldqaFdmTGF0ZnpJOGR5MjBpMjYrY1ltSVhDMU0wd3pzaWlVaTBnQ0w0Y0RyOWVMMyt6SFBuV290SW5LWktOd1JDUU03VHNFTDY2SEVlN2J0amw3dzFMQkFBV1VSRWJuOFROUFVkdWNpMGlnV3JQajlmZ3pEVUxnaklsZUV3aDJSRnU2VHcvRFg3V0NjK2JuQVpvRm5Sc0l0UFpwM1hDSWlJaUpTTjlNMEZleUl5QldqY0Vla2hmSVo4TkoyK0RUOWJGdThDMzQxRG9ha050KzRSRVJFUktSaENuZEU1RXBTdUNQU0FoVjc0Ti9YQjdZN3I5WTlIbjU5bmVycmlJaUlpSWlJU0NpRk95SXR6SkVpK09XNlFBSGxhdU03d3Y4YkE1SDZpaFVSRVJFUkVaSHo2RlpScEFWWmV5S3cxYm5iZDdidG9RSHd5RURRRHBvaUluSTV1YjBWT094T2JOYlc5T09oaWMvdncyNXpOUGRBUkVSRUxpdnRzeVBTUXJ4L0FKNWZkemJZY2RuZzM4YkNvNE1VN0lpSXRCWnViMFhJaDhmcnJuSE8yaDJMZU9mTHZ6U3FQOU0wS2E4c0lhY2dpd1BIZHJBemJRTUFmc1BIcWNLVE5UNzhocS9PdnY3dzFyUHNPTGkrUnZ1dVE1dDRZYzVUVlBtOHVEMFZWUG04dFZ4ZDV3aFp1UG90eWl0TG1uQU5WSHJLMmJCcmFhM0hOdTlkU1ZGcFFhUDZ5Uy9LNWJkdmZMOUdlNFc3akJmbVBFV0Z1NnhKNDZxV2xadk83LzcrREsvTysvVUZYUjl1NWkxL2phOFByTG5vZmt6VHBManNOSms1aHdIWXRHYzVMOHg1NnFMN2JVaEJjUzYvZnUzcGVzOTVZYzVUNUJmbG5OZXFlamtpRWo1YTA2OW1STUtTQ2J5K0t4RHVWRXVOaEJldWc5Nkp6VFlzRVJHNURQN3cxck1oajZNajQvanhRMzhJUGk0dU84M3Fyei9ENy9lVG1YT1lMdTE2MWRwUFlVa2VjK2IvRHJlM2t1b2JVSnZOVGtKTU1nTjdqS0tvcklCWFBucWh4blZQMy9NOEtRbnRtalJtMHpRQXNGZ3N6Ri8xZDByTGk1Zzk5VHZFeHlRMWVHMlZyNHFkYVJ1WU9QSzJKajFuZVdVcFN6Zk5ZK3lRS1NIdEJ6TjJzV2o5QjhSRkorTHpWd1hib3lKaWlJcUlhZEp6WEtpaTBuem1MbjJWbElSMjVCUWNaL25tK2R3MCtzNEdyNnNaSERRczBoVkZkR1RjaFF6emt0cDdaQ3RPaDRzUi9TWTBlTzd4M0NNVWxlWlQ3aTZqckxLRTB2SWlTaXVLS0M0dG9MaXNFTC9odzJLeDhDOFAvMWU5L2F6YnNZamxXeFpjOEpoLytjUXJ3YjhIQ2hzYndjY1oyV2tzMzdLQWgyZjhDTHU5OWxsZDNpbzNiMzMySjZhTm0wM250ajB2ZUJ3aUlsZUt3aDJSWm1TYWdXM09GeDQrMnpZZ0daNGZEMGtSelRjdUVaRndWR1UwZkU1TDhPaHRQeUVwcmcxZnJudVAwc3Jpa0dOZnJudWZUbTI2MHlHMUd3dFh2OFczNzN3T2w3UG1md2grdzQvYlc4Rmp0LzhMa2E1b29pTmppWFRWckxqL3I0LzhLZmozODRNbENJUkpEWVUweHBtYllxdkZ5clJ4czNubnk3L3cyb0xmOCtEMDc5TXV1VE9tYVZCUWZLcldhMHZLQ3dFYW5QR1RITjhHaThVYURFQ0tTdk9CczRHSXcrNGtPaUtXSlJzL0JHRHUwbGRDcnA4d2ZEcVRSczBFb0xTOGlIOTgvdDlBNEgwQ2VHbnVyd0I0NHM2Zk1XZis3eWdvemdYZ1A5LytTVWcvNXdZQ3Rja3Z5dUdmWC95WitKZ2tIcjdsUit3LytqVUxWLzhEVDVXYmFXTm5ZN1hXUFNuKzVRK2ZyN2Z2Mmx3ellDTFR4OS9YNU91YTA0YmRTOWwvZERzdVp5UXhrWEg0L0ZVVWw1MW0vTkNiaVk5SklqRXVsYVQ0TnJnY2tZM3E3K2w3bm0vUzgyL2IveFdiOXF5bzk1eTQ2RVJ5OHJOWXMrT0w0T2ZOK1ZadCs1VGMweWV1V0dnb0luS3hGTzZJTkJPL0NYL2FBb3VQblcyN3BsMGcySEhabW0xWUlpSmhLZDRGbVUxYitkTnNvaUppaUltS0pUTTNuWEhuekV6WnVtODE2U2YyOGNTZFB5Y3BOcFZEbWJ1WnQrSTE3cHY2SGF6VzJ2OWpxR3RHUVpYUGk4MW1KOElaVmVjNGRoeGN6NklOYzNubXZoZnJ2WUVOekpDeFlMWGFTSXhONGJIYmZzSW5YNzFOekprWkpaV2VpZ2FEaTFjL2ZySGU0ODgrK0FkaW91SnE5RlA5dUhQYm5yUko2b0ROYXVObmovMFpoOTBGd0o3MExTeGM5UmI5dTQ4SVhoUGhpZ3JPcENtdEtPTExkZThISDl0dERoNmMvbjF5VDUva2d5Vi80enQzL3hzV2k1V2kwbnplWGZSWEFyT2dhbDhMblpheGl3V3IzcVJOVWdmdXYvbDdPQjB1aHZZWkM4QW5YNzFOYnNGeDdwajBHSW14S2JWZS84c25YdUh0TC80SGdHL00rR0c5NzBkNVpTbi85YzkvSlNFMnVkN3pXcUtaTnp6S1hUZCtLL2c1dTJIWFVwWnVtdGVvMlUyMWFlcE1zM00vbCtzS0M2TWpZeGsvOUdiVzdsekVzRDdqU0l4TERlbmp4S21qYk5xemtuRkRwcEFjMy9hQ3hpMGljcVVwM0JGcEJqNERmcnNSdmpwK3R1MjZqdkRjV0hDb0VwYUlTSk9OYkFzNzh3TGZYKzFoOEgwME96K0w4c29TK25VZkRrQmE1bTRXYmZpQWFXTm4weWF4QXdEMzMveGRYbHY0ZStZdWZZVzdidnBXTU5BNDEvbExmV0lpNDRod1JYRXk3MWlETjZYOXU0OWc4Y2E1ck51NW1DbGo3cXJ6UEordkNydnQ3SStNMFpGeDNIL3pkNE9Qb3lKaTZwanhZdkxHSjMva2RIRWVDYkhKUEhyYmp4c3NiRnpkVDM1UkRpOS8rSHp3OGU3RG0xbTAvZ08rT2ZOZmcrOURhWGtSWDZ4N2p4dXZtVW03NU03QlBoeDJKLzI2RFF2MkE5Q2pZMzlPNWgzRFUrVW0vZmgrSWx5UlJFWEVrSHJtdmJaYUFwODBobUZpdFlhR08yNXZCVXMzZmN6MkEyc1owVzhDMDhmUERpazZQYlRQV0dLaTRwbTM0algrOXRHL2M5M1FhWXdkTXJuV2Y2L09iWHV5ZWM5S1ROUEFZckdTbVhPWTlUdVhjUGZrSjBMZW15TW45Z01tUFRzUHJQZjlhb21janBxdnU3blVGUlpPR1hNWDQ0Wk81ZXVEYTFtMjZXUHVtZkprOEp3cW40ZjVLOThnTGpxQi84L2VmWWRGZWViN0gzOVBwM2NRUlJSQlVTelllKzlkWTlUMDNzdnVabHV5NTJ6T1p2Tkx6dTVtVzNZM3V5ZDlZL29tVVdPTUdudkZob3BJRVJBUkZWQkVRRG9NTU9YM3g4REFNRE13S0FycTkzVmRYbm42M0pBQjV2azg5LzI5cDR4WWVBTmJLNFFRMTBiQ0hTRnVzRm9qdkhZUTR2T2J0czNxRFMrT0FaVVVUaFpDaUt0eVYzL1ltd3RmcHNORHNmZ3NyQUFBSUFCSlJFRlVOOEg5OE9tY0ZFSUR3L0gzRGlMOVhDTHJkbjNFcUppcGpCbzQxWHFNdjA4d0R5NzRLVjlzL2lmdmYvdDdGa3k2ano0OSt0dGNwK1hONjl6eEs0bnRONDREU1ZzWk1XQ1N6VDZWU2sxWjVSV0MvRUl4bTgzb3RHNE1pNTdJOFl3NHBvNVlaRDNPV1lGYlI5dGJxK0d6LzhSVzhvdHllSGJGYi9sbSs3dXMzdjRlSzJjL2ZWVXpWL1VLN1V0WVNJUjFlRlZ6MitQWHNqMStyYlV0SnBPUnl5VVhLU2pPNDF4K0pnQi8vT1JubU0wbWxrNTltSzJIdjhGc05oTVdIR0c5Um1QZEZZT3huc0xpZkVMOHU2TlVxamllc1orOUNSc3htODJzbVBra0F5TkhPbXhmVk0rQlBIM24vN0Irejhmc1NkakFrWk43R0ROb0dpTUdUTWJMdzhmbXVIM0hONUYzK1N6aDNhTHc4dzRrOS9JWk5zWjl6aDNUSHJVZWw1YWRRSkJmcURYbzZ3cEt5Z3RKeVlwM3VFK245U0M2MTVEcit2b3BXZkdzMjczSzZYNUhBV1BqdHRTc0kzeTcreU83WXhaTXZCZHZEeitiYlJxMWxyRkRaaExnRTRKR3JlMkFsZ3NoeEkwaDRZNFFOMUMxQVg2ekg1S2FsU1pZR0FrL0hTa3pZZ2toeExYbzZ3OFBEb0xQVGxxR2FDMko2dHEvVjAvbnBOQ3YxMkN5Y2sreWV2djdqQmd3a1hrVDdySTdMalF3bk1lV3ZzVGFuUit5ZHVlSFBMZnlGVHpjdkszN1c5NnNYaXc4ejcvWC94RjNuU2ZqaHN5eTJUYzRhalJmYkg0TGhVTEIwSDdqV1RMMUlVYkdUT1pZMmw0dVhENXJQYTVsalpOOXh6ZVJldVlvRHkvNnVWMXhYMzhmUjBPUXpPdzcvZ043RWpZd1o5eEtBbnlDdVcvZWovaDR3MS80ZU1OZldUN2pjYnRoTUFDVjFXVU5CYUx0aDlFQUxKL3hKQlhWcFE1ZXp6Ymt1bHh5a2ZlLy9SMmd3TS9iVWsvb3p1bVAwYk5iSkw1ZUFTZ1VDcjdiOHpFNWw3Sll1L05ENW94YlllMXRVbGV2NThDSkxmaDZCV0EwR1RtV3RwZUJrU1BSYWR4WXMvTUQyUG1CdzlkdmJ1WHNwemx3WWd0N0VqWmdOQm1aUG1xSmRWL1BrRWg4UFAxSlBoMVBlTGNvZkR6OVdUejVRYjdaL2k1aHdYMFlQV2dhRmRXbG5NNU5ZY2JvTzlwOHJSdnBYSDZtTlN4cktkaS94M1VQZHhxMWZIOW1uRHZCcmpZS0w2ZWZUYlJaTjVtTVhDa3Z0UFp1YXpsOHEwK1BBZGJ0N1IwV0pvUVFuVVhDSFNGdWtJbzYrSFVjcERlYnZYVjVORHd6ek5ub2ZpR0VFTzF4Ynd5VTFjSS9qOE91SEJnVENuMzh3TE9qUHUyWXdENlN1RHE5dTBlVGZEcWVDYkZ6dUdQYXc4VDJHOGRySHp4ajF4UG10UStlWWZtTUozaHN5VXVVVkJUYUJEdU9CUGdFMDcvM1VLWU1YMmpYUTJicDFJZVpOR3dlUnFQQjJsc2h5QytVbjkzL2hrMmRrcFkzczNYMWx1bmFLNnZMNmQwOXV0WFh2MXh5a2MwSHZ1SjhmaVk2clR1NWw3SVlHVE1KSDA5L0hsMzhJbDl2ZjRkMzE3N09oS0Z6R0RkNGxrMng2TzN4YTBuSk9tSnp2ZWFoelN0UHZvdE8yL2FOZG9oL0QrNmQrenpoM2FLb3JDbm43ZFd2TWlocUZBQTVsN0xZZW5nMVFYNmhUSWlkdy9ZamEvbGs0MTk1YnVYL1E2M1NVRnBSVEhsVktXRWhmUmplZndJeEVjUHBFemFBYW4ybDNjeGRiNjkrbGFrakZ6RW9jcFROOWlDL1VHSWlocE5mbEVPM2dEQ2JmUXFGZ2hFREpuRWdhU3ZUUnkzR3c4MmJBUkhER0Qxb0dvcUdOUEp3eWs3VUtnM0QrMDlzODJ1OWtZWkdqMmYrQk1mRm5SdUh0WjNMeitUVGpXODZQS2ExS2M5YjdtdXRzSFhMOTZlM2g2L1RZOEh5dmoyVmt3ekEzb1NOakJnd0NhUEo2TEJPbEtYdWtxMjJpbXdMSVVSWEllR09FRGRBYVMzOGFpK2NhZmJBOFlHQjhQQmdDWGFFRUtLanFCVHcvSENZR0FidkpzR3ExSTY5dnFjSzNvbm9tR3RORzdtWTFETkhpVS9kNVZKZEQ2VlM2YkNHVHN1YU85NGV2aHhLM3M2aDVPMU9yL1hFSGYrTnUxdlR6Rm9lYmw1Y2NUTGJGVUIrY1M2Z0lPUGNDV3RJMGxMT3BTeU9uTnhOK3RuanVPdThXRGI5VVNMRFl2anNoMyt3NnZ1L2NPKzg1L0gyOU9QUkpTK3lOMkVUK3hPM2NDaDVCMFA2am1aZzVDaDZoVWF4YlBwakxKeDBIeFhWWlFUNmRyTUx1NHdtQXhWVlpRNWZ2em1sVWtXQWJ3ZzF0VlhrRitXZ1VXdXBOOVN5TjJFVGgxSjIwRDBvbkh2bVBJZVhoeTlSNFFNcEtTOUNxVlRTSTdnM3U0NnRwNkE0aittamx1RGg1azJmc0FIVzc1R2pvdE5lN2o1T2UzWjBEK3JsY1B2b1FkTTRsTEtkUFFrYldURHhYZ0JyYUZKYVVjVFJrM3NZSHp2TDRleG5uVW1wVUxaWlR5ZklONVNsVXgrMjJYWTZONVdNYzRrc252eWczZkZuOHRKSVBYUFU3cHlPZEN4OUx6cU5HelcxVlp3Nm4wVGlxUVBjTis5SExzMk1kalV6bkFraFJHZVJjRWVJNjZ5d0JsN2FBN2tWVGR1ZWlJVjdCblJhazRRUTRwWTJMQVRlblEyRjFaQmZCV1p6QjEzWUJGem9tRXVwMVJwR3hrem1ST1lobTNCSDBjNnhaQzF2UGhkUGZvRG5WcjdLMTl2ZUlUUW8zS2FXVG56cUxvNW43TGVwQVFPV0creTFPejkwZVAzaXNnSXFxa3FKN1RlVzlMTW5xSzNUMjAzTmZ1VGticlljL0JvM3JRZVRoczFuUXV4c2RGckxOTmNQTC93NXEzZStqOGxrbVU1ZHBWUXpZL1JTUmd5WXlQNFRXMGpLUEV4UzVtRWVXL29Tb1lIaG5MMTRpbSsydjhkdm52Zy91N1lVRkYvZ3crLys0TkwzWmNPK3o4aTVsSVZTcVdKQzdCeVVDaFVYaTg3VEwzd1FpeVkvZ0ZkRGJ3OXZEejlyTDZacG81YXdldnQ3aElkR0VSblc5RWU2Y1RwM1IvUzExUTczSzFEZzdlbm40QXh3MTNreWVkZ0NkaDVkeDhBK0k0aXcxbEV5czJIZlozaTRlVEZ4NkR5WHZzNnV4c3ZEeHpxRFdLUFNpbUxPcU5Qc3RvT2xXSFhxbWFNTzkzV0VHbjBWOGFrN0dSa3poWU5KMjNoazhTLzRhdHM3Zkx6aHJ6eXkrQmVFdE9oWkpZUVFOek1KZDRTNGpzcHE0Y1U5a05jczJQbnhDRmphdDlPYUpJUVF0NDFnRDh1L2ptSXd3T1VPQ25mQTByTmo5N0VObUV3bVRHWWpBQ29uVTU0NzQ2ejN3YUNvVVJ6UDJFK0FUekJLcFFxRG9aN004MG5FOUJtT2o2ZC93MUZtOXAvWXd1NWozOU8vOTFBeXpwMnd1ODdKTThmUXFMWE1IcnVjakhNblNNbzh5SmpCTTJ5T0dkRi9FbHExamtGUkkrMW1pRHAzS1pNWm8rL0ExeXZBWnJ1ZmR4Q0xKai9BckxGM1VseGFZSjN0cXJhdUJqZXRPNDM5V2h0cm9JRGwrK1hzNjIwNXJPZXUyVStqcjlPalVxcFFLQlJVNlN1NFk5b2p2UFhWeTZTZFBXNmRUYXU1QUo5Z1hyajNkMmcxdHVIVjM3LzhiNGV2Q2JEejZIZnNkRkR2UmFWUzgvSmo5a044R28wYk1vdjBzOGRadSt0REhsLzZYL2g1QjdJbllTTm5MMlp5Ly93ZmQ2a1pwNjVWWlUyNXcxNVBWNnRsYjdXS2F1ZTl1YmJIcjhWTjY4R1F2bU01bUxRTnJjYU4rK2IraUdQcCsxQ3JOSGJYYXE3NWUwOElJVzRHRXU0SWNaMVVHK0MvNDVxQ0hZVUNmamthNWtaMGFyT0VFRUowRVhXR091dHlaWFU1UUljTnhSa1pNNWtEU1Z0SnlqekU4SVlhTDlXMVZUWkZldGZ1L0RjbnM0OHhJWFlPTThjczQvVVBuN1c1aHRGa0lDRjlIekY5UnVEcDdzT1F2bU1hWnVHYWJKMWRDaXk5a0liMW44Q2VoQTMwQ3grTVdxWGgvWFcvNTZsbHYrYmk1WFBFbjl6RmlwbFAyUlRjTFNxOXhQcTluN0JreWtPRWhmUnArajdVbE52MGVHbGVBK1dsaDkvRVRldGFXcmM5L2x1U01nODUzTGZsNE5kc09maTF3MzF6eHEyd0swVDlYNC84ZzhSVCt4a2FQUjZsb2lsOGUrUGpGNWc3L2k2YjJqaUpwdzdRUGFnWDNZUENhWTFTcVdUbDdLZjVZTjBmK0hUVDN4amFieHo3am05aTZvaEZSUFVjNk5MWGVMTW9MTGxJZ0lNQzJsZkwxYUZTdFhWNmtyTU9jOGUwUjIxQ1U3VmF3N2doTTNsbnpXc1VsbHpzc0hZSklVUm5rM0JIaU91ZzNnUy8zUStaVjVxMi9XcU1aY3B6SVlRUXQ3ZkRLVHVwMFZlU1UzQ0dYcUZSS0pWS0NxNWN3TVBOeXpxY3FTMzFEY0hRNmR4VXlpdExLSys2UW1uRkZjcXJybkRQbk9meDl2QmpRdXhzZGg1ZGowN3JUdHlKemN3YXM4em1KcnQveEZBaWU4WTRMZHg3S0hrSGxUWGxUQmc2QjRBSnNYTklQSFdRUGNjM01Hdk1uVGJIbGxZVXNlLzRKa0w4ZXhEZ0c0TFpiTUtNbVpsamxsRlZVOEhxN2UveDdNcmY0dWNWUVBxNVJQcjA2SS9KWk9UenpmL2dzU1V2V1h2MmxKUVhVbHBSVExYZThtU2tlYzJkRDliOW52eWlISmUrUDRzbTNXOVgvRGN6SjVsdmQvMmJaMWU4Z3E5WG9OMDVmL3IwWjdqcDdNT2oydm9hZGgxZHorV1NmQlpQZnNCbW4xcWx0dmF5dVZoNG51M3hhK2pkUFpvSEYveTB6VGI2ZVByendQeWY4T0YzYjdEMytFYWlldzFoNnNoRmJaNTNNNm1zTGlmdjhsbW1ERjl3emRmeTl3bGhlUCtKTEo1aVc3c250K0FNSjA0ZHREdGVwM1ZqMGFRSEdCdzEybUVQbldkWHZOTHE2MG5OSFNIRXpVYkNIU0U2bU1rTXZ6OE1pYzFxVXo0L1hJSWRJWVFRRmlFQlBjaTlkSVloZmNjd29XRUdwdE01S2ZSczFvT2xOU2N5RC9MOTNrOEIrRzdQS3Z5OEF2SDFDc0RISzREUXdKNm8xWmFQZDFOR0xPVFV1U1RXN1B5QVFaR2pIRTZON2t4QmNSNzdqbTlpeElESmhQajNBTURmSjVpeGcyZHdLSGs3dmJ0SDB5OThzUFg0MURQSDBHbmRpTzRkYTNjanZXankvY1JFamlEQUo1anlxaExXN3Z5UVpkTWY1ZDY1ei9QaGQyL3dueTMvNHRFbEw2SFR1bkdwT0E5L255RFc3L25FcmsxM3pYN0dHbXExMVBJbVhLVlNvMUkxZmN5dE45U3gvOFFXZW9YMkpiamg2Mm11dHE0R2s4bUV1ODUrK0pDM2h4L3pKdHpOaG4yZkVScllrOUVEcDlrZFU2MnZaUFdPOS9CeTkrWE82WTg3YkdOTEJjVjUvSERnUHhoTlJydzhmRGlkZTVMTkI3OWl5dkNGZUxxM1BpdWFxOTViK3pvYXRaYkhsdjZxUTY3WEhtYXptUjhPZklrQ0JiSDl4bDN6OVhxRzlISDRNeExlTFlyd2JsRU96eG5XZjhJMXY2NFFRdHdzSk53Um9nT1pnYjhuUUZ4ZTA3YjdZMkJadjA1cmtoQkNpQzRtTWl5R01ZT21XOWRyOUZXa25qbkMzUEYzdVhUK2dON0QwTXpVc25ibmg3ejQ0RjhkSGxOVlU4NmVoSTBVbHViajVlSExtYncwRHFmc1lNU0F5VzNXY3ltdkt1R3JiVy9qNCtuSDdMRzJQWFNtajF4Q1Z1NUoxdXg0bjd0bVAwTlV6NEdZVEVhT3BlMWxTTit4cUZVYUZDM21nVlFxVmRZZ3FMaTBBSUFndis1NGVmaHkxK3luV2JYaEx4elBpR1BFZ0Vua0Y1M253UVUvWS9PQi85aTFxMlhkbnVaZWV2aE5kQnJIdlo2S3l3cjRidmNxU3NvTGVYVEppdzZQS2EyMGRMVjFGcW9NN3orUlUrZE9rSlI1aUZFeFUrMEtYeDlPMlVGTmJUV1BMbm14eldEbXd1V3pIRXJaUVZyMmNYeTkvTGwvL284Sjd4YkZ6cVByT0phMmo4UlRCNGp0TzVZUkF5YlRJL2pxbnd6VjF1bTVYSEtSbVdPV3RYbXMyV3lpck5KNTRXaUF1dnBhU2l1S1d6M0d6OXZTSThwb05MQWg3bk15enAxZzVwaGwxdTFYbzdXNk9JNVU2eXV2K3JXRUVPSm1KdUdPRUIxb1ZRcjhrTjIwdmpBU0hobmkvSGdoaEJCaTYrSFZhTlM2Vm52U05PZW04NkJiUUUrSCsvS0xjamllRVVmeTZYamN0TzRzbi9FRUF5S0dFWmU0bVYzSDFsdnE0dlFhd3VDb01mVHZIV3QzZmxGcEFRZVR0bEZicitmUnhTL2FGUmRXcXpYY00vYzVWbjMvSjc3YzhrOGVYUEJUbEVvVk5iVlYxc0RLdzkzUyt5WGozQW5VcXFiYVBFYWpnZmpVWGJocFBheTlnWG9FUi9EMG5mOURrRjhveHpQaVVLdTBoSGVMNHA2NXovUEY1cmRZdmVOOVJneVlSRmhJSHp6Y3ZGQXFGRmlLTFpzeFkra2RZamFiTUpxTW1FekZlTHA3NCszaFI3MmhsdXdMR2FSa0hTSDliQ0krbm40OHNPQUZRZ1BEcWFtdElqNTFGKzQ2VDdScUxXWWcrZlJoMUdvTndYN2RtOXByTWxCUzNsUlVkM3pzSE5ScURjVmxCZFp0bFRYbEZKVmVZbkRVYUxvRjlrU2xWTm1FRWY3ZVFhaFVha29xaXNnNG0waHlWandGeFhtNHUza3ljL1JTeGc2ZWFhMWZOSC9DUFl5S21jS2VoQTBrbmpwZ0tZanRHOEtBaUdIMERSOU1SUGZvdHQ4Y3plUmR6c1pzTmpNZ1luaWJ4MVpVbC9IV1Z5KzNlc3pKN0dPY3pEN1c2akd2UFBrdUJjVjVyTi83Q1plS2N4azNaQ1lUaDg1dFY3dGJ1aDVEb3pZZitJcWphWHM2L0xwQ0NOR1pKTndSb29Pc3pZUXYwNXZXSi9lRUYwWkMreWExRlVJSWNUczVrNWRHOHVuRDNEbjlNVFJxN1RWZHE2S3FsTTgyL1IyZDFvMXBJeGN6YXVBVTYreFZVMGN1WXRUQXFTU2s3eVAxekZGR3hVeDFlQTJsVWdrS0JRL00vd25CL3QwZEh1UHZIY1REaTM3QnNiUzlSUFNJQmhUODhzRS9XMS9MMjhPUFNjUG1jU2g1Qi91T2IycDJwZ0pmTDM4V1RiN2Zac2hVWTAyZEM0WG42UmMrR0tWU2laOTNJRS9kK1RKSDAvYVFrbldFWFVlL2N6b2txN2tIRi82TW90SUN2dGo4RmlhVGtRRGZFR2FQWGM2b21DbldFTVZkNTBGODZpNXE2MnFzNS9sNUIzTEgxRWRzcG5rdktTOXFNMWpZbTdDUnZRa2JuZTUvNnM2WFVTcFZ2UC90LzJJeW1lZ1dFTWFDaWZjeU5IcWMzY3hpQU1IK1BWZzU2Mm1LeXdvNGVuSVB5YWZqT1ppMERaUEoyTzV3SjdmZ2pLVUdrZ3ZGakQzZHZMbHYzby9iZFgxbk1uT1N1VkorbWNWVEhuUmF6OGtWS3BVYWpWckhmei82ajNhZGR6QnBHM3R0M25mMnBveFl3T2hCMDFvOXByU2l5S2FndHhCQ2RIVUtzOWxzN3V4R0NIR3oyMzRlL2hqZnRENDhCSDQvQlRUS3ptdVRFRUtJam1Vd0dMaWNkRzNQeFpJeUR6RWdZcGhONGVTY1MxbjBDdTNyOFBpczNKT0VCb2JqNWVGanM5MW9NbEJjZHRuYUE2WlJXZVVWZkR6OTdZWU51U0xuVWhZQlBpRjR1SG1pYk9lVTdCMmhybDVQVVdtQjA2RklKcE1SbzhtSTJXekNaRGFCdWFIL2pobFFnQUlGYmpyTE5Pb0o2ZnNJQytsam5XTGRFVXV2SHpNS2hlS3F2bC90a1hIdUJIN2VnYTIyeHhHRHNaNHplV24wQ3g5aUNkN2FJUzV4TTk0ZXZwMVNkNmF5dWd3dkQ5ODJqek1hRGRRYjYxeWVCZTFxbWMwbWFtcXIyelVsdThsa3BMeXE5SnFHbE9uOXMvSDM5OGZiMjl0YUMwc0lJYTRYQ1hlRXVFYngrZkNiL1paQ3lnRFIvdkNYNmVBaGY4T0ZFT0tXMGhIaGpoRGk5aUhoamhEaVJwSitCVUpjZzlRaStIOEhtNEtkbnQ2V0hqc1M3QWdoaEJCQ0NDR0V1RkVrM0JIaUtsMnFnbGYyUTUzUnNoN29EbTlNQWIvV0p5RVJRZ2doaEJCQ0NDRTZsSVE3UWx3RnZRRmVPUURsRGJVZHZiWHd4eWtRNnRtNTdSSkNDQ0dFRUVJSWNmdVJjRWVJZGpJRGZ6NEsyYVdXZFpVQy90OUVpR2k3YnFBUVFvaWJuVUpLRlFvaDJtYkdkRU9LZFFzaFJDTUpkNFJvcDY4ellHOXUwL3J6d3lHMjdWbEdoUkJDM0FLVUdsTm5OMEVJY1JNd0tlb2szQkZDM0ZBUzdnalJEdkg1OE8va3B2WDVmV0N4NDlscmhSQkMzR0lVQ2dVYWIyTm5OME1JY1JPb1YxV2dVcWxRS3BVUzhBZ2hiZ2dKZDRSd1VWNEYvUDZ3WlZnV1FFd2cvR1FreUo5cklZUzRQU2dVQ3R5RGpLQ1NnRWNJNFp5Uk9veHVaV2kxV2xRcWxZUTdRb2diUXNJZElWeFFYVzhwb0Z4VmIxa1BjSU5YSjRCR2ZvS0VFT0syb1ZBbzBPalU2RUpxT3JzcFFvZ3VyRWFYajg1ZGkwNm5RNlBSU0xnamhMZ2g1TlpVaURhWXpmQ0hlTWdwdDZ5cmxaWUN5b0h1bmRzdUlZUVFONVpDb1VDbFV1SGhyMElkVW9aWmFlanNKZ2todWhBamRWVHF6cVB4Tk9IaDRZRk9wNU9lTzBLSUcwYmQyUTBRb3F2NzlDUWN1dGkwL3RPUmxpRlpRZ2doYmo5S3BSS3RWb3RYb0pscVhSbjZZalhvM1ZDWU5DamttWmtRdHgwekpreUtPdXBWRlJqZHluQnoxK0xoNFkySGh3ZGFyUmFsVW40dkNDRnVEQWwzaEdqRi9qejRMSzFwZldsZm1OZW44OW9qaEJDaTh5bVZTblE2SFFxRkFyVzJsdHJhVXVycTZqQWFqWmpOWnN4bW1TNWRpTnRGNDR4WUdwVUtUNjAzT3AwT25VNG53WTRRNG9hVGNFY0lKM0lyNEkwalRldXh3ZkRzc001cmp4QkNpSzVCb1ZCWUF4NlZTb1ZXcThWb05GckRIU0hFN2FWeHlLWktwVUt0VnFOV3EyVWFkQ0hFRFNmaGpoQU9HRXlXbWJIMERlVVVnajNnbFFtV2VqdENDQ0dFOVdtOVJvTmFyWlllTzBMYzVocC9KMGlvSTRUb0xCTHVDT0hBUnlsd3VzU3kzRmhBMlUvWHVXMFNRZ2pSOWNpTm5CQkNDQ0c2QXVtSElFUUxpUVh3emFtbTlTZGlJZHEvODlvamhCQkNDQ0dFRUVLMFJzSWRJWm9wcjdPdHN6TXFGSmIzNjd6MkNDR0VFRUlJSVlRUWJaRndSNGdHWnVDdlI2RzR4ckx1cTRPWHhvRDB0aGRDQ0NHRUVFSUkwWlZKdUNORWd4K3k0Y0NGcHZWZmpJWUF0ODVyanhCQ0NDR0VFRUlJNFFvSmQ0VEFNdTM1MjRsTjY0dWpZRUtQem11UEVFSUlJWVFRUWdqaEtnbDN4RzJ2M2dTL093eTFSc3Q2THg5NFpsam50a2tJSVlRUVFnZ2hoSENWaER2aXRyY3FCYkthVFh2KzhqalFxVHEzVFVJSUlZUVFRZ2doaEtzazNCRzN0ZU1PcGoyUDh1dTg5Z2doaEJCQ0NDR0VFTzBsNFk2NGJWWFh3NTlrMm5NaGhCQkNDQ0dFRURjNUNYZkViZXZERkNpU2FjK0ZFRUlJSVlRUVF0emtKTndSdDZXVFJiQWhxMm45aFpFeTdia1FRZ2doaEJCQ2lKdVRoRHZpdG1Nd3dkK09nYmxoZlVJUG1OeXpVNXNraEJCQ0NDR0VFRUpjTlFsM3hHM242d3c0VjI1WmRsZkRqMGVBak1ZU1FnZ2hoQkJDQ0hHemtuQkgzRlp5SytDenRLYjF4NGRBc0VmbnRVY0lJWVFRUWdnaGhMaFdFdTZJMjRiWmJCbU9aVEJaMW1NQ1lVbmZ6bTJURUVJSUlZUVFRZ2h4clNUY0ViZU5MZWNndWRDeXJGTEF6MGFDVXNaakNTR0VFRUlJSVlTNHlVbTRJMjRMVi9UdzNvbW05YnNHUUtSZjU3VkhDQ0dFRUVJSUlZVG9LQkx1aU52QzI0bFFXVzlaRHZPQ0J3WjJibnVFRUVJSUlZUVFRb2lPSXVHT3VPWEY1OE9lM0tiMW40NENuYXJ6MmlPRUVFSUlJWVFRUW5Ra0NYZkVMYTNXQ0c4bE5LM1A2d1BEUXpxdlBVSUlJWVFRUWdnaFJFZVRjRWZjMHRaa1FrRzFaZGxYQjA4TjdkejJDQ0dFRUVJSUlZUVFIVTNDSFhITHVxS0gvNlEzclQ4WkN6N2F6bXVQRUVJSUlZUVFRZ2h4UFVpNEkyNVpINldBM21CWmp2S0RPUkdkMmh3aGhCQkNDQ0dFRU9LNmtIQkgzSkpPbDhEV3MwM3J6dzBEcGFMejJpT0VFRUlJSVlRUVFsd3ZFdTZJVzQ0WmVPZUU1YjhBRThOZ3FCUlJGa0lJSVlRUVFnaHhpNUp3Ujl4eTl1ZEJjcUZsV2EyVUlzcENDQ0dFRUVJSUlXNXRFdTZJVzBxOUNkNUxhbHBmMmhmQ3ZEcXZQVUlJSVlRUVFnZ2h4UFVtNFk2NHBYeWJDWmVxTE12ZVduaGdZT2UyUndnaGhCQkNDQ0dFdU40azNCRzNqQkk5ZkpIV3RQN3dJRXZBSTRRUVFnZ2hoQkJDM01vazNCRzNqSTlUb2JwaDZ2TndiMWdVMWJudEVVSUlJWVFRUWdnaGJnUUpkOFF0NFZ3Wi9OQnM2dk9uaDFxS0tRc2hoQkJDQ0NHRUVMYzZ1ZjBWdDRSUFRvSzVZZTd6NGQxZ2JJL09iWThRUWdnaGhCQkNDSEdqU0xnamJucG5TaUV1cjJuOTZWaFFkRjV6aEJCQ0NDR0VFRUtJRzByQ0hYSFQrK1JrMC9La01PanIzM2x0RVVJSUlZUVFRZ2doYmpRSmQ4Uk5MYk1FRGw1b1duOW9VT2UxUlFnaGhCQkNDQ0dFNkF3UzdvaWIycWZOZXUxTURZZEl2ODVyaXhCQ0NDR0VFRUlJMFJrazNCRTNyWXdyY1BpaVpWa0JQRGl3VTVzamhCQkNDQ0dFRUVKMENnbDN4RTNyazlTbTVXbTlJTUszODlvaWhCQkNDQ0dFRUVKMEZnbDN4RTNwWkJFY3ZXUlpsbDQ3UWdnaGhCQkNDQ0Z1WityT2JvQVFWNlA1REZremVrTXZuODVyaXhEWGs5bHN0dmtueExWU0tCUTIvNFFRUWdnaHhNMVB3aDF4MDBrcGhPTUZsbVdGUW5ydGlGdVQyV3pHWkRCVGNjbE1iWmtDWTUwU3pISWpMcTZCd294U1kwTGpiY1E5eUloYXEwS3RWa3ZJSTRRUVFnaHhDNUJ3Ujl4MG12ZmFtZFViZW5wM1hsdUV1QjdNWmpQNk1qTmxPUXBNOVRKNlZuUVFzd0pUbllyYVloVzFwVVowSVRWNCtCdlJhclVvbFVvSmVJUVFRZ2doYm1KeTF5QnVLdW5GY09LeVpWbXBnQWVrMTQ2NEJlbkx6SlNjVVdLcWw1dHRjWjBZVmRUbWUxRlJYRWR0YlMwbWs2bXpXeVNFRUVJSUlhNkJoRHZpcHJMNlZOUHlyTjRRNXRWNWJSSGllakRXbXlqTGtWQkgzQmoxaFo1VVY5WlFWMWNuQVk4UVFnZ2h4RTFNaG1XSm04YkZTb2k3MExSK1YvL09hNHNRMTRQWmJLYXlBT214STI0WWhVbU52bGlOV2x0N1c5VGZrUUxsUWdqUnRVblJmeUd1bm9RNzRxYXhOaE1hUDR1UDZRNFJ2cDNiSGlFNm10bHNSbC9hMmEwUXR4MjlHN1cxcFdpMVdsUXExUzM1WVZvS2xBc2hSQmNuUmYrRnVHWVM3b2liUW5rZGJEbmJ0QzY5ZHNTdHlHdzJXMjQ2aGJpQkZDWU5kWFYxR0kzR1c3STNpeFFvRjBLSW00QVUvUmZpbXNtbkhIRlQrRDRMYW8yVzVYNytNRFNrYzlzanhQVmdOcHVsTjRHNDRSUW9NUnFObUV5bVd6TGNrUUxsUWdoeGs1R2kvMEpjRlFsM1JKZFhaNFIxcDV2V1YvWUgrWWd1aEJBZDUxYXRRU01GeW9VUTR1WWxSZitGYUI4SmQwU1h0K004bE5WYWxrTThZR3A0NTdaSENDRnVOYmRpdUNNRnlvVVE0dWJXV1BTL3RyYjJsaDA2TEVSSGtuQkhkR2xtcyszMDU4dWpRU1dmMDRVUVFyUkJDcFFMSWNRdFFPOUdiVzB0OWZYMUV1NEkwUVlKZDBTWGRpZ2ZjaXNzeTE0YW1CL1p1ZTBSUWdoeGM3QVVLSmVuQVVJSWNUTzcxWXYrQzlHUkpOd1JYVnJ6WGp1TG9zQkQ1bmNUUWdqaEFpbFFMb1FRTjc5YnZlaS9FQjFKd2gzUlpXV1dRRXFoWlZtdGhHWDlPcmM5UWdnaGhCQkNpQnZyVnF3TEo4VDFJT0dPNkxJMlpEVXR6K3dGZ2U2ZDF4WWhoQkJDQ0NIRWpTZmhqaEN1a1hCSGRFbVY5YkFycDJsOWFkL09hNHNRUWdnaGhCQkNDTkdWU2JnanVxUWQ1NkRXYUZtTzlvZm9nRTV0amhCQ0NDR0VFRUlJMFdWSnVDTzZIRFB3L1ptbTlVVlJuZFlVSVlRUTRycXFxNi9GYURKMHlMV3VadGhDWlhXNTAzMVZOUlhYMGh3aDJ1M3lsUXZ5dmhOQ2lLc2s0WTdvY2xJS0lhZmhzNmFIQm1iMDZ0ejJDQ0dFdUwyOTlzRXpGSlZldXFackZKVmU0clVQbnJIYmZpeHRMMjk5OVQrWVRLWnJ1djdKN0dQODlmTVh5U3ZJZHZtYzBvb2kzdnppSmQ3LzluZFlIcTAweVRoM2dyLy81Nzg1bDU5NVZlMTU3OXYvNVVqcXJxczZ0NUhSYUtCYVg5bnFQNk94WTRLeDlqQ1pUTlRWNjZtcXFhQzBvcGpMSlJmSks4am1URjRhbGRWbExsMWo5WTczU0QrYjJPN1hycXd1NSt6RlV4eE8yY0dhSGU5ekppK3QzZGRvS1NuekVGOXNmcXRMMURUNThMczNTTW84WkYzZkVmOHRxN2UvUjIyZHZzMXp6K1Zuc3VyN1A3Y1pscDY5a01HcTcvL3NkTC9SWktDbzlKTEwvK3JxMjI1Ym8wUEoyemw2Y28vTHgxOXZCNU8yc1c3M1IrMDY1OExsczZ6Ni9zL2tGcHl4MjFkYnArZURkYisvcXZlMkVPTGF5Y1RTb3N2WjBPeHZ4WnplNENidlVpRTZYT01OUVZUUGdlMCt0MFpmaFZhclE2VjAvTU5aVm5rRlg2K3VPWmJ5Y01vT3Ftb3FtRGxtMlZXZGJ6SVpVU2lVS0JTdFQ3RmRWNjlIcTNHNzZ2Mk4wczRleDk4N2lPNUJrbkozTlk2Q21rYXZQUG11eTljNW1YMk0zcUg5VUNwZGU5Nm1yNnQydUwxblNDUktwWXB0OFd1NGI5NlBIQjZqVkNodDNuZW56aWNETURSNlBHRDdudTdiY3hDQnZ0MVl1L01EbmxyMk10NmVmaTYxcjFGQmNSNFZMZ1FkZGZWNnlxdEtIZTY3Y1BrczYvZCswdXI1UzZjKzNORCtqcU92cmVhRGRiL0haRFpoTWhreG1rd1lUUWJMUDZQQlFRaWlRS1BXb3RYb21EdCtKWU9qUnJmNUd1bG5Fd2tOREFlR3QzbHNhVVV4bi8vd2R5cXF5NmszMUtKUUtBbndDU2JFdndmMWhqbzI3ZitDaFBRNHArZi80b0ZENFF2RkFBQWdBRWxFUVZRLzQrbnVUVzFkRFdic0F4dy83MERPNUtXUmVHby9BeU5IT3J5R205YWp6WFoyQkpQWlpQUDd0Vyt2d1h5OTdSMyt2ZjRON3BuekhBRytJVTdQcmRaWGtsdHdwczJRcXZFNFowcktpM2g3OWFzdXQzbjVqQ2NZRkRYS3VuNjU1Q0tlYmw1NHV2dllISGZoOGxsMkhGbkh4S0Z6N2NKaXJVYUhqNmUvM2JWYit6M1Rsa0dSbzFneTlVSEtLa3VjSHFOV2EwakpPc3F3L2hQeDl2QjFlbHlRWDZoMStVVG1RZktMY2doMDhQL2lkRzRLK1VVNWVIbjQyTzBUUWx4L2N0c3N1cFFTUGNUbE5hM0xrQ3docm85ZFI3K2pvcnFNSDkvOUdocTFybDNuN2pqeUxlbG5FL241QTM5RXJkTFk3RHVZdkkxZFI3L2puam5QMFRkODhEVzEwV1F5WVREV1cvL1ZHK3FvTjlSUlYxOUxYYjJlMm5vOSt0b2FSZ3lZaUVMaDJvMXhRbm9jeFdVRlZ4WHVHRTBHdnQ3MkxtNWFkKzZZOXFqVG0zR0RzWjRQdjNzRGYrOGdsa3g5eU80RGZrMXRGYXUrL3pNOVF5SlpPT2srVkNySGY0ckxxMHBZditjVGRGbzNucnpqdjl0OWN5MnV2K0g5SnhJWkZtTmR6NzZRVHVLcEF5NmZuMStVUTM1UkRpTUdUSExhTThoTjYyRzlVYXFycitWUG4veTgxV3RXVnBjNVBTYll2d2ZQcm5qRnVwNlduWUNYaHk4akJreXlPMWF0MXJCMDZzUDhjT0EvMUJscW5iN2VheDg4dzlRUmk1ZzZjbEdyN1dxME4yRWplNDl2dEFaZ1dYbHByTm54dnNOamwwNTlHSUJmUHZnWGgvdi84dGt2WFhyTjluTFRlVEI3M0FvQVZDbzFhcVhhOGwrVm1vcnFNcjdlOWc0djNQdDdOR29OR3JVV2pWcEx5M0RNRmJ1UGZjL3VZOTg3M2Q4WUdoaU05VndwTCtUZXVjL2o3eE9NdjA4UVpyUFordnMzdkZza293ZE41OTAxci9IQWdoZXNJVUZWVFRtZmJId1RyVVlMd0Y4K2Y3SFZuazRiNDc1Z1k5d1hEdmUxSjdDOEZpYVRFWlZTWlYyUDZCN05JNHQveVJlYi8wSFM2VU5NSDdYVTdweVdBY2p2UC9xeFM2L1ZlTjdJbU1rc25IUy8zWDVYdm1iNzhNWE1taDN2RXhJUXhvcVpUMXEzNm11cldidnJROHhtRS90UGJHYi9pYzAyWjBXR3hmREFnaGZzcnYvY3lsZmIva0phS0NrdjVEOWIvNDl1Z1dHY3ZaakpWMXYvcjgxelB0djB0MWIzTjM0djZ1cjFwR1FkWVdqMGVEemN2TzJPU3prZGo3OTNFTUgrM2UyQ2FKM0d6ZVcvMVVLSXF5UGhqdWhTdHB3RlEwUFA5TUZCRU9IOElZSVFvaFVGVnk1UTRlUnBPRUR2N3RFY1R0bkJqdmgxOU9zMXhPbHh2VUtqYko3MG04MW1UcDFQcG50UXVGMndBNWFuL1hzU052RHQ3bzk0Y3RtdjhmY09jbnJ0dW5vOTc2eDVEWlBKMlBDRTNJVFJaR3g0T202azVUQ1JKb3FHbXlvZFdvMk8ySDVqMmgxUU9ldjkwSnhPNDI3ekJGbWxWT1B2RThUUmszc3dHT3RaTWZOSmxNMXVRaHJ0T2JhQm90SkwrSGtIT2Z6d3E5TzQwN05iSkNkT0hhU3c1Q0wzem52ZTRYRStudjRzbW53LzYzWi94T29kNy9ISTRoZGQ3dDBocmwxTmJaVk43WS9TaWlMcmN1TlQ3QjdCdlcyZTJPdnJxdTNDbmVLeUFzeG1zL1g4eGhBbnlDK1UrSVpoUzV2MmYrbTBIYU1HVG1YQnhIdHR0czJmZUE4eEVTTUFlUE9MbDNobzBjOEo4ZzIxT2NaZ3JPZXRyMTdtc2FXL3dzOHJFTURtcHJtNHJJRGNnak1zbnZJZ1JwT0JQM3p3RTZkdCtMOXZmbXUzcmFOdTlnZjJHV0c5MW1zZlBNT3k2WTh5cE85WUFPdndIQTgzTHdEaVUzY1NHVGFRWVAvdUhmTGFqaFNWWG5LcDE4WS8vdlByVnZlNzh2MFpPM2dHSTJPbU9OM3YweUxRYmZ4ZFhWcFJ4RWZmLzRtN1p6OUxXRWdmUE4xOU1Ka3RINTY2Qi9iQzNjMFR3Qm9jVzhJbmVQbXhmd0d3NWVEWG5NeE80TzQ1ejlJenBJL2Q2eGFWWHVMVFRYK2pWMmhmbTREaWVtc01ubFF0L3JaMEN3amptZVcvY2ZoN0Vwb0NrT3k4TkxZYytvYW5sLy9HNXIzZVVsWnVLdHNPcjdHZTU2NXozQ3ZwNm9aaUtwZzliZ1gvMmZJdlRrZVBwMS80WUV3bUkydDJmb0Mrcm9ZZjNmMDZBVDdCZ09VQnhycmRINUY5TVoxcG81WTR2RnJqN3hxejJVUngyV1diSGpRQUpSVkY1QldjWVhEVUdPdmZxK1RUOFNnVVNtTDdqY1BIMDcvWmU5R01vUjNER0Z2K2pXOGVaQ1drN3lNaGZaOTEvWlVuMzZXOHFvU3N2RFRNWnBQRGdQbXhwYjl5K0g0VFFuUWNDWGRFbDJFeXc2Wm1wUUlXUzY4ZElhN2F3YVN0cEdRZGFmTzRvMmw3T0pxMngrbitwKzU4dVdIb2dNVzUvRXlxOVJYMGp4am04UGlRZ0RCbWpibVRMUWUvNW5oNlhLczlaTFFhTjJhTVhvclpEQ3FWQ3FWU1pYMUNybEphbnBML2UvMGZHUjg3bXpHRHBqYzhJZGRjOVZQeTV0cnEvUUR3eklwWENQSHZZYk50L29TN3FhMnJJZmwwUEd0M2ZzaksyVS9iN0QrZmY1cERLZHNKOGd0bCtZekhIUTdmVWlxVkxKbnlFRjd1dnV3L3NabVAxditKeDViK3lub0QyOXlRdm1QSVBKK015V1Nrcmw2UG01T2JFTkh4anFmSHNmUG9kOWIxTDdmOHk3cmNubURqM2JXdjIvU1dhQXdPZm56MzY2U2VPY0o5ODM3a3RKZmJ1MnRlY3pqODBVM3JialBzd2N2ZHgyNFloTUZZNzNRZldHcjlBQXlMbmdCY1hRK0JHMjNyb2RVc25mcndkUTEzQW4xRCtQbjlmM0s2LzByNVpUN2U4SmRXajNHVmg1dVgzYzI2Sy95OGd3ajI2ODY2M1IveDlQTGZvRkZydVhENUhKN3UzdFpnQnl3OXZTekJ0OEltMEo0d2RBNzVSVGw4dC9zakhyL2p2MngrVDlYVjEvTEp4ci9pcHZWZ3hxaWxOdWUxREx5dnhUKy8vZzBsNVlVTzkyM2Evd1diOWp2dVFkUmM0ODloNC9md2NzbEZ3UEwvME5IRGgwWUZ4WGsyNXpuVG5xRlp6ZlVMSDB4RWovNXNQZlFORWQzN3NYN3ZwK1FVWlBIQS9CZXN3WTdSWkdEdHpnKzVWSnpMWTB0ZUl0QzNXNnZYek14SllmV085eGc3ZUNiVFJpNnlQdEE0ZC9FVUcvWjkxakFVVUlIUmFPQkU1Z0dpZXcyMkcrWlZWRnJRcnEvcGZ4NS8yKzZCd3FSaDh4Z1EwVFNVTU9OY0l2dFBiQUVzdzU3ZGRaNDh2T2huTmoxMEtxdkwrSFRUMzFvTjNJUVFIVVBDSGRGbEhMMEVsNm9zeTc0Nm1CTGUrdkZDaUxiOTZPN1hyY3RHbzZWbWhMTmFMM1gxZWxRTjRVb2pYeS9iRDRjSjZmdFFLSlFNN0RPUzNjZldPN3lPMld3bU5EQWNwVkxwOEpqSnd4ZWdWbWtvS3IxRTk2RGViWDROWnJQWk9pU3JOZTI1U1ZvNDZiNDJqL0h4Y0RRTVNzR1NLUStqcjYwbUpuS0V6WjdhdWhxKzI3TUtONjBIOTh4OUhwM1d2ZFhyenhpOUZLMUdSMFYxS1I1dVhtM1dWa2cvWjErZ3NsK3ZJZHc3OS9rMnZ4YlJmaE9IeldQaXNIbWN5OC9rMDQxdjh0ektWNi9xUnJ5eHQwVEd1Uk44cy8xZDZ3M3A2aDN2MFQyb04zM0RCMU5XZVlYYXVocENBc0pzempXWURLalZqbTlTbTc5ZldydGhlK3VybDYzTE1YMkdzM0xXMDFUckt6bWVzUi9BZXJNZTVCZkt5ZXhqZU9pODZCTTJ3T0cxdGg1YWpaOTNJR01IejJqanE3NTVLUlJLYXhqbXFNaDFUVzBsZ01Nd0ZyQzdHZGJYVmxOWjQzaEdzbXA5cGRQZUljN2VhMFdsbHppZXNaOUxWL0tvMFZleEoyRURzOGN1NThTcEEwU0cyZFpRcTZvcHgwMXIrWDN2TE5EKzg2ZS9jTGk5cXFhQ2YzM3ppczIycS8wWmNHVE91QlYyaFlqTEtxK3c2K2g2SmcyYlQ3Qi9LT3QycnlLMjN6aWllc1k0dVlwanhXV1hXdzBTS3FxZDkycHQ3dXFHWlZuTUhYOFhGVlVsbEZlVmtsZVFqVTdqenNjYkhBOHZiTjR6cm5uUG51YjY5eDdLWGJPZVllUCt6emwxN2dSTHB6MUNlTGNvekEwMWlockRsQk9aaDZpc0xtZnNrRmxPMi96U3cyKzIraldWVmhRM0ZGbTM1K3NWUUkvZ3ByL2IrVVhuQVV1QWs1QytuNGxENXhEYzRxR0l1dUV6aGJNaHlFS0lqaU0vWmFMTDJOU3N0dDNjQ05ESTZBTWhybG56RDRsYkQzMURmT291cHg5WVgvdmdHY1lPbnNIYzhYYzUzRjlWVTBIR3VSUDA2ZEVmTHc4ZjRoSTNPenl1MGFYaVhJZmJ4OGZPUnFsUXVmd0U4WERLRGc2bjdHanp1UGIwcG1odEtJUWpyMy80SEdhejdZMWVaazRLMys3NnQ4UGovL1gxYjF4cTM2Umg4NnpMem02WTQxTjM0YWJ6WUdpL2NYYjdXbjZJRmgwdkt6ZTFRNjV6T2llbFljbE1WVTBGWnkrYzR0NTVsbUR1UU5KV01zNGw4dE43LzJBejFNOW9OS0IyVXJpOHNhZk4yNnRmNWI1NVA4S3Z4UkJJbzhuSWUydGY1OEVGUDdYV2E5STEzT2dmVE5ybU1Ddzlrcm9ialZyck1Od3hHZzBrWk93anVsZHNoNGM3VjVyMTRLaXNMdWRLZVNIS0R1b2hjclhhR3A3MXYvOSt6dUgybHIwZGtrNGZZdXVoMVE2UGpVL2RaUjJhMTFMejN4ZU5oYWsvM3ZBWGNpNWw0ZTNweCtpQjA2aldWNUtXblVDM2dKNWs1cVR5K05LWE9KMlRncWU3RDBxbGtrUEoyNjBCZXVQMXJtWld0dXN4SExSLzc2RjIyMDQzL0t3TmpSNUhvRzgzMXUxZVJWaHdoSFdZbnF2ZVcvdDYyd2U1NEZxS0dYY0xDS05iUTFqN2szditsOHFhY3VycW0ycFh2YjM2VldhTnZaUG9YckdBWmRqVk8ydGVjM2l0OUhPSlJJY1BJYnAzTE05MCt3M3JkcTlpMitFMVBMNzBKUXhHZzAwdnBjaWVNY3dkdjVLSTd0Rk8yMll3dEQ0MHF6MUR0eG9scE1laFZxc1pPM2ltM1Q2anlRZ2dQWGVFdUFFazNCRmRRbGt0eE9jM3JTK1VJVm1paXpDWlFXK0FHZ2YvOUMyV2pXWXdtaHIrMjdCc010dXV0N2FzQnA3emJMTko3ZktIVlM5UTM2SVlhbXNmV0Z2ZWJEUy93VGljdWhPVHlXaWR1ZWxhYTI2NCtsUjA1dWc3bU5nc0JIRkZ0YjdTNGZiR2dNYlpmckRjeUxTY0dXYnM0QmwyNFU2anBOT0gwZGRXTTJid0RKY0dpeDNQaUtPa29wanBJNWZZM0RRNUM5WGlVM2ZoNmVidGRQL05LT255RFhnUkU5Zy8vMjRmczluTXlUUEhBTmlYK0FNaC90MlpOR3grdTY5VGI2Z2o3ZXh4QVA3OTNSKzVhL1l6L09TZS84Vk41NEcrdHByazA0ZVpQSHlCWFEwbnk0MmI0NDlxcnZhZzhQY0p4czg3MExwK3BieVErTlJkUkliRmtIMGgzZWJZUVZHajJIcG9OZFg2Q3J2NkpqbVhzakFZNm9ucFl6KzcwOTdqbGlMSkxSMUkyc3FCcEsxdHRyRjVHTG85ZmkzYjQ5ZWkwN296cjlsN3ZuRjZhMGQxcnE2bmxyK25Ha09mbHR1dmxCYzZESFdkWGNlWitOU2RkbUZRNFpVTDF1V1ZzNTVtUU1SUUZBb2w5WVk2d29JajJCajNPYU1IVFNVc3BBL3ZmL3M3YTdBZTR0K0RGYk9lc3JtV3MxQ3FOVGVxbVBLbG9oelVLazJydGRwYzhldkgvdG5xc0t5VFo0NnhkdGVIYlY3SGxhR0tyanlrVUNwVkRtZkM4dmJ3dGY0Y093dmRxbW9xMkhyd0czYXExN0Z3NG4zMENSdkEvZk4vVEkyK0dsQTBHM3BuNGU4ZDVEQmdhZTdOTDE1cXM4M3ROWFhrUWdaR2ptQi8waFlpZXd5d0NZZ2J2N2JXL3A4SUlUcUdoRHVpUzlpVlk3bTVCWWdOaGpESHZaMkZhRGN6bHZDbHZCWktheTFCWWxuRGN1TzJ5anJuNFUydDhjYTExVk1GZEhDNHMyRGlQWmdhbnBxZHpFNGcrMEk2aXljLzRQRFlEWEdmRXhrV3d5QUhVK0ZXNnlzNWVuSzMzZllMaGVjNG5aUEN0SkdMbmJhaHJQSUtHK00rSjdiZldJZFBZTnQ2T3JyejZIYzJ0VTlhY25UajBkWXNPcTN0RC9UdHh2TjMvVCtiYlhNYVpzNXhKQ3YzSlByYWF1YU9XK2xTUFlyc0N4bWtaU2R3L3VJcFZzeDZ5dUdIL2h2dHFXT1JuZDJFRHVlcGduY2lydTBhbVRrcGVMcDdVMVo1aFdDLzdzUWxidVpTY1I1THB6NEU0UExNTHlsWjhUUVdDUGYxRHVTekgvN09vNHRmQk9CbzJsN1VLaTBESTBleUoyRUQwMFl1b3JHbWxNRlk3M0JZVnN2WGJWNFBxQzFaT1Nsb3RUcW1qbHhrRis3RVJBeG55OEZ2U0Q5N2dwRXhrMjMybmJtUWhrcWxwbCtMK2tET2JvRGZYdjBxSXdaTVlseUw0U0hITStKSVNOOXZzKzEvSG44YnNBUVBkMHg3cEtFNHJLVXdiQ045YlEzUVZCejRSdm56WjdiRGxzd21zK1B0YlV5L2ZTM0dESjVCZ0c4M2EwaFhYTmFVam5wNStOSTNmQkFqWTZaUVZIcUpPMmM4Ym0yUFFxRndHQUs2T3J6SzFlTFNIZVhzeFZQMENPNTl6UUhlMVE3THFxeTJESi9UYW5ROHN2aVhMazMvL3NqaVgrTGw0VXRsZFRrS2hRSlBkMHNvZWo0L2s4eWNGR2FNV3NydlB2cVJ3M1BYN1Y3RnV0MnJiTGI5Nit2ZjJNeHE1K251emJNcmZzdldROS93MlEvL1lQU2dxY3dlczl4YVcwbGZXKzIwSUhRVFN5RmxMM2NmSGxqd0FyMUMrN1o2dE1GUVQwN0JtWWJKRG93Mm9VeGxUYm5OVU1LbUlZZVc5MXArNFhtT3BlM2xpVHYreTFwSHlHVHR1U08zblVKY2IvSlRKcnFFN2VlYWxtZEhkRllyeE0zQ2pDV1lLYWlHd21xNG9tODl2S2x2ZnkvMFc4YlE2UEhXNWNzbEY4bStrTTV3QjlNZWd5WGNDZmJ2N25CL1hPSm1teTdsalRMT0puSWdhU3Y5ZWcwaExEakM0WFhQNUoza1RGNGEzUUo3NG14ZXJzbkRGekNrN3hpNzdXK3ZmcFZ4UTJZNW5LbzVKZXNJY1lrL09Ma2llSG40TUgyazR4bEluTmtROTNtN2pyOGFLMlkrd1Q3L0h1eEoyTUQ3My82T3UrYzhTM2kzenUydXVMaEhDZTd1N21pMTJoc3lJMWRsSFhocFllaTFkcTFwalFtNDBPWlJyZHFmK0FORCtvN2hZdUY1WXZvTUo3Sm5EUEVwTzZtcnR3eHAwamlwaDlPYzBXUWdMbkV6Z3lKSGN6d2pqanVtUHNLLzE3OUJhdlpSWXZ1TzQzREtEcWFPWElSV3JlVlE4bmFDL2JwYlorQXlHT3R0YnF5c04wbk5ldk5ZZWltb0FRVXBXZkdzMjczS0duaGF6cmY5cURlNDcyZzgzTDF4MTlrbnlkNmVmdlFNaVNEOTdIRzdjQ2NyOXlSUllURjJOYnRhQ3duY2RaNTIrK2VNVzhtY2NTdHR0alYvenlrVUNvZnZ3ZExLWXNCNXJadnI1Y1VILzJxejNoaDR0TnplVnMrZGErWG5IZGhxMEpKeDdvVEQ3WTdDYjJmRGZ6cFRSVlVwNS9Nem1UMTIrVFZmNjJxSFpWMXJqeFozTjAvcit5SXpKNFdVckNQTUhydmNZUURxYkZqVy9mTi9RcUJ2aU0yeE9xMGJTNlkrUk4vd1FXemEveVdEbzBaYi8yYVVWNWZpNWRINjFMTHRMYVRjVXZQMzBONkVqZXhOc08rbEI1YlFlZm5NSi9oZzNSLzRhdXZiUEhISGY2SFR1bU5vNkhYbnJCZWlFS0xqeUUrWjZIVG55aUN6eExLc1ZjR1VucDNiSHRINWFneVcwT1p5dzcvbXk1ZXJvYkFHNm01UWp4cUZBdHpWNEtHMi9OZGREVzdObHB0dlV5dEJwUUNWRXBTS2htVkZ3N0xTaFhVemNQSDZmMDJXWGdTdUt5ak80OGpKM2ZRSWp1Qmk0VG1iZlVQNmplVkEwbGFTVHg5Mkd1NWs1WjRFWUZEa0tJZjd3VEtqajdPYlJFOG5NOHA0dWR2UEFOU2NUdVB1Tk1oeTVtckNuY1lwaUYyZlJVYkJsQkVMOGZjSll1L3hUVFpEWmpyTDRoNGwrUHVEdDdjYXRmcldLSGhtTU1EbGF3aDNVcktPVUZoNmlhSFI0NjNEWk1LQ0k3aHp4dU5jYWVnNTRXeHE1dVlPSm0xRFgxZk44UDRUT0o0UmgxcXQ0WUVGUDhYVDNadmR4OWJqNGViRnFKZ3BLSlVxUmcrY3hxNmozeEhUWnpoS3BSS2owZmFwdWI3TzBudkZUZU9PMFdTZ3BMekk1clVhYTdNNEt0TGIrRFBrNGViTjRLalJUZ3Y1OXVzVnk5N2pHOUhYVmx0blp5dXZLdUh5bFF1TWI5RUxKeTA3Z1hWN1Z2SGN5bGRkSGtwVFZubUZmMzN6Q3N1bVBjcEFCNzBFbmNrdnRCUnVUY2s2UXBCZjZBMExlVm9PbDJrY251bHN1elBYVXIrbE9WZUhpYlhXNitiWkZhOTB1WjQ3aDFKMm9GU3FHQnhsSC9LM3BLK3J4bUF3T0p3RkRxNStXRmJ6UXNOWHlncHgwN3JqNGQ3MFB2dlRKejluenJpVkRPcy8zdTVjQUFWTnZ6dlBYc2dnTXN4U0NOclo5OXJSc0N6TE1Nb2d3RXhSYVlITjhTRUJZZHcvL3lkb05UcnJ6MjkrNFhtNkJZUzVWSmk3dlRPOE5jNE0xOXpDU2ZmWjFLeExTTi9IcHYxZld0ZmRkWjZzbVBrRUgzMy9KOWJ2L1lTN1pqL1RiSXA3dWUwVTRucVRuekxSNmJhZmIxcWVHQWFlTWlUM2xtYzJ3K1VheUMySHZBckx2NEptNFUxRjY1TWl0WnU3MmpJRG04MC9iZE95anhiY05ZNERHNjNxV2lmZGRwM0JBSmM3TU54eE5tU2taVGZ3dHV3N3Zna3dNMy9pUGZ6N3V6ZHM5b1g0OXlEWXZ6dHAyUW5NRzMrWDNXc2FUUWF5TDJRUTRCTnNyZFhqeU9hRFg3SDU0RmNPOTdVMUxPdDZxcXFwWVArSjFndEhWOVZVQUFxMkh2cW16ZXVOSFR6RFd2aDJTTit4RElvY1pSMkNrSGY1TENmUEhIWDhHdm9LaDllL2xlcndkRFdWMVdWTWlKM3RjR2hHUVlrbE5Xb3RtRE9hREJ4TTJzNkJwSzFNaUoxak0zdWFwN3MzbDRwek9aUzhnMlV6SHFQZVVJL0JXTTJBUHNNNWxMS0Q0eG43RzZZb045c015Mm9jVHVMbDRVTkplWkhURzI5SDIxMnRteExkYXdpN2o2M25kRzZxdFRkZDV2bGtsRW9sMGIxamJZNDFtODBZallaMkRVbHF6em1CZnFHTUhqZ05zUFJNQ2ZidlRrTDZQc1lPbm9HSG14Y3JaajNsTkZUdUtNNXExTFMzZG8yclU4MG5uejVzblZyYWtlWlRrd1BXR2FlY2JYZmtSZzYxY3NXVjhrS09wZTlsV1BSNHA0Rk5jNWVLOC9qOGg3L3o1QjIveHQ4bmlQSXF5ODlGWmNOL1hSMlcxVHdRQ2ZJTHRmbFpQNWk4RGJQSnhNclpUOXVjVzIrb3N3NFJiRTZyMGVMaFpqbS9XbC9CcGVJOEpzVE9CaXp2K2VLeUFydHpLcXJMckcxb0dRNGFqQWFYL3o4Vmx4VllhM3ExMVB6bnZ2RjcyMVpvMXpoc3IrVjd5bFU5Z2lPWVBYWUZXclVXeTVDd2VrQnE3Z2h4STBpNEl6cVZ5UXc3bW9VN3M5dWVGVm5jUkdvTWtOc1EzdVNXUTA1RlU1aHpyYlZzZkhVUTRnSEJIaERvQm40NjhIV3pEVzBhZ3h2dGJUaEJnOUZrZFByaHR2SEQzbXNmUE1QSW1Na3NuSFMvZGQyUnZ1R0Q4UFVPY0hvVE5TaHlGSHNTTnBCOUlZT29uclpUOFo3UFAwMWR2WjZCZzZhMzJ0NFpvKzlvdUptMTllWVhMekY1K0h4R0Q3US8vMFRtUVhaZDU5Q25wcmJLNld3MkxibHlYRXlmRWRad3gydzIyOVNXS0x4eXdlazE5TFhWRHZkSnVIUDlESXVlZ0ZhcmM3Z3ZPeThkclVaSGdFK0l3LzBBTmZwcWRoOWJUMnkvY1V3WU9vZlNpbUtiL1R1UHJNTmdyR2YxOXZkc3RxdVVhdUpPYkxiT0pxUldOZFdZS1N6SlI2RlE0dThkYkIybTFQem1yZVd3TEhDOWVHeWpib0U5OGZMd0pmTjhzalhjT1hVK2lZanUvUjBPNWVwbytVVzU1QmZsY3VwOEVnOHVlSUg1RSs4aHJ5Q2I3QXNaekIyLzBpYmtITmhuQkprNUtkVFc2d25wNEpuajNIVWVOcjhmR3pucktWT3RyMlJ2d2thN0hueTlRdnN4ZSt4eWF3OEt5OVRWVFNGNGJWME5HclhPT2hRdHBzOEl0QnJIN3p0d1BxVzVzKzNOTlFacXo2NTRCYVBKaUs5bkFEcXRPNGVTdDFGWWVvbEZrKzlIcVdqNm5WUmNkb2wzMXJ5R3lXUzZic00xVFNZajYvZDhqRnFsYWJWMlczUFZOUldZVENaMFduZXk4dEpZcytOOW0vMnVEc3RxSG5BMC8vOVpyYThrODN3eVN4cHFhelczKzloNmRoOWJiN2M5cHM5d1ZzNnlCRUdaNXkwejQwVTJUT0ZlVzEvak1FelpFZjh0TytLL2RkZzJ0VXJUYWlCck1OVHo0Zm8zS0s4cTRjZDN2VzZ0d2RNZWpucnlkRlN4NWVZejZ0VWI2bEdwMU8zbzNTcUV1Rm9TN29oT2xYZ1ppaHNlZ1BpN3dValhKdjhRWFV4bFBad3BnYk5sbGdBbnR5SE1LYkovdU9VU0QzVlRjQlBzWVZrT2FiWWM1QTY2MnpDd2FZKzYrbHByVHdHVHlZVEpiR1RtbUdYTUhMUE0raFFOd0dSdWVxcjI2OGYrQ1ZqcWRDZ1ZLdXVIK2NGOXg2Qm9wZjlTVEovaDdFbllRRnAyZ2wyNGszaytHY0JhUThRWm5jYk42Uk5iclZybmNKK3VSZTJQbG1wcXExcXR5ZU9LSUwvUVZqOWdwMllkNGR2ZEh3RXdkdkJNNW81ZjZmVFlsazVtSCtOSTZpNFdUcnFmYm9FOUdUNWdrc05oWks5OThJekRJcy9pK25KMnMxUlhyK2ZrbVdQMDZkRy8xWnVWeHQ0QlU0WXZjUGpFZXVhWVpRenZQeEZmcndEY2RaNjQ2enh4MDdsVFhsWEtvZVR0MWhuZG10ZjFPWjkvbW1ELzdnNkxMSGVrT2VOVzRPMWhtVDVkWDFmTjJZdW5tRC9obnV2eVdnWmpQZGw1NmFTZlN3VGdjTW9PM0hXZURPZ3pISzNHaldwOUpldjJyQ0xZUDVSUk1WUHNlckNsWlIvajhwV0xQSFhueTYyK3pudHJYMGVqMXZMWTBsKzUxSzYvZm02NXlVMUlqM080MzFrWXJxK3JadG4weDZ6cjhhbTdyTUZPVnU1SnZ0LzNDVCs2NnpXMEdqZEt5Z3Q1WjgxckxKeDBuN1UrV203QkdWS3lqakloZHE3RFFLWGxEWG5qMEJsbjJ4dVp6U2JlWGZzNmp5NTVrU0MvN3J6KzRiTXNuL0VFZzZKR0VlemZnNzNITjFGWHIyZkZ6Q2RSS2xVa3BNZmg1eDNJMHFrUDgvR0dQL1BRd3ArNzlMNXIzL2ZaeklhNHo4a3RPTU9kTXg3SDA4RlFXMGZEM1VvcWlsQ3AxUGg2K2VQbkhXajNPN3FxcG9JakozY3h1Y1hQWHNhNUU1UldGREUwZW55clFlV0JwSzBZalBXa1pTY3dPR3EwemI3NUUrNWgrSUNKZHVjb213VjI2ZWNTQ1Ezc2FSMjI2YWIxc0d2amF4ODh3N0xwajlwTU1sQmFVZXhTZ2YyNitsclc3SHlma3ZKQ2ZEejllZXZybHhrN2VDYmpoOHhHcDIzOTcySm5xS3ZYMy9CQzZFTGNyaVRjRVoycWVTSGxtYjBzOVVkRTEzWkZEMWtsY0xyVTh0K3NFc2l2YXY5MWdqMmdsemVFZTBOUEgranVDZDBhQWh3Wm1uZnRxbXJLOFd5b1NiRTlmbzNUSGlHSkdmdEp6Tmh2dDMxODdHeHJZY3UyUHBRRisvY2d3Q2VZalBNbldHaTYzK2FHNU5UNUpJTDhRdWtXRU5icU5hN0hzS3hxZlNXN2ozM2Y3dlBhNDJqYVhoUUtCZDJEZW5Nc3pUS3NvRnVnYTRYRHNuSlBrbmY1ck5RaHVNbnNTZGlJdnE2YTJINzJkVGNhWjRPcHJDNGo1MUlXS3FVYVgrOEFoOWNKRFF3bk5ERGNicnV2VndEekp0eE56cVVzQUR3YmJoRHJEYlZrNWlReFlzQmt1M01jS1NrdlJLbFVrWHM1MjJhcVpGYzB2NkhOT0hzQ3M5bkVnSWloN2JxR3E4NWV5T0NyYlcrajFiZ1IyMjhzZzZOR0V4a1dnMUtwb3JTaWlQOXNmWnVhMmlvZVdmeExoejhyVlRVVmJkNFExOWJwdVZ4eWtabGpscm5jcnNhd3U2WGlzc3U4dC9aMXAvdWIzK1NmdlpCQjh1bkRMSngwSHdEZEFzT29xcWtnSmVzSUkyT200TzhUVEdoZ1R3NGtiV1ZvOURoQVFVU1AvbXc5OUEySnB3N1lGYlVHN0lMdXhxRXp6clkzT25VK21hcWFDc0tDSSt4Q3llamVzZHd6OXptU1R4L0dhREtpVktvNGxMS2RuaUY5bUR2dUxuWWQvWTd2OW43TWlwbFBPdnlhRzdYbisyd3ltZGdROXhsSm1ZZVlFRHZITGtRQnk2eFYyUmN5R0Q1Z2t2WHZVSGxWQ2FsWlIrZ1dFR1kzRExpcXBvTDQxSjBjT2JrSE1OTzdlN1MxN2cxWWZ1Y21uanJBcnFQckdkeDNOR01HVGJmN0djeTdmSmI0MUoyTUd6S0x4RlA3Mlhwb05iUEhMcmYrWFZNcWxhME9MNnFyMTVOOUlkMm01NHFyWEttL2RqNC9rMDM3djZTczhncDN6WDZHeUxBQkpHVWVadmV4OVJ4TDI4dlVFWXNZR1RQRnBaNVdWOU5MWjlQK0wyMXE3TGlpclBLS1N6T1BDU0d1blh5aUZKMm0yZ0J4ZVUzck1rdFcxMklHTGxVMUJUaU5ZYzRWNThQNDdiaXBMZUZOdURlRSt6UXRoM2xaOW9ucnA2Uzh5RzY2MDhZYmpFYWI5bjlKcjlDK2RyTlV0ZmVERzBEL2lHRWNTdDdPK2Z4TStvUU5BQ0MvS0lleXlpdE1IYm1vMVhOaitnd251bGNzWVNGOTdQYTFObHZXeGNKem5NNUpkWGpOM3QyajhmWHk1NDVwajdicjYvaGs0NXY0ZXJrMk5YbEsxaEZ5Qzg3UXYvZFFab3hleW52Zi9vNDFPei9nc2FVdnVUQjh4Y3ladkRRQ2ZJSmRLbXdxdW9iVXJDTWNUdGxKc0g4UEJrUU1zOXNmRnRJSGhVTEptMTlZZWkwTWloemwwdlMvWlpWWFNEOTdISGVkSjFxTkcvV0dPZzZuN01CTjYwR1F2K1g5Y1RobEo3VjFlbUw3alhPcHJUdVBma2RhZGdJS2haS3BJeGEyZXV4blAveWRzeGN5V2oybXNTZExvK1k5RVp6TkVuVWdhU3NIa3JhMmV0MSt2UVp6ejV6bmlOamZkYUVBQUNBQVNVUkJWT3daWTcxcE5wdk5KR2JzWjF2OFdqUnFMUTh1K0tsMTJKVk82ODZwODBtQXBXWkozdVZzeHJReDdEUHZjalptczVrQkVjTmJQUTRzdzRRYUMxYzdVbSt3RklWek5IdGdjeHExaGcxeG54TWFHRzRONUx3OS9BanZGbVVOZHdCR0Q1ck91dDBma2QxUWdEZkV2d2REbzhjVGwvZ0R3L3RQc0pzVzNGbVBvYllLTmg5SzNrNXN2N0hXNjdtN2VWcnFHQVgwUUtsUTR1UHB6NlJoOHltdEtPSjBiaXBYeWk0emMvUXkzTjA4V1RUNUFkYnYvWlNTaXFKV0MyZTcrbjAybWd4OC9zTS9PSjkvbXRHRHBqRnI3SjBPanh2U2R5d0o2ZnY0dzZxZjJHeFhLSlEyUVZOdXdSbU9aK3duOWN4UmxBb2xvd1pPWmVMUU9YWUZ6eGROdnAvSncrZHpMRzB2eHpQMmMrTFVRU0o2OUdmaTBMbEU5UnhJWWNsRnZ0NzJOcjFEK3pGNzdKMUU5NDdsbTIzdmNyYlpMSk9WTmVWY0tTKzA5bVUxbVUyVzNyRW1Jd2FUQVgvdklHYU51Wk9lM1NKdFh0dHNObE5ZbW8rNzFvUDhvaHdBbDBOWFM3Q2JRa0o2SE9jdW5xSmJZRThlWC9vclFob2VtZ3pyUDRGQlVhTTRtTFNON2ZGck9acTJoN25qNzdMclNkdkl5OE9IK1JQdVlmU2dhWGI3anFidG9hajBFdnE2R3RMUEhyY0xaYWFPWEdRek9jTEo3R00yczJlbFpCM2hkRTRLQXlLR0VlamJqZkxxVW82ZTNFM3Y3dEV1ZmExQ2lHc2p0MWVpMDhUbE5kVmRpZlNES0wvT2JjL3RUbStBOUdKSUtZTFVJc2k4WWhsdTVRbzN0ZVgvWDE4LzZPM1RGT1FFdXQrNFlzU2lTV2xGRWZxNmFvSURiR3RRTkovaEFpd2hUckIvZDRmYjI2dGZyeUVjU3Q1TytybEVhN2pUV09DeHRWbXlETVo2bXlFTWpyanJQQncrMGZUekRuUTQyMDV0WFEwREkwY3dvci9sdy9pVjhrS09aOFF4Yy9ReTZ4UHJVK2VUT0o2eG56dW5QMllkdmxadnFHTkF4RkI4dmRwK2VwcGZsTU9tL1YraVVXdVpQWFk1QWI0aHpCaTlsQjN4My9MRjVyZTRiOTZQV3AxSjZVTGhlYXBxeWhrY05iUE4xeEpkaHhremFwV2FwVk1mY2pna0s5aS9PODhzL3cwRnhibG9ORzcwRFhkOGM5V1NXcVZtMitFMU50dDh2UUpZT3UxaGF6aFVXbEhNZ0loaDFsNXdmdDZCclE1OVdUYjlVUlpOdWgrMVd0Tm1JZE9sVXg5dU02eHdwR2UzU0piUGVLSmQ1MVRwSzloeThPdG1XeFIyaFpyM0pIeFBYT0ptK29VUFp2R1VoMng2cGN3Y2ZRZTdqcTVuNTVGMXFKUnFlbmJyMDJhNGsxdHdocENHSG9adHljcEw0NnV0LzlmbWNYLzU3SmV0N3A4emJpWGxWVmRZTWZOWE51K1Y2TjZ4SktUdHMwNXpIOU5uT1BHcHZhbHRWZ0I1eXZBRkpKK081K3pGVTNZMzZLNFdaaTZ0S09MTExmK3lyazhZT3BlUVpuOFQ1bysvbSsxSHZ1VmRCOU9pdStzOEdUdDRwalhBN05kckNEKysrL1UyaC95NCtuMVdLZFZFaHNVUTNTdVc4UTFGaHgxWk1QRmVCa1FNbzd5cXhESVRBNkJXYStqWkxjb2FNaFVVNTdIcSs3L2c0ZWJGeEtGekdUTm9lcXN6cWZsNkJUQnp6REltRDEvQTBiUTlIRXJlUVZ6aUQzaTZlL1BKeGpmeDl3NWl4YXluVUNpVVJIU1A1cm1WditWd3lrNFNNL2FqVWV2WW03REo2VlRnYmxvUGZ2N0FIeDMyMmxFb0ZIeTI2VzhOQmZnaHZGc1VVVDFqN0k1cjdsSnhMdHNQcnlHM0lCdURzWjVBMzI0c252d0FRNk1uMlBYTTBhaTFUQjI1aUtIUjQ5aHk4QnUrMlB3V293ZitmL2J1T3p5dThrcjgrSGU2ZXBlc2FrbXVzbHprWG5BQjIyQWJiRG9wRUFJYkVuWkpzZ25abEUzeVM0SGQ3S1pzU05rc3lhWnNPaUYwTUJnd05yaGdHOXR5bFdYSnRvcFZiUFhlTmZYKy9yak1TS09aa1VhOW5jL3orTEhtenAwNzc0eWtWM1BQUGU4NU4zSHJlcy9sbEFIR0lLK0JIWUJMSmVjb3Jienk0WmkxYkZsMXA5djlmVHRiOXUxYUdSWWN5Y1hpVTF6czFSd2dLUzdkWndCUENER3lOTXBnV2h3SU1ZSytka2l0dVFQd1QxbndrZm5qT3B4cHA5bXNCbkV1MXFrQm5jSW10Y0QxUU1LTU1DZFNEZVRNaVlTNWtXb21qbGFpT01ObXM5bW96UmwrelAzczVhUHNPZklNSDl2MldlYW5adkhPOFJjNGVmR0ExelgvbmdWREZmNzlkNTkxVzViVjl6SHJzN1o3cE4wN0hBNktybDBrUFdtKzYycmtMNTc3RmlaREFQOTByL2VyK3M3akRkZFhQL21VMjRkNTUrdTlaYzI5ckZ0eUN3WGx1VHozemk5NThMYkhYU242MlhrSDJmdkI4MnhlZVNjYmw5MEtxTXU0bm43K3V3UUZCUFA1ai82YnoyNWpaVlVGdkxEL04zU1pPN2wzeTZmZDZnbTk4ZjVmT1hmbEdCR2gwZHk5K1JGU1pzejJlb3lEcDNkejVOemJmUEsyTDdtQ1liNk1SYzJkN3NpclJFWkdFaG9haWw0L05hNzdqTlR2RTZnQndvaVFLTFJhSFkydGRYNEZDZnBTRkFXenRjdm44Z1NiellyVmJzSGhjS0RYNmQyNmE0RWFDTzAyZC9YYlRhaXhwWmFTeXNzZUFWdnY0M0hRMGRYdVYzZWlzZVp3MkNtcktoendkOE5mUjg2OVRXaFFPRXZuZXhadEh6MEtGWFZsSG9YbzdYYWJYMHN4NjVvcWllMVZKTHF6dTUxVGVZY0d6SVIwNmpKM2NQN0tCLzBHVDBiYStMelBVRnA1aFpUNDJYNWx5ZlZsdFZub01uY1FHaFRPMGZON1diMXd5NEJCTEVWeDRGQWNvT0RXOVUyajFmUTdobTVMSnc2SEE1MVc3MmR0SElVOVIvNkdRVzlpUWZveVpzYlB4dDlMWnBkTHorTlFIR1NtTDhkbXQxTGJXRWxpN01CZFM2dzJNMWFiQlVWUk1Cb0MzSlpsTjdjMUVCU2daaGYyeCtHd1k3R1pzZHZ0R1BTR0FmZjN4MVQ4R3lYRWFKRGZEakV1bXMxd3ZrNzlXcU9CcmRJbGExUXBRRlc3R3N6SnJWUC92OVkyOE9OaWcyQnVoSHN3SnpaSXNuRW11dHlpYkhRNlBlbUova2RNeTZ1TE1Ca0NxS3dyQlNDZ3o0bmxRUHEyU1M2dkxxSzVyWUhOSysvczUxSHd4WS8vWjcvMy8rSzViM0ZEMWpaV0xyalI1ejY5bDBCVjFaZVRuWGVJeUxCWTE1WEoyVWtMTUJvQ3lDazQ3Z3J1TEoxM0F3ZFB2ODdKaXdlNFlja3Q2SFI2Z2dKQzJMVDhOdmFkZUltTHhhYzlscXZaSFRhT250dkxrZk5xa2VZN05uM1NvMUQwN1pzZXhHUU01RVR1dS96cGphZFlObjg5Tnk3ZlJXaXdlMnJpcFpKekdBMEJ6RXh3WHpvbkpxYmV3WnloQkhaQXZYTGZYOTBKdmQ3UWI4RmF2YzVBU0ZEL0dUaFI0WEZFaGZ2dTRPVStIdTJFRE93QWFMVzZFUXZzQUs0QTd0alNlTzB3NkcrTnJkZyszYitDQWtMOER1eUFPaStPWldBSHh1dDloclJCL0szcnk2QTN1Z0lZRzVmZDV0ZGpOQm90T2gvQi8vNE12dTZNaGwwYkh4ejA4d0J1eTBiMU9vTmZnUjFRbDRyNVdpN21UMDBnVUg5L3BjYU9FT05EZ2p0aVhCeTk3c3F3WlVrc1JFMjg0djZUWG9zWnp0VEFxV280VzlQVGxjd1huUWJtUmNHaUdQWGZ3aGkxdmJpWVhLN1ZGRk5XVmNEQzJTc0hkYlhzbmVNdnVPb0FtSXlCL1M2bGN2SW42OFpiMjlqd2tDaisrV1AvVGxOcnZWOWpjemdjYmgyKyttcG9xUUVnTWl5RzNZZi9qS0k0MkxuaEFkZFNGSjFPeit5a0JSU1U1K0w0c0ZpbzBXQWlhOTQ2c2k4ZTRHTHhLVmVubXRVTE4zTXEvekRITCt4M0JYY2NEanU1UmRtOGYrNHRtbHJyQ0EyTzRPN05qNURtdFlhQWhtMXI3eU01THAwM2p6MnIxblVvT002Q3RHVXNtYnVHV1VrTGFHcXJwNzY1bW95MHBhNnJ2QU85bHcwdE5UNzM2WjJSSklRUVFnZ2hwaWNKN29oeDhYNnZRc28zK3RkWVJnekFyc0RsQnNpdWh0UFZhczJjL2xaWkJSbGdZVFFzaW9YRk1UQS9TdHFMVHdYbnIzd0FhTmlRdGNPMWJlN014ZjNXSUFEWXRmRkJXdG9iMFdxMEpNK1lOZUQrQU91enRnOXBqQUdtSUJwYWFyM1dldkRtUk82N25NaDlkOEQ5N3JqeElXb2JLMWl4WUpOSHNHTldjaVlsVlZkb2FLa2xOaklCZ0tYejFuSDFlcjViN1FLdFZzZE5LMjduMVlOL3BLR2xodmJPVmw0KzhIKzBkN2FnMWVwWXRmQW10cXk4MDJQSlRGK1pzMWFRbGppZjk4Kyt5Wm5MUjhpN2VwcUM4Z3M4ZU52akZGL1BCMkJPeWtMWC9zTzV3aDdoUjQwZ0lZUVFRZ2d4dFVuTkhUSG1Xc3p3a2RmVitpNGE0UGs3SkhObnFPbzYxY3djWjNaT1J6OEZrR01DWVhGc1QyWk9lcmpVeVpsb1JxSkdpTm5TUlU3QmNWYjcwWWIxZDY5K253WHB5OW13ZE1lQSt6cTk4ZjVmbVROekVRdjg2RG96SHZLS1R6TS9OY3RqZVl2VlprYXIwZm0xSkVKUkZNcXFDa2hMbkkvRFllZlp2VThUR1JiRERVdTJFVG1FSlRudG5TMmN1WFNFcExnMDVxUXNvcTJ6bWJ6aU15eWN0Y0pqdWRaNG1ZcjFERWF5NW80UVFvanhNeFgvUmdreEdpUzRJOGJjVzFmaHA2ZlZyNWZFd2svN2IzSWhlbEZRczNPT1hJZVRWVkRXNm50Zm93NnlZbUZWQXF5S2grUlFxWlV6MGNuSnFCZ3ZVL0dEczgxbW8vYUNEaFNaK1lRUVlySlNjR0NKS2lNeU1wS1FrSkFwOHpkS2lORWd2eDFpelBWZWtyVXBaZnpHTVZrb0N1UTNxTy9iKzlmVmJCMWZab2FwZ1p4VjhXcVdqaXl6RWtKTVoxcURBNGRGSmtJaGhKaXNIQm9MR28wR2pVWUM5VUlNUklJN1lreTFXdFRsUTZCbWtXeE1HdGZoVEZnT0JmTHE0ZkIxTlV2SFZ6SGtJQU1zajFPemMxYkd3d3hwVGlDRUVJRGFuY29RYXNmY0lNRWRJWVNZckt5Nk5ndzZIVnF0VmdJOFFneEFnanRpVEgxUW9RWXVRTzNHRkQyNGJzdFRta05SMjVRZnZxNTJFMnZzOXI1ZlZBQnNURmIvTFlvQi9lQzdjUW9oeEpTbjBXZ0lqTEZqYnJhRFhRSThRZ2d4MmRpeFlBOW9JZGdZaWs2bmsrQ09FQU9RNEk0WVUyNWRzbVJKRmdBVjdmQk9DZXdyaFhvZkdUcXhnZW9TdGszSmtCa044cmROQ0NINnA5Rm9NSmowbU9LNk1GY04zUDFOQ0NIRXhOSmxxaUlnMElqSlpNSmdNRWh3UjRnQlNIQkhqSm0yWGt1eVFNMDhtYTY2YkhENEdyeFRxbWJyZUJNZnJBWnpOaVpEUnBRRWRJUVFZakEwR2cwNm5ZNmdTQjEyZXd2VyttQTBEdm5ZSTRRUUU1MGRDMTJtS2d6QkRvS0NRakdaVEpLNUk0UWY1Rk9PR0RNbnFzRG1VTDllR0tPMjVwNU9GTlE2T250TDROQTE2TFo1N2pNakNMYWtxa0dkT1pIUzNXcGEwaWpTM1VlTUtRWEhsQzFXcWRWcU1ScU5oRVFyZEpwYTZHN1FRM2NBR29jQkRiS21WUWdoSmdvRkJ3Nk5CYXV1RFh0QUN3R0JSb0tDUWdrS0NzSm9OS0xWeXB3dHhFQWt1Q1BHekluS25xK25VOVpPWTdlNjdHcHZpYm9FcXkralRuMC9kcVRCMGpqSjBKbnVwTHVQR0d0VHZST0pWcXZGWkRLaDBXalFHODJZemMxWUxCYnNkanVLb3FBb3luZ1BVUWdocGozbjN5R0RUa2V3VWMzV01abE1FdGdSWWhBa3VDUEdoTTBCcDZwN2JxOUxITCt4akpYQ0puaWxBQTVlNjhsWTZtMUJOT3hJaDV0U0lOZ3c5dU1URTQ5MDl4SGpZYXAzSXRGb05LNEFqMDZudzJnMFlyZmJYY0VkSVlRUUU0TnpPYTFPcDBPdjE2UFg2NmYweFFjaFJwb0VkOFNZeUsySFRxdjZkWElvSkUzUjJwWU9SZTBJOW5LaDkxbzZVUUZ3U3hwc1Q0T1pZV005T2pIUlNYY2ZNZGFtU3ljUzF4Vmhnd0c5WGk4Wk8wSUlNVUU1NTJzSjZnZ3hlQkxjRVdPaTk1S3N0UW5qTjQ3UjBtR0Z0MHZndFVLbzd2QzhmMVU4M0RrSFZpV0FUdjVPQ1Ira3U0OFlhOU90RTRtY0xBZ2hoQkJpcXBMZ2poZ1Ric0dkS2JRa3E3SWRYaWxVYStwMDlTbVFiTkxCdGpTNGU2NWs2UWovU0hjZk1WYWtFNGtRUWdnaHhOUWladzFpMUYxdjZ5a2tIR1NBUlRIak81NlJjTDBOL25ZSjNpdFRsMkwxRmhzRWQ4MkIyMlpCcUhGOHhpY21MK251STBhTGRDSVJRZ2doaEppNkpMZ2pSdDJKcXA2dlY4V0RmaEtmUDVTM3FrR2RBK1hRdDF6RHdoaTRaeTVzU0phbFYySjRwTHVQR0EzU2lVUUlJWVFRWXVxUzRJNFlkVk9oM2s1cGl4clVPVlFPZlUrcjF5ZkIvUXNnSTJwY2hpYW1JT251STBhTGRDSVJRZ2doaEppYUpMZ2pSbFc3dGFkcmxBWllQY21DTzFlYjRabDhlUCs2NTMwYmsrSEJUSmdkTWZiakVsT2ZkUGNSbzBVNmtRZ2hoQkJDVEQwUzNCR2o2blExMkQ4OEgxMFFEZUdtOFIyUHYrcTY0QSs1OEc2cGU2YU9CdGlVb2daMTBzUEhhWEJpV3BFVGNDR0VFRUlJSWNSQUpMZ2pSdFhwNnA2djEweUNMbGxkTm5qK01yeDRCY3oybnUwYTRNWVBnenBwRXRRUlFnZ2hoQkJDQ0RHQlNIQkhqQm9GT0ZQVGMzdlZqSEVieW9BY0NyeFRDbi9NaGNadTkvczJKc00vTElKVWFXY3VoQkJDQ0NHRUVHSUNrdUNPR0RVVmJWRFhxWDRkYW9RNWtlTTdIbC9PMXNDdmM5VDZPcjFsUk1GalM2ZEc2M1loaEJCQ0NDR0VFRk9YQkhmRXFEbmJLMnRuYVJ4b0oxalprTnBPZVBvc2ZGRHB2ajB1Q0Q2ekJEYW5nSlE2RVVJSUlZUVFRZ2d4MFVsd1I0eWEzc0dkNVJOb1NaWmRnZGNLNFk4WG9kdldzejFJcjdZMHYyY2VtSFRqTno0aGhCQkNDQ0dFRUdJd0pMZ2pSb1ZEZ1hPMVBiY25TbkNub0FsK2Rob0ttM3EyYVlEYlpxbDFkU0lEeG0xb1FnZ2hoQkJDQ0NIRWtFaHdSNHlLSzQzUVlWVy9qZ3VDeEpEeEhVK1hEZjUwRVY0cEJLVlhiL1AwY1BqeVNyVk51eEJDQ0NHRUVFSUlNUmxKY0VlTWlyTjlzbmJHczNUTnlTcjQ3ek5xalIwbm93NGVXZ2ozelFPOWR2ekdKb1FRUWdnaGhCQkNESmNFZDhTb21BajFkc3gyK1BWNWVLUFlmZnVLR2ZENGl2SFBKaEpDQ0NHRUVFSUlJVWFDQkhmRWlEUGJJYSsrNS9heXVMRWZRMEVUL09BRVhHdnIyUlp1Z3M4dWhhMnA0NXRKSklRUVFnZ2hoQkJDakNRSjdvZ1JsMThQTm9mNmRYcjQyQllwZGlqdy9HVzF2bzY5VjIyZDlVbHFiWjF3MDlpTlJRZ2hoQkJDQ0NHRUdBc1MzQkVqTHJkWDFzNmltTEY3M3BwTytORkp1RkRYc3kxQUQ1OWZCanZTSlZ0SENDR0VFRUlJSWNUVUpNRWRNZUo2QjNjV2psRnc1NE5LTmJEajdOQUZhZ2VzYjZ5QkpLbXRJNFFRUWdnaGhCQmlDcFBnamhoUk5vZTZMTXNwYzVSYmpEc1UrRXNlUEpQZnMwMnJnUWN6NFJPWm9KTjBIU0dFRUVJSUlZUVFVNXdFZDhTSUttcFdDeW9EUkpnZ1lSU3padG9zOElPVGtGM1ZzeTB1Q0w2OWJ2U0RTa0lJSVlRUVFnZ2h4RVFod1IweG9uSjcxYnRaR0RONmRXNnVOc01UeDZDcW8yZmI4aG53cmJWU05Ga0lJWVFRUWdnaHhQUWl3UjB4b3NhaTNzN0JjbmpxVkUrR0VNREhNK0NSeGVxU0xDR0VFRUlJSVlRUVlqcVI0STRZTVFwd3NYZm16Z2d2alZLQTV5N0I3M043dGdYcTRldXJZVVB5eUQ2WEVFSUlJWVFRUWdneFdVaHdSNHlZYTYzUWFsRy8xbXRoYnVUSUhkdXV3UCtjaFQzRlBkdFNRdUhmMXNQTXNKRjdIaUdFRUVJSUlZUVFZcktSNEk0WU1SZDdMY21hR3dsRzNjZ2N0OXNHLzNFQ1RsVDJiRnMyQTU2OEFZSU5JL01jUWdnaGhCQkNDQ0hFWktWUkZFVVo3MEVNUjZmZHd1N3JwOGh1S0tLNnU1bHV1M1c4aHlURXNBWG9ETVFIUkxBNmVnNTNKcThpU0djYzd5RUpJWVFRUWdnaGhKaWdKblZ3SjZlNWpGOFd2RU9kdVhXOGh5TEVxSWsxaGZINWVkdkppa2dkNzZFSUlZUVFRZ2doaEppQUptMXdKNmU1akNkelh4enZZUWd4WnY1dDhVZFpFakZ6dkljaGhCQkNDQ0dFRUdLQzBZNzNBSWFpMDI3aGx3WHZqUGN3aEJoVFR4ZnNwZE51R2U5aENDR0VFRUlJSVlTWVlDWmxjR2YzOVZPeUZFdE1PM1htVm5aZlB6WGV3eEJDQ0NHRUVFSUlNY0ZNeXVCT2RrUFJlQTlCaUhFaFAvdENDQ0dFRUVJSUlmcWFsTUdkNnU3bThSNkNFT05DZnZhRkVFSUlJWVFRUXZRMUtZTTcwdTVjVEZmeXN5K0VFRUlJSVlRUW9xOUpHZHdSUWdnaGhCQkNDQ0dFRUNvSjdnZ2hoQkJDQ0NHRUVFSk1ZaExjRVVJSUlZUVFRZ2doaEpqRUpMZ2poQkJDQ0NHRUVFSUlNWWxKY0VjSUlZUVFRZ2doaEJCaUVwUGdqaEJDQ0NHRUVFSUlJY1FrSnNFZElZUVFRZ2doaEJCQ2lFbE1nanRDQ0NHRUVFSUlJWVFRazVnRWQ0UVFRZ2doaEJCQ0NDRW1NUW51Q0NHRUVFSUlJWVFRUWt4aUV0d1JRZ2doaEJCQ0NDR0VtTVFrdUNPRUVFSUlJWVFRUWdneGllbkhld0JDQ0NHRUVKT1ZvaWh1LzRRUUkwK2owYmo5bTA1a2poSEN0K2s4TjNnandSMGhoQkJDaUVGU0ZBV2JZcU5jS2FkUjA0aFphOGFoY1l6M3NJU1lVclNLRnFQRFNJUTlna1I3SWthZEViMWVQeTFPNUdTT0VjSzM2VHczOUVlQ08wSUlJWVFRZzZBb0NvMUtJNFdhUWl4YXkzZ1BSNGdweTZGeDBLM3JwbHBYVGIyOW5wU3VGR0xzTVJpTlJyUmE3WlE5aVpNNVJvaitUZGU1WVNCU2MwY0lJWVFRWWhBYWxVYnl0SGxZTkhMU0pjUllzZWxzbElTVVVHdXB4V3cyNDNCTTNTd1dtV09FOE45MG1oc0dJc0VkSVlRUVFnZy9XUjFXQ2pXRjR6ME1JYWF0NjhIWGFlOXF4Mkt4VE1tVE9KbGpoQmlhcVQ0MytFT0NPMElJSVlRUWZsQVVoV3RjazZ2cFFvd2p1OTVPbGI0S3M5bU0zVzZmVWtXR1pZNFJZdWltOHR6Z0x3bnVDQ0dFRUVMNFFWRVVHbWdZNzJFSU1lMTFCSFJnTnB1eFdxMVQ2Z1JPNWhnaGhtZXF6ZzMra3VDT0VFSUlJWVFmRkVYQnJER1A5ekNFbVBic0Jqc1dpMlhLWFoyWE9VYUk0Wm1xYzRPL0pMalRoMGxySUVDbi9wdklOSUJlb3h0d3Z3Q2RnUmtCNFV6UGV1RkNDQ0hFeUZFVVJWb1JDekVCS0ZvRnU5Mk93K0dZVWlkd01zY0lNVHhUZFc3d2w3UkM3K01ueXo5SlVtQVVBSGNmZVdxY1IrTmJSbGdTMzExMEh4ZWF5em5mVk1LQm1qek1EcXZIZnB0bkxPSWZaMitseTI2aHFLMmFKM0pmUkdINi9hQTdmWFRtT3FLTUlUaFFlS2IwQ0owMnVUb2loQkJDQ0RIWktJb3lMVS9laEJEOW04NXpnd1IzaHVqcGxZKzRna0REVWRIVnlEK2Yvc09nSDdjdVpoNEJPZ09ybzJleklDeVJmZFVYdk82M01UWURnRUNka1E2YmVjUUNPK25CY2Z4MCtVTWpjcXlSNEU4Z2JuYklETzVQWFErQTFXRmpiK1Y1eXZzRWQ3NmZkVDloaHNBUkg5OVF2c2RDQ0NHRUVNSzc2WHdDSjRUd2JUclBEUkxjbWFUV3hzeDFmZjFCZlFGMnhUT0ZNOFlVU2taWWt1djIwZnJMWXpLMmllcWVsTld1cncxYVBmK2FlUWRmTy9jTVhmYWVqZ1FKQVpGRUdJUEdZM2hDQ0NHRUVFSUlJY1NRU0hCbkJQenptY0ZuWlR5OTRwRWhQOS9jMEFSaVRXR3UyKy9YWGZLNjM0YllERmV0blU2Ym1WTU54VU4renI1YWJWMjhVNVhqOS83YkU3SUE2TENaT1ZyblBjaTBJVGFEWUwwSllGREg5a2RDWUFUcll1WUJvS0NnUVVOU1lCU2ZuN3VkcHk2L01hTFBKWVFRUWdnaGhCQkNqQ1VKN295QWlzN0dNWDIrZGIyeWR1ck1yVnhxdWU2eGp3YU5LNkFDY0xnMkg0dkRObUpqYURDMzhldWkvWDd2N3h4THM3WEQ1K01XUmFTNGdqdURPYlkvUHBLeURzMkhvYTZmWE43RHAyZHRJZElZelByWStWeHVxMkJQeFZrQVBuWHlWd01lSzhJUXhCL1hmczUxKytFVHY2TFYyam1pNHhWQ0NESDlkTGQyRXhBV01ON0RtTkFjTmdjMUJUVWtaQ2FNMlhPYTI4eTAxYmNSa3g3amMweU4xeHFKU0l4QWI1S1AxbUxpa2psbWNsSWNDaHF0dE1jUkE1TnVXWk9NQmcwYlBxeWpBMnJReHR1S3dqVXhjNGdQaUhEZDlsV1RaenBJQzQ3bHBobVpBRnhxcmVCWTNSVitkdVZOVi8yaGYwaS9pWG1oL245SVRBdUpjMzFkMDkwaWdSMGhoQkREVm5TMGlOM2YyazFyZGV1d2p2UFNWMTRpNTdXUnpYNEZlUEZmWHFUZ1VNR2dIOWRjMGN5aHB3L1JkSzFwd0gwVmg4SUhmL3lBeXR4S24vdFU1bFZ5Nk9sRDFCYlZEbm9jT2J0emNOZ0gzNG1vNG1JRiszNjB6K2Y5SFUwZDdQdlJQcG9ybXdkOTdKR21PQlNzM1ZhNlc3dHByMnVuNlZvVHRVVzFWT1JXMEhUZDgzdnc3R1BQRHZ0bnpwZnFTOVZVNVZVeGpmdDRUQ2d5eDR5ZGs4K2NKUHR2Mlg3dDIxelJ6T1gzZkpmT01MZWJlZU9KTnlnNVdUS2tzVnc5ZnBXRHZ6ZzRJV3ZRVkY2czVNSWIwL2NjZFRUSTVZVkpabVhVTE5lU0xBV0YvZFc1WHZlN0sybVYyKzJmTFg5NFJKNS9xQVdneDlORDZadGNXVHZQbDM4QVFHNXpPUytWbitRak05ZWkwMmo1MHZ5ZGZQbmNuK20yZTNZYzZ5c3RPTmIxZFdGYjFlZ01XZ2doeExReWM5bE16cjl5bnV4bnNybjVxemNQK1RqV0x1dWdQc1QzZDZJWE5pTU01L3B1YTVjVnhUSDRrNFByNTY5VGxWL0Ztayt1OFd0L2c4bkE0VjhkWnVrOVMxbHd5d0tQKzVPemtvblBpS2NpcDRLNE9YRmVqdUJkYTNVcmw5KzlUSHRkTytzL3M5N3Z4NDJVMXVwVzlqeTV4MlA3QTc5K1FMMi9wcFUzLysxTmovdDNQckZUL1Q1OHFMbXltYU8vUFlwaVYzRFlIZW8vbXdPN3pZN2RhdmY0SG1rMEduUkdIWHFUbnZRMTZVUW1SdzQ0MW1jZmU5Ym5mYzd4RGlSL1h6N25Yem1QTWNqSXJkKytsZUNvWUw4ZUowYVB6REZxbGwxN2ZidlArNzM5anZZVk55K09tNy9zL3Y1MU5IVDBQSWZEUWRtcE1sSlhwTHB0ZHdxTUNFU3I2OG12cUMyczVleExaNmtycW1QZHA5YWhON3FmbnB0Q1RNVE5pU1A3bVd3aWtpSjgvZzc3K3I2RVJJZFFsVjlGOGRGaVpxNlk2Zld4eGlDajYydTcxYzd6WDNqZTYzNzk2VHMzOUoxSHdoUEQyZm5kbmE3YmxrNEx4LzkwSEV1SGhZakVDSjlqRTRNenJZTTdjUUhoL0diVm96N3ZmM1hqVjkxdVA1bjdJam5OWlFQdU41cDZMN1U2MzFSS2JYZUx4ejRaWVluTUQwc2NrL0hNQ3BtQlNldi9qNUZScTJkQnJ5TFBmZTl6OHJWUGIyYUhqYXZ0TmYzdWt4V1J5ckxJZEFEeVdxNlIwOVR6L1h1dS9CaUxJbEpZRUpaRVFtQUVuNTYxaFY4V3ZqUGc4NlpLY0VjSUljUUlNd1liV1hMN0V0cnIyM0hZSEdqMVEwdXVWaHpLb0I3YjM4bk1SLy83bytveW93L1BGL3BiRm1EdHN0TFYwdVd4dmZ4c09iR3pZckYyV2JGMmViK0FFaGdlaUNIUWdFYXJZZFVEcXdpTUNPVGN5K2NJVHdqbjBOT0h2RDZtS3IrS1MvczlhdzdlLzZ2N3ZZNXo1b3FaNkF3NkR2L3ZZV0xueERMdnBuaytYNHMvZXArd2RqU3FKM0FkRFIwWUEzdE9ra3pCSmt5aEpyZkgzZnVUZTlIcGRiVFd0TEwzKzN0NzdsRFU3OTJ1SjNlNU51MTVjbzlIMWt0b2JDZ0xiMTJJVnFkRnE5ZWkwK3ZRR1hSbzlWcXluOGttTUR5UU5aOWNnOTZvUjJmU2Vad28rbXYyK3RuRUw0aDMzYTYrVkUzeE1mOXFOMTYvY0oyY1YzUEl1RG1EdXFJNkR2M1BJVzcreXMyWVFrd0RQMWlNR3BsakRMUlV0ZkQyZjc3dGRSL243MTd2MzBGdmRFYWQyMjNGb2JEN1c3czk5aXYrb0pqaUR6eC9aM1k5dVl1dytKNkE3YnliNW1FTU1uTDhUOGQ1NzZmdnNmVmZ0bm9zNzF6eDBSWFVYNjJudGJyVlozRG41YSs5ak1QbU96TXgrMi9aUHJPSnZBVnRsOXl4aEpuTEJ3NjRsSndvSVc5dm50ZjdidnJubXdpSkNTSDdiOW5vRE83djI2bG5UeEdaSEVueTBtUk9QWHVLNkxSb2dxTWxDRHhjMHpxNE05bkVtc0pZSHBYdXV1MnI2UERENlRlNnZyWTRiTlNaZXo2QU9OdTNLMEJsMStCckJkWDBDU1o5T1dQbm9GckN4NXJDK0g3Vy9RUHU1ODgrQTJVUkdiUjYvbW1PR2xsWGdEK1ZISGE3MzZFby9QZVZ0L2o1OG44Z1FHZmc1dmpGbkdtOHlvbUd3bjZmdDNmbVRrRmI5WURqRkVJSUlaejZ5NHB3OHBXaW41eVZ6S2JQYmdMVVZxOTlUL3lkUzQ2MFdtMy9WOEExYWtZSDlKK0owVnJkU210MXErdHFjSE5GTTlmUHU5ZjVpNTBiaXluWXhMWHoxemp4NXhNK2o5WGZDZDdhaDljeWE5MHMxKzFGdHkwaVBpT2VtRmt4YmlkYURhVU41THlXdytvSFZ4TVNFK0w5cGZWemNwaTBKSWtGTnkvZy9Ldm5TVjZhVEZCRS85MHgyK3JhVU95SzY0VFNHZEFKaXcveitucU8vZDh4dDlzTGJsbkFzbnVYdVczVEcvWG9ESjVCRjd2VmpsYW5kVHZwODBabjBIbk5XTEoyVzJtdGFYVmQvYlpaYk5nc05zeVllNTdidW5iWklBQUFJQUJKUkVGVXBNY1VZc0xTWWFHN3JkdTF2WGNtZy9QNW8xS2pTRjJaNnRwdTZiVDRGZHk1ZHU0YXgzNS9qTmtiWnJQOHZ1VjB0WFN4LzhmN2VmZW43N0w1QzVzSmlwU09wS05ONWhoUHpqa21NaVdTQjM3OUFCMk5IZXorZjd1NSswZDNFeGdlNkJvTDRQRTcrT3hqejNMbmY5NDVZT0JoNTNkM0VwNFlqdUpRT1BxN284Um54RE5uNHh5M09jblg5eVp0ZFJwNms1Nm1hMDNvVFhxZit4Mzd2Mk1lODB4OFJqeGJ2clNGanovOWNRQk9QMythOGpQbGJQcnNKcTkxd2xxclczbnZaKzhST3llV0RZOXU4UGw2QXNNQ0NZMEw1WHJPZFZLV3BiamQxMUxWd3RrWHo3THVVK3M4QXRpOWhjU0VFQm9YU3RPMUpyTHU3RWxRdUxUdkVsV1hxcmoxVzdjU0hCbE1WWDRWQjM1eGdHMWYyeVpCNEdHYTFzR2RMcnZGSTBEU1g4ZW1la3ViMStPTVZiZXNiUWxMWE11TDdJcUQwNDFYUGZiWkVKdmgxdjc4THlYdjgyYmxXZGR0WjVhUnpXR2ZkTXVyQnV0ak05ZVJFS2hHdDQvVlhhYW9yWm93UXlBWllVbGtOeFFCYXJEcVR5V0hlR3pPTFFCOGJ1NDJyclJWc2l0eE9aRkc3eDhjazRONmdsazdFNWV4TFg2Snp6RTBXZHI1YSttUmtYcEpRZ2doSnJuK3JncnZlWElQODI2YTV6T3JSQi9RODdFdDU3VWM4dC9KOTdyZmhUY3U5RnZISUg1QlBGc2UzekxnV0V0T2xwRDNkczhWMmFJalJSUWRLWExiNTVhdjNVTHM3SjZMSHY0dTIzSHFmUkpqTTl1d1crMllRa3pFekZKUFNwd25XbDNOWGVTOGxrTmdSQ0R4R2ZHdXpJSDhmZm1rcmt6MWU5bFAycG8wTHUyL1JNNnJPYXo3MUxwKzk5MzN3MzJZTzNxQ0k4NlR4d2QrL1lEYjYyeXJhK09ONzd6QnRxOXY4MWwwZVNEVmw2c0puUkhxMTc3ZXNnU2NjdmZra3J2SCs1TDlXZXRtc2ZiaHRSUWRLZUw4YStkZDIzdG5SdzMyKzlkYjRlRkNUajkvbXJtYjVyTGlZeXNBTldOaTY1ZTNjdUJuQjlqN2c3MnMvL1I2WnN5Zk1lVG5FQU9UT2NhZHQwQkpWWDRWSWJFaHJzRE9jRGdEVTg0Z2prYXJJV1ZwQ21kZU9FUHhCOFZzZVh5TDI3S252bXdXRzNxam51U3NaSkt6a2dFOGxvNTJOblZ5N3VWelpHN0xKSEttZStaT1FGZ0FsazZMNjNibXRrd2F5eHM1L29mamJQL0dkdGV5TjFEbjJIZC84aTdHSUNOWmQyYTVQYzRRYUhBRjVKeXFMMWR6NURkSDJQRG9CcmRsVXptN2MraHE3dklyRU5OUTBvQzEyMHJTRXZYOHRPQlFBVG03YzdqcEN6ZTU1dTMxbjE3UC9xZjJzKy9IKzdqcDh6Y1JHdWZmWENnOFRldmdUcHUxeTZNcms3OGRtLzRyLzNYWE1xS2hkTXY2MnJsbkFQenVZQldvTTdJallhbnJ0a05Sc0N2dXFYY0dyWjZIMGplNWJsZDJOYkczNmp4anhmbWF2UG54c2djQnRidlhmK1cvN25XZmY4Mjh3MVZQeUo5ajlTY3RPSmE3a3RXNlF4YUhqV2RLajNCSDBncnVUOTJBUWF2ankyZi9RbmxuUGFBRzhkWkZ6eU1yTXBWT3V3V2RSc3VhbUxsK1pTVDFMbTd0VFVWWG93UjNoQkJDdUF5VW1XRUtNUTI0RDZoWDJQdG1RVmc2TFZ4NC9RSXpWOHdrYnE3M2VqUzViK1o2cE1mN3N1VDJKU3k2YlJGMmk1Mlh2dklTYXg1YVE5cXFORUM5d3Y3T0Q5OXhxeDB4WEdkZU9FUDFwV28yZlc2VDI5SURjN3VaZzc4NENNQ214emE1QWpzT200UGlJOFdVbml4bDI3OXU4NnRUVmZVbE5lTzJOTHVVekIyWmhDZUUrOXozM3AvY0M2Z0ZTVS84K2NTd0FoOU8zbXBaTkpRMmNQSE5peXk4ZGFIYmRxMWVTMGREQjZGeG9kaXRkdGZyNnp1T3R0bzI5djVnTDh2dVdjYWNqWE1HSEVQbWprd3lkMlJTVTFERGV6OTl6Mk9aeUdCWnU2MWtQNU5OMlpreXN1N01ZdUVPOTljUkhCWE10bTlzNCtodmovTGV6OTlqN3FhNVpOMlJoVEhZOXdtdkdEcVpZd1pXY2FHQ2hBVyttNm4wRFFqMURxaTY2bVI5bU9sanQ5b0JOUURqRkpVYXhZWi8zRURaNlRLNlc3dnBidlhNbE5Ob05DaUt3djZuOXJQazlpWE12YkduRzNMdnJEbFFhMjJkZS9rY3NYTmpTVnJzV2JyQ1Y2YlBTMTk1eWV2MjdyWnUzdmp1RzI3YnZNMERDWmtKcEs5TkovdHYyY1RNaWlFb01vajZxL1ZjUDMrZGpZOXQ5QWdHZVZPWlgwbEVVZ1JCa1VGcXdIQmZQamQ4NmdiaU0zcVdmZXBOZXJZOHZvVUQvMzJBZDM3NERzdnZXODZzRzJiMWMxVGh5N1FPN2d5SE16QXdWRVh0ZzF2T3N6TnhPU0g2L2xzWDNwTzgyaFVjQWZoenlTR1BBTkJvOHVjMVdSdzJuL3YxRG5RTjl2M3B6YVExOE9XTVhlZzA2aCtEbDY2ZG9LYTdoUlpyRndFNkF3Q1B6dG5LZHk3MGZNQjZ1bkF2Mzh5OGl4L2t2MGE5Mlh1R2xoQkNDREZSeE15S2NXVzNPTFZXdDNMaDlRc2tMa3AwVytiVTI2WDlsMXduWHVZT00rWTJzOWY5bk1MaXcxd25Md2FUd2VPa3pkZUoxMENGUzcyZFhDN1l0b0Rhb2xyMi8zZy9HLzl4SXdrTEUyaXJhK1B3THcvVDNkck4xaTl2eFJSaXd0cGx4VzYxWTdQWW1MTnBEdWRlUHNlSnY1em9kNG1CVS9uWmNtSm54OUxWMGtYZTIzbmM4TWdOQXo2bUwxOG5VdDQ2YXFXdFRuTjdqdHUrY3h0YW5aYjIrbllPUFgySW9pTkZuSDcrTkRGcE1XUnNkYjlnbExJc2hZUC9vd2ExNW15Y3c4SWRDL3ZOMnVtdnBrWnZ6cFBUcW92RHJ4dFlmcWFjY3krZncyYTJzZnkrNVNRdVRQUlpRSGZseDFkU2NLaUE0bVBGbEdhWE1uL0xmT1p1bWpzaTJSTmk1RTNGT1FiVUFGVlZmaFhMNzF2dStsa05pZlhNMXIvbHE3ZGdDakd4NThrOWJQblNGblI2SGZ1ZjZybnczM2NaMklIL1B1RDErZnBtSWprejViUjZMUi83eGNlWXVXSW1wLzUraW9iU0JsWi9ZdldRYWlFNWY2ZUhVcEI2b0Jickt6KytrdHJDV283LzZUaGJIdC9DbVJmT0VKMGVUY3JTbEg0ZjUxU1pXMG55MG1ST1AzZWE0ZytLV2J4ek1aRXBrVjduaWRVUHJPYkNuZ3VjZk9Za0VVa1JSS1g2WC9wRHFDUzRNd2p6UWhQNDlzSjcvTnIzb1JPL0JOUnNtaGZXZjhtdngvZ3EyQnlrTTNKbjhzcCtIenNuTko2UHpGenJ1cDNiWEU1MmczK0Y3NmFhUitkc0pTVW9Hb0NxcmlaZXUzNEtnUGRyODdrcmVSVnB3YkVzQ2s5aFhjdzhqdGVyTFJmcnpXMTg5ZHd6cnZib3ZkMTk1S2xCajJFc2kyd0xJWVR3cnE0VHFqcGd4RHJBT29ENEFmY2FOMTJ0YW0yWWdGRGZGNE1jTm9lcjNrdmg0VUl1dk41L0c5b0hmdjJBcTBocDc4d1laKzBOWDFmbzIrdmIrNjJCNFMwTEpteEdHTnYvZFR1SGYzV1lrdXdTRWhZbWNPVFhSMml0YmtXajBhaUZVSHQ5THpWYWpWcEhKdFJFK1pseXJzeSt3dnd0ODMwK1owdFZDdzBsRGF5NmZ4V0tvbkRtaFRNc3ZuMHhvYkgrTHdGb3JtenVkOWxMVzEwYkFhRUJHQUxVaTBtR1FJUGIvYUZ4b1c3dldjclNGTnJyMjFtOGE3SEhTZDM2UjlhejVQWWxLQTZGZ0REMW1IZis1NTF1KytUc3pxSHNkQm0zZk8wV0FzUDhENUlvaWtMWmFmVXo1OFczTGhLZUVPNlJPVFNRY3krZjQ5TCtTeVF1VG1UMUE2dDU3WnV2Y2ZiRnMvMCtKbkZ4SWp1ZjJNbjVsODl6OGMyTDJDMTJqN3BFL21vMlEwc0xhTTNBeUNkM2pBK1pZM3FPTXdwekRFRHB5VkljTmdlbm56dnQybmI3OTI3MzJDODBMcFNBTVBWMWhzYUdlb3pEZWZ6OGQvSXBQbHJzT2tiMXBXbzZHanVZZGNNc2o4eVdaeDk3MWlORFp0WDlxd2lKRHVIOHErZEpYWlZLUXFidmpLS0IvUDF6ZngvMFkzeG1KSDc0TzJVSU1MRDI0Ylc4OTdQM09QRGZCMmdvYTJENzE3ZjdkV3k3elU1elpUUHpOczlqOXZyWnBLMUpZLytQOS9lN3BPL3VIOTFOWjFPbkJIYUdTSUk3ZzZEVGFBazFqUDNWaFYxSksvck4yakZwRGZ6TC9KMnVUQldydzg3L0ZYdVBIazkxNjJMbXNYWEdJdGZ0M3hTOWk5V2hYZzFRZ0wrWEhlT2JtWGNCOEVEcWVrNDJGT0w0OEZPL3Q4Q09MN2NucVd2SjI2M2RIS3oxWGlGZUNDSEUrRGhYQzc4K0Q4WE5JM3ZjWUIxODVkN2hIY05YeHhjbmM3dlpaK2JEUUVzcDJtclZ6TlArQ24vYWJYYlhTY3FpMnhheDZMWkZLQTZGVi83MUZlWnZucytpbllzOEh1TmNVbUFLN3FtdjRPektNdEJWNXI0bkRtV255endLZ3ZabUREYXk1VXRiWEZmclYzOWlOWjFObmE3Z2hpSEFnRDVBanlHZzV3cS93KzVnMzMvdG82WEtzNE5vYjVmM1gwWnYwcE82S2hXdFhrdnVtMnA5bWhzKzVUdDd4MjYxdTdJRFh2L082M1ExZC9HeC8vbVl6LzMzUExuSG8wQjBmODY4ZUliUzdGS2Z0VTNBL1Qzcy9iMjlldndxcGRtbHpGd3gwNi9BVHUvSFZ1UldZQW8xMGRIWVFYaENPSGx2NTlGMHZZbTFENmtYQ2dlNm1nK1F1VDJUbUZreHJtS3JnMW0ydHZHeGpUUmRiK3AzV2R4QWNtcmhRanRjN1lZTys1QVBNNkhJSERPNmM0eWlLRnc1ZEFYb1dZYmtUd0ZxWHpxYk84bmZsMC9HbHA2c084V2hrTHNubDhMRGhhejU1QnBDWWtMUUdYU3V0dWg5dTIyQm1yV1lsSldrdG9aSHJWUFQzdENUbGVSYzhsVlhXSWZON0Y3U28rOFNMbitYV2JaV3Qzb05qam16ZjdUYW52ZDl4cndaek44OG55c0hycEMrSnAzb3RPZ0JqdytnMCt1WXYzaytlVy9ua2I0Mm5lQ29ZTGZ2VjBkamg5ZDZhWkxOTjNRUzNCbWlIMTk2blNaTGg5dTJwWkZwZkhTbTcrSjhmN3g2aUROTjdrV1FJd3pCL01jUzN4OFNRZzJCM0pIVWY5Yk9RK21iU0F6c1daditiTm5SWVM4Ym02eUsycXBwdDNVVG9nOWdmL1VGajB5bzdJWWl5anJxU1EyT0lUa29tczF4QzNtdjV1S2duK2VSV1pzQnRhYU9CSGVFRUdKaXNDdnd2K2ZodFVKWUdBT2ZXZ3pwNFJBOFVwOTJITkIvK0dCZ0EzVjhLVGhVUU1HaEFxLzNEWFR5M0ZEYWdNNmc2N2NZcGQxaTl6aTVxTDVjamJYTHl1d05zOVVOQ201Rk9GdHJQSmN1dUs2cTYvMnJyVEVZT3IzTzlmd3hzMktvekswaysyL1o3SHB5RjVaT0MvdCt0STl0WDkrR3pxRGo1YSs4ekxadmJPT1dyOTdTYjUyUDl2cDJTazZXTUdmakhGZHgwOHh0bVp4NzVSd1pXek9JbXVsK2xkaGhjM0RnRndlb3YxcnZPc2swaFppWWQrUHdXcWkzMTdlcnRYUStiSisrN041bExMcHRFZnQvc3ArRUJRa3N1cTNueFBmS3dTdFU1WHRmT2xWMnVveVRmejBKcUV1anlzK1VEL2pjdlg5Kzh0N0tJMjExR28xbGphUXNTeUYrUVR5WDM3dU16YUtlT09vTkEvL1NtRUpNSGwxMEJzTlhTMmQvWmNYQjBsVFFCakNsTW5ka2psR054aHhUZHFxTXJtYmZnYS9CYUs5cjU5QXZEMkVNTXBKeGMwOXdKMkZoQWp1ZjJNbnB2NSttdHJDV3E4ZXZjdVdBR2xDS1RvdjIyVEd1OTN0YStINGhWNDk3TnM3SjMrY1pCTzRiM0huejM5OGMwdXR4c2x2VVNHbmZvSm96QU5kYzJZekQ3dkM3RmxMbXRreXVITHhDOWFWcWpJRkd1bHE2U0Y2YVRITkZNMjk5N3kxMlBySFRGZVROMloxRFkza2pHeDdkNE1wK0ZJTWp3UjAvUkJ0RGlBK01jR1Y0QUJTMTExRGJweTE0WEVEL1Z4OGFMZTBleFplN1RkWitIL053K2laWGdlY3JyWlhNRDB2MDJPZUQrZ0p1aXNza1NHOGlyK1U2dTYrZjl0aW5MNE5XTitpbFF6L01mNDJURFVVKzcvZm5lRW1CVVg3dE45UmxUWFhtVm41VnVJOUhabTNtVDFjUGVULzI5V3krTlA4MlNqcHFxVFY3djNJaGhCQmk4dm43SlhpakNMNjRIRzZmRFg3VWVod1VtdzArR09ZeFpxMmI1VE9yNDluSG5tWHhyc1VzM3JWNDBNZFZIQXFWdVpYRXpJcngrYUZiVVJUc05ydEg0ZUdTRXlXa0xFOGhNRHlRaTI5ZHBMNmtucHMrZjVQci92cVNlb0lpZzl3Nm96aXZIbnU3Q2oxYzJYL0xScVBWc09vQnRURkNkMXUzNjZxMzRsQm9yV2wxWFYwMmQ1aFI3TXFBQlZ4UFAzY2FyVTdydHZSbzNrM3p1SExnQ3FlZVBjVzJyMjl6VzBLaDFXdXhXKzNNWGo4YnU5WE8xUSt1dXBZaXZQZ3ZMN3FXa1hoejRzOG5YQ2ZYUys1WTRoYXdlZlBmM0UrOEFzTURDUXdQSkhWRkt0Zk9YV1B0UTJ2UjZ0VTIwMVY1VmN6WjVGa2d1ZUJnQVdkZU9FTmdlQ0NkelozYzgxLzlsd3hvcTIxenF4VlNtbDFLYTNVcnM5Yk5jaTJqaWs2TFp2Mm4xN3N5TS9wcmIreGs2YlR3MHBlOUYyejExMzAvdmEvZlRrTDlpVEJCWkRpRWhvSitpcHpSeUJ3enVuTk1jMlV6R1ZzenVQalc0Qy9zOWxWNHBCQnJsNVgxbjE2UHpXenp5S2h4TGplMGRGcElYcHFNVnFzbE9Eb1ljNXZadGR6THFiMituUU0vUDhDR1J6Y1FsUnJGMm9mWHN2YmhubklielpYTnZQWHZiM0hqNTIvMFdsQzV0NTNmM1Rtc3pCMUx0OXBCcTNkd3BmeE1PV1dueTVpL1pUNEZCd3ZJZXp2UDc1OGhVNmlKR2ZOblVIMjVtb0RRQUVwT2xKQzhOSm53eEhCTUlTWXFjaXRjd1oxcjU2NmgwV29rc0RNTVUyUXFIQjByb21heExYNEpLNk5tODE1TkxnZHJ4alpESXlNc2lTMHplbjV4L2xSeWlCOWtlVWJVODFxdThlMEx6L1AxekR2NW40SzNCN1c4YUNvNlhsOUFhVWN0blhhTDEvdVAxVjNCN0xCeXNyNXdtcjlUUWdneGRSUTF3Vi96NEJPWmNNZkFEWU9tbkpLVEpYUzFkSGxkOHVCa3Q5aEJjYTlyWVc0M2MrM2NOVzc1NmkwQWhDZUVjK0gxQzlRVjE3bmFEMWZtVmpKam5udjdhdWVKakxPMmhpOTlsMy80YzlXOHBxREdMWlBHM0c0ZWNnQUFvUGhvTVpVWEsxbDZ6MUszZEgrZFFjZnlqeXpuNkcrUGt2ZDJubHNRQm5BRmM2NGV2OHJWRDNxdW91LzQ1ZzQ2R2pxd1dXeXVaUlJPZTU3Y1E5WmRXYTVpbzg0Z2liTmc3TWVmL2pnYXJZYlc2bGEzSyt3Wld6TW9mTCtRZ3NNRlpHek5vUGhZTWRZdUszTTM5WFRRc1Z2dG5QNjdXcFEwYlUwYUdWc3oyUHY5dmJ6eXI2OE02djNvYXVsaXdTMEx2TDZuelJYcVdzYVFhTThDczA0T200Tkw3MTVpenNZNVh1c1BuWC9sUEZXWHF0ajAyS1orbCsrQVowMGlNWEZOaFRsbTZaMUxzZHZzZ3c3dXREZTBZN2ZZM1lKYVdYZG1rYkVsZzFlLzhlcWdqZ1dlR1ZLVkZ5dHBiMmozQ1BvTVJYOTFpUHpoZlArY2RaVzZXcnJJZmphYmxHVXByUGlvV3BZaTcrMDhrck9TaVV5SmRDM2ZVaHdLMWk2cjF5NTRFWWtSdE5XME1mdUcyWng3K1J3dFZTMkVKNFFUbnhGUDVjVktNcmRsMGxyZFNtdDFLMHZ2V2VyeGVPRS9DZTcwbzNmeFpMMW01SzlNOVVlbjBmTFpPYmU0TWhhUDF4ZHd1YlhTNS80bEhiVjg0Y3dmWFBWbEJxSUFsVjJEYStIZTVTTlk0dlNIcXdkOTNoZG5Dc2VrMDNPdHMyRlF6K21OYzBsVWY2cTZmQmRhc0NsMlR0UVhEbnNjUWdnaEpvNFhya0JFQUR5d1lMeEhNdlk2bXpzNTk4bzVBc01EU1YrYjduTS9TK2VIVjJSTlBTZlVCWWNLaUowZDZ5cGU2V3gvbkxzbmx5MlBiNkhtU2cwZGpSMmtySEJmZm1NejI5Qm9OUVBXd3hqc2lVWlhTeGR0dFcwczJOYnpqV3l0YVNVb3l2dFNCcmZITm5jUkdPRmVxNkcrcEY3dFJqVXJoZ1UzZS81d3pGdytrK1NseWVUdXlTVTZOWnFFaFFNWE13Mk5DNlhnVUFFVkZ5clkvbzN0YnRrR29HYmo5TDF5YnVtMG9EZnFYZTlYMzVvMkliRWhaRzdQNU1MckZ3aU5EZVhjSytkWWRzOHl0eXZZblkyZDFCVFVzUDR6NjBsZG1lbzZxUjFvS1UzZksvU3picGpsOWpQUVcvV2xhdlFtUFNGeHZvTTdsazRMT2EvbEVKTWV3NHo1N2lmazVXZkt1WjU3blJzK2RZUHJ2YlIwV2pqendobXk3c3p5dVNSRlRHeFRabzdSK0M3UTNKK0tuQXF1NTF4M2ExZXUxV2xkODgxdDM3bU4wTGhRRklmQ0M0Ky93TTRuZGhJU0UwSmJiUnR2ZmU4dFY1MHU1MjJQNCtkV0VKVVNOYXpmRCtYREZTWTd2N3NUaDkxQlVGUVF4a0FqbC9aZG9xVzZSZTNFMVNzNDVRd3dLdzdGYlQ1eTFpNExqZzVHY1NnYys5MHh0RG90cXoreEdvQ3N1N0tvdUZEQjhUOGRaOGYvMitGNlArMVdPem03YzdCMFdsai9tZlZ1WTNQWUhUanNEc0xpd3dpT0N1YmF1V3VFSjRRVG5SN04rVmZQWTdmYUtUOVRqa2FySVgyMTc1OHZNVEFKN2dEUnBsRFd4OHhqWSt3Q2tnSTlLM08zMjdvcGJITmY4L3pMbFk5NGROL1FEcEQvL1pXTVhYd2x3M2VIaGQ0MnhTMWdackRhZnRDbTJQbHI2WkVCSCtOdllBZkE1ckR6ejZmLzRQZisvbmlqNG96UCsvN2Z3cnRaR1RXYlV3MUZ2RkIrbk9MMm1pRS96MERCblRraDhmeDQyWU5ET3ZiREozNUpxM1ZrMXVJS0lZUVlPMmRxWUZFTURLR0w3S1RXM2RyTm9WOGN3dHh1NXNiUDNkanZWVzVua1ZWbnhrWnRRUzM1NytTVHVUMlQwdXhTdXR1NjZXcnVRbWZRVVgycG1zYnlSaTYrZFpIZzZHQ1NGcmt2QmJDWmJRTmVVWWZCRmRsMWpnbHdCUTBVaDBMMXBXcVNsdlMvRkFFZzUvVWNySjFXTmo2MkVZQ21hMDBjZXZvUWhrQURHeDdkNExOSThKb0gxN0QzKzNzNTh0c2ozUGk1R3owQ0Z0NHN2WHNwMVplck9mYjdZMnorNG1hUHJqaDl0ZGEwRWhqWmY1SFF4YnNXVTFkY3grRmZIV2JHL0JuTTJlQ2VnaFk2STVUYnYzZTcxdzQ4ZzlHN2FHMXYxbTRyWmFmTGlKOGYzKy9yNld4V2k3djJQUkZ0S0czZ3hKOVBzR1RYRXRKV3A3bTJPK3dPR3NzYTJmZWpmV3grZlBPd2lpaUxzVGZWNWhpbndYVGFtcjlsUHNzL3N0em4vbHFkRnAxQjExT01XSy9lZGdaVG5BRVFiOHZaYkdZYk5WZHFXTGhqY04zcWVsTWNDbTk5N3kxdStkb3RoQ1dFOGZmUC90MFZCQTVQRENmM3pWeHMzVGJXUDdvZXJVNUwwWkVpZ3FPRFdmdndXdmIvZUQ5YnY3elZOY2JhZ2xyWEVybXpMNTZsN21vZFd4N2Y0Z3BpNjQxNlZqKzRtZ00vUDhERnR5NFNsYUtlTzV2YnpaZzd6Rzd6N09WM0wyTU1NbkwxK0ZYbWIxWTdHY2JPaWFYaVFnV0xibHRFN094WTR1YkdZVzQzVTNxcWxQZ0Y4UjRCZWpFNDB6cTRreG1lek1QcE56STNOQUZ2ZjhMT05GN2x2WnFMbkdvb3hxYllXUkRXTStub05UcThQbWlFNUxWY3g2RW9hRFVhWHI1MmtxcXVwdEY3c21INGRzNXo2TFQ5UjhDWFJNeGtWWlJhUUcxMTlCeU8xRjBlVm5Ebk05bS9BY0EraUdEV1NISjJKUVBjNmpBSklZUVlQeTFtbURsd21ZRXBwYUcwZ2FPL1BVcEhZd2ZMUDdLODMxb01pa09oOExDYXRSbzZReTNjMmQzV2pkMnFMbEZ3MW40SmpBaGt4dndaZERSMmNPSlBKMml1YkdidFEyczlBaU5kTFYzOUxwVUtqUXZscmgvY05lalhWSmxYU1ZCa2tLczkrZVgzTHRQUjJFSDZtb0d2NXByYnpPZ0QxSSsyRlJjcU9QWjc5WXJ6bHNlMzlIdEYzQlJpWXRObk4vSHVUOTdsNFA4Y1ZKZGJiTTNvdDJPVXpxQmo3VU5yS1h5L0VJZk5NV0EyUUcxaExSR0pFVDd2VnhTRmt1TWxORjl2Um0vU1UxZGN4OFczTHBKeGM0YmJFaGR2UVpmQjF0enhKWGRQTHBaT0MrbnJQTjlyWi9aRVYwc1hkVVYxYVBWYXR5NDN6a0JhK3RyMG5tVTdDbXFCWmtYdGVuYjRmdy96N2xQdnN2bnh6UjRGck1YRU5CWG5HS2ViL3ZrbVFtSkNCc3o4aVU2UEhqQjdhRGdxTGxUZ3NEbGNBZXkrdFh1Z3A4aXgzV3IzZW4vVnBTcTYyN3FKVG92Mm1DT1NsaVJ4NCtkdXBPUkVpYXNROHFYOWw0aEpqMkg1UjVlVDgxb094LzkwbkEyUGJzRGFiYVVpdDRLMDFXbVkyODJVblM1anllMUxQQUxlOFJueHpOMDBWODN5KzdBSWRtdE5LMTNOWGNUTmplc1p0ODFPOVpWcTBsYW5rYms5RTRERVJZbFU1bFdpS0FyUmFkRnNlWHdMVGRlYWFLMXVaY250UzRieFRncVk1c0dkS0dNSTgwSjlwOS8rUjU3dk5jemZ6M3ZWbzF2VzhxaDA3azlkNytNUmcrdVdWZHZkd3NtR1FwS0Rvbm1wL0tUUFk0NjNabXRudi9mck5Gb2VuYjNWZGZ0c1V3bEg2eTRQNnprYnpHMzkzdDlxNi9LN1BwSkJxMk5EckZyaFhrSEI1a2ZBS0ZEWDg0ZG1NTmxTUWdnaFJwZGhnbWZ0K0pOaGtidEhiYy90eTY0bmR4RWNIVXplMjNuazdjMURvOUd3NXNFMVBWMW9QblRvNlVNMFhXdHl0UXp2Yk9uRTNHWW1LalhLZGFVMU9TdVp1Mzk0TndIaEFSNG5CQ25MVWpqeTZ5UEV6WXRqMXJwWldEb3RYRGx3QlZPSUNXdTNsZUpqeGYxbXVHaTBHcThCRllmZFFXMUJMZm9BUGUyMWFxdGY1OUlqUlZHb3pLc2tJVE1CeGFHUXZ5K2ZDN3N2TUcvelBLTFR2YmZlTlFRWXFDdXF3MjYxVTE5YXoveWIxSUtmcDU4L1RXQjRJSnUvdUptSUpOOUJGYWZJbEVnMmYzRXpoMzU1aUhNdm44TmhjeENkRm8zT3FLUG1jbzFIZ1ZoUWl4QkhwMFhUZEswSnZWSHZ5bWpwdTYrNTNVekZoUXFXM2J1TTF1cFdISFlIZGNWMTZFMTZIRFlINVdmTHlYOG5uNWFxRmpLMlpyQjQxMkx5OStWejhlMkxYSDd2TXVscjA1bTlZYmJQNEpDem5vOHZkdHZBbjFWS3MwdTUvTjVsd2hQRFNWNmE3SEYvVEhvTUdxMkdWNyt1MWhkSlhabnFPdUc5ZXZ3cTJYL0x4bUZ6VUhPbGh0ZSsrUnJXTGlzMnM4MjFWTVJKbzlGdzRPY0gyUEw0RnRjeUhURnlaSTdwZjQ3cExTUW1oTEQ0TU1KbWhLSFZhYkhiMWQrVHZqVjgxajI4RG11WDFWVkVYV2ZVRVJBYTRDcnlEbXBCWk9ocEk5NWUxNDVpVjF6Ym5jZnNlenNrSm9TeU0yVUVoZ2NTbFJLRnVkM015MTk5MmVkclB2cmJvMTYzeDh5T0lYMU51aXN6eUJSczR2cjU2NFFuaHFQVmFnbUtER0xoclF2cHFPK2c4bUlsYmJWdExMMTdLYVpnRTJzZVhNUHh2eHludmI2ZDB1eFNiR1liczlmUHhoUmk0clp2MytheDdOVEpXZkJlVVJTQ0lvTTQrOUpaMm1yYm1MZTVwNlBnd2gwTFhVdFV1MXE2Nkd6cUpHcG1GRkV6bzJpcjZUbWZLM3kvVU8zQ05pUFU5ZDc0VXhSYWVKcld3UjFudHlzRmhUT05WM21yOGh5Zm1iM1ZyYTE0YjljNkcvaGgvbXNBWEdndXgreHc3NVJRM2QzTTJjWVNBQXhhOWExMUtBNitkdTRaMS8zdHRtNzNNV2hiWGNjczZhaHp1Ky90cXZOWUhUWnN5c1FLSU55WHNwWVlrKzhXaUwzRm1FSkpEdXI1UU9aUUhEdzI1NVpSR2Rldmk5U3JVclhkTGZ5aTRHMi9Ick5seGlKWGNPZGtmWkhQSXN5OUJlaDYva0IwKzdHL0VFSUlBWGd0UGp0WUlURWhPT3dPeXMrVUV4SWR3ZzJQM09BMThCR1RIa043ZlRzT3V3TjdsNTJBa0FCU2xxYXc1STRscnN4anJWN3JNd1UrWjNjT2hrQUQ2eDlaRHhxMThPMmxmWmRjcmJMREU4SlpldmZnQzE5cWRWcU8vdTZvcXpaSGVHSTQ4UXZpQWJYV2c2M2J4b3k1TTdqdytnWHkzOGxud2JZRlpOMlY1Zk40bWRzek9mWGNLUncyQjZFelFrbGZtNDdPcUtPMnFKYVZIMXM1cUFLbE1iTmkyUEhOSFZ3NWNJWE03Wm5zLy9GKzZrdnFBWFZaaGkvWnoyYlRVS0xXRkF5S0NQSW9ETnRZMW9oV3B5VjFSU3A1ZS9PNHRQOFNXcjJXaFRzV2N1SXZKeWc3VlVieTBtVFdmM285NFlucWtxVWx0eTloMXJwWjVMK1RUOG1KRW84bFdyM3QvdFp1djEralQ0cmFjbnJ0UTJ1OVpnZUZKNFJ6MjNkdVV3TlpBWG9TTTN1NnQ4YWt4NmoxTTFLakNRZ0x3QmhzeEJoa3hCUml3aFJrd2hCa3dCaWtidXR1NjJiL2ovZHovclh6YkhsOHkvREhMZHpJSE5QL0hPTzArUXViWFlHaFhmK212bWZPb01KQW1UeXhzMk5aZXZkU3QyeTRRMDhmY3R2bjRDL2M2NUQyUGFiejlzN3Y3cVNwdkluRWhZbXU5K0RHejkvb3o4dDBveWlLVy9CM3hjZFdjUDZWODd6MTc1NzFmWXpCUmpLMlpyaUN1SW1MRTduamUzZGdDREFRRkJsRTR1SkVvdFBVNzdjL1hmTTBHZzFyUHJtR0QzNy9BVEZwTVNSbmVRYUhBWEpleS9IYTNyMjN0LytqNS94dHFNdnRwanVOMGpla1BnbmNmZVNwRVRsT21DR1FqNlNzNDgzS3MxUjNxd1Y0bjE3NWlLdnV6bkNleDluSys2VnJKL2hicWZjbzYzQ09hM1hZK2VpeG40MzU0d0YrdHZ4aDBvSmpoL1RZMFRTVTc5ZFR5ejdKN0JEMVE5alh6LytOZ2c5cksvWDNjekF2TklFZkxmMEVvTGFoLy9HbDF6Mk82M3lmSzdvYVI3eTIwVkRieEFzaHhGUjI4d3Z3MEVMMTMyaXgyV3g4b0I5dW8rTGFnZ1dZQUFBZ0FFbEVRVlNSMGRIUVFVQll3SkNLZy9xanZiNGR1OVh1VVIvRllYY0FuclVqTEowV09wczcrMTE2NUdRejIxekg2YnZzd202MXU3STkybXJhaUV6eGZzRnRMSFMzZG1QdHNtSUlOUFFiSk9wdTdjWnF0cUxScUprRTN1cHF1QlY3ZG43eTFxajFheFM3MG05WHFiNEZUNTA2bXpySmZqYmJyYVcwTi8zdDExYlhSbkJVTUZxZGxyYTZOdGR5dU5IVVh0ZE9RSGlBWC9WVStwTjhOWm5JeUVoQ1EwUFJUNUZlNkRMSGpQNGNNOUVveW9kZHBpYklPRzFtbTlkTXhjR3FLNm9qS2pWcTFINSsrak1WNXdaL1RhOVgyMGVydFl2Zlh6MHczc01RNDJSaGVMSXJzSlBmY3QwVjJCbElTbENNNit0NmMycy9ld29oaEJDalk2QVcwOE1WRXVPOVc1SzN3QVhneXN6d1IzOG5EcjFQQk1ZenNBTVFFQmJnVitaUFFGZ0FBZlMvbjF2MlFxODRUVkRFd04xeGZOWCtDWW9NR2pDd005Qit2WU01WXhIWUFWdzFPc1RFTmxYbm1JbEdvOUZNbU1BT2pOeDdGenRuNGlVQ1RBZVQ1eWQvbkEwMVcrVytsTFhjbDdKMlVJOFpxY3lrMGZJdlovODg0RDZmbWIyRm5ZbHFWZms2Y3l0ZlB2c1hqeVZwdmtRWWd2ajVpbjhnM0tCKzRNbHRMdWVKM0JjWWFvcVpCcncrOXE3a1ZhNnZYN21lN2ZmeDBrTjZmZzdLTytxSE9Db2hoQkJDQ0NHRUVHSmtTSEJubWpKb2RZTmUzbFBhVWVkWFlHZDE5QnhYWU1ldU9QanA1VGY5RHV6b05GcStPUDgyVjJESDdMRHlxOEo5UXc3c3JJaWF4VCtrMzhqMzhsNXgxVmdDbUJrY3c0b1BPM2lWZE5SeXBySC9OYUM5T1R0L0FWenhNOXRIQ0NHRUVFSUlJWVFZTFJMYzhkUGZ5NDRTb3ZkZUVLeTNUWEVMeUlwSWRkdG1WeHo4dmV5WVIzZXRxV2hHUURoZm1MZkRkWHYzOVZOY2JxM3c2N0VhNFBOenQ3TXNNczIxN1pjRjc3anFJUTNXemZHTCtkemM3V2lBYnkyOG0yK2VmOVpWTVBtaktldGNXZEV2bFovdys1aHpReE9JQzFEWEJsc2RkbHF0WFVNYW14QkNpTWxKcTJoeGFCempQUXdocGpXTlE0TkdvL0ZhL0hteWt6bEdpS0dieW5PRFB5UzQ0NmZzaHVKKzc5Y0FENlJ0OEFqc2dKcU5ja3Y4RXA3SWZZR2FYdGtqNDBrQktyc2FCL1dZZ2NadTBocjRSdVpkaE9oNzFwM2ZuYktHck1nMHNodUtPTjFZek5YMldxK1BOV2oxZkhIZURsZm5LbENMVVI4WlJ0djA3SVppUGpxemxWaFRHRE9EWXZoeXhpNytNKzlWVW9LanVTRldiZE5YMWxIUDhmb0NqOGRlYnEya3dkenVzZjNqcVRmMEdyT09wNVk5eUkveWQxUGNYdU8yMzl1VjV3Qm9zazc5Z0o0UVFrd25Sb2VSYnAxLzJhaENpTkdodFdpbjdBbWN6REZDRE4xVW5odjhJY0dkRVJDa04vSDV1ZHU1SVVZTkdPeXRPcytPQkxWMTMrbkdZakxEa3BrUkVNNFBzaDdnKy9tdlV0UldQWjdEQmNEbXNJOTRGeWViWXVldkplOXpRK3c4VmtmTklkUVFpQWFZSFRLRDJTRXp1RDkxUGZYbU5rNDFGbk9xb1lqYzVtdllGRHVKZ1pIOHkveWR6QW50YVZQNGVzWHBZWGNaYTdWMjhzUDgzZndnNjM2TVdqMHJvbWJ4eWZTTnBBUkZvL2t3YitmNThnKzhMdmw2dW1Ddng3WlZVYk5aSHBudXRpM1dGTVlQc3U3bmY0djJjN0FtejdYOXQ4WHZEV3ZzUWdnaEpoNk5Sa09FUFlKcTNmai9IUmRpT2pPMkdkSHBkR2kxMmlsMUVpZHpqQkRETTFYbkJuOUpjR2VZbGtXbThmbTUyNGsycVIwR25LM1BuY0dkMG80NlhyNTJraWNXZllSSVl6QS96SHFBbDY2ZDRNWHlFOWlWcVpWeWFWY2NuRzBxNFd4VENWck5QaGFGcDdBdVpoNXJvK2NTWVZRcjdzZVlRcmsxWVNtM0ppeWx5MjRocitVYWl5Tm1ZdElhQURXajZOblNJN3gwN2VTSWpPbHFldzIvS3R6SGwrYmZCc0RkeWF0NzNWZkxDUzlaTzk0a0JVYTVqZ0d3dnpxWHBNQklNc09UUDh3NnVwVzVJZkg4L3VyQktmZDlGVUlJb2RKb05DVGFFNm0zMTJQVDJjWjdPRUpNUzFxTGxyQ1dNSXloNmtuY1ZEcUJremxHaUtHYnluT0R2eVM0TTBRUnhtQWVUTnZBMWhtTEFUV3c4Y2VyaDNpejhxekh2cGRiSy9uUHZGZjRSdVpkQk90TmZHem1EYXlLbXMwZnJoNGtyK1g2V0E5OVREZ1VoUXZONVZ4b0x1ZTNSZStSR1o3a0N2UTRBMkdCT2lNcmV4VW5CampaVU1paDJ2d1JIY3ZoMm54bWhjemdqcVFWYnR2L1d2cStYNFdha3dLaitNNmlld25TbXdBbzc2em5kOFh2NFZBY1BEcDdLOXNUc2dDNE5YRVphU0Z4L0ZmK2JwcXRuU1A2R29RUVFvdy9qVWFEU1c4aXBTdUZrcENTOFI2T0VOTlNhRlVvZ2NaQVRDWVRCb05oU3AzQXlSd2p4TkJONWJuQlh4TGNHYVFndlltN2sxZXhLM0VGQVRvMTI2VEIwczVUbDk3b3QzRHd4WlpyZlBYY1gvbG01bDNNREk1aFZzZ00vbVBKeDhsdEx1ZTU4Zy9JbjZKQkhnQUZoYnlXNjFSM3QxQnZidVBlbERWdWRYbDZXeHM5bDdYUmN5bnJxT2RNWXpGbm1rcTQzRnFCUXhscXZ5elZuMHNPTVNza2prWGhLUUIwMjYwZWRYSzhXUkl4azY4dHVNTTEzbFpyRnovSWV3MnJRNzJhOHV1aS9WeHRyK0hST1Z2UmEzUXNDRXZpUjBzL3dmZnlYdUY2WjhPd3hpeUVFR0ppMFdnMDZIUTZZblF4MkZ2c1ZBUlhZTmZieDN0WVFrd0xHb3VHc0tvd3doeGhCSVVHWVRLWnB0elZlWmxqaEJpODZUQTMrRXVDTzMzb05GcXYyMk5OWVd4UHlHSjdRcFpiWU9KTTQxVitVYkNYVmo4eU5hcTdtL2w2enQvNHh6azNzemx1SVFDTEkyYXlPR0ltUlczVkhLck41MGpkWmIrT05Sbm9ORnJtaE1hek9EeUZwWkZwWklZbnUycmRPSlYyMUZIZVVjL0s2TmtFNll5dTdhbkJNYVFHeDNCUHlocmFiZDJjYnlybFZHTXhaeHRML0c2cjNwdERVZmo1bGJmNCtmS0hDZEVIRUtBejhKWDV1L2ozdkplOEJvNkNkRVllVE52SWpzU2xyakczV3J0NEl2Y0ZqKzVkKzZvdlVON1p3TmNYM0VtRU1ZaTRnSEIrbVBVQVA3cTBtOXptOGtHUFZRZ2h4TVNsMVdveEdvM0VLWEVFdFFSUnBhK2lJNkFEdThHT29oM2VoUWdoaER1TlE0UFdvc1hZWmlTc0pZeEFZeUJCb1VFRUJRVmhOQnJSYXIxL2JwL01aSTRSWW1EVGNXN3d4N1FPN2poYldyZGFPN0U0Yk13SmlTZldGT2JhQnVxU25JZlNON0V5YWpiYVh0Ry9Ka3NIdjc5NmdHTjFWd2Ixbk4xMks3KzQ4allIYS9MNHA5azNreFFVQmNDYzBIam1oTWJ6cVZrMytWemVOWkVGNlUwa0JrYVNGaHhMYWxBc3FjRXh6QTFOY0dVMzlhWUFGNXJLMkZONWxqT054U2lvbmFlV1JhYXpQbWErUjZBblJCL0FodGdNTnNSbTRGQVVyclJWY3JxaG1OT05WeW52clBkN2pBM21ObjVaK0E1ZlgzQW5BRm1ScVR5UXVvRm5Tbys0OXRGcHROd1VsOG45YVJ1SU5vYTR0bGQwTnZJZmVhLzRiTXQrdWJXQ3I1My9LOTlaZEM4emcySUkxcHQ0WXRGOS9LcHdId2RxTHZvOVJpR0VFQk9mVnF2RlpES2gwV2d3bW8yWW04MVlMQmJzZGp1S29xQU1NOXRVQ0tGeWRyM1I2WFFZUTQyWVRDWk1KdE9VUDNtVE9VYUkvazNYdVdFZzB6cTRzejErQ2Zla3JQRjZYL21IUzJvYUxHMGtCRWE2QWp0V2g1MjlWZWQ1cnV3WW5YYkxrSjg3dDdtY0w1MzlNN3VTbG5ObjBrcFh3ZUZHU3p1SFI3am16R2hJRG9ybUg5SnZKTllVUmt4QW1Gc3d4cGZyblEwY3Fidk0rN1dYUElJa1ZvZWQ3SVlpc2h1SytnMzBhRFVhRm9RbHNTQXNpVSttYitMYkY1NGJWTjJpRS9XRjdLL081Wlo0dFZiU1BTbHJ1TnhheWVuR1lyYk9XTXpIVXRlNUFueE9oMnJ6K1UzUmZycnQxbjZQWFc5dTQxczV6L0gvRnQ3TmdyQWtkQm90WDVpM2d4a0I0Znk5N0pqZll4UkNDREd4YVRRYTE4bVhUcWZEYURSaXQ5dGRKMTVDaUpIalBJSFQ2WFRvOVhyMGV2MlViM1VzYzR3UUE1dU9jOE5BcG5Wd3A4eEgxb2VDd2t2bEp3QTEwK1pubDkva0IwdnY1MkJOSGkrVm42REIwajRpejI5VDdMeDIvUlJ2VnA1bHk0ei96OTU5eDBkeG40a2YvOHgyOVM0a0lTR0JCRUlnSkRxWVhrd3h4ckZqSjNic3RFdDNpdTF6NnVYdWt2T2RmN2xMdS96U3pqOG5jZUk0QlY5d2NLTVpNRlVJUkplRUd1b0k5YTVWM1RieisyUFlsWmJkVlVFQ2dmbStYNjk5U1Rzek96TzcwdTdPUFBOOG55ZWRoNmN1NXFXeWd6YzE3T2gyYStqdklEa3dobENEdjg5bCtoeFdpcnRxeWUrOHlybjJTaHI2TzBhMWJ2ZEFqNDVGWWROWkdaWEs0dkJrdDB5Z25MYXlteXBJL1lmS0k4d05pU2ZPTDR6Ry9nNjZybWRwR2JRNnQ4Qk9pOFhNNzhvUGM2NjlZdFRyN3JFUDhHK1gzK0RycVEreVBIS211bDdOUGYwMkV3UkIrRUJ5SGtEcTlYcDBPcDI0bWk0SXQ1RHovWFl2bmJpSnp4aEJHTm05K05rd25IdjZyTE8ycjQwMlN6Y2FTWU9Dd29ERHh0WGVGdmJVWDNRcmNGelYyOHhuY3Y0Zi9lUEkxQm1PVFhad29DR1BBdzE1dDJUOXQ0SkRrVG5TWE1DajExdUw5OWt0MVBTMWNiVzNoWXFlSnNxNkc2anBheDEzSVdTYmJDZW5yWXljdGpLTUdqMkxJMmF3S25JMjZhRUovS0hpNkUydGM4Qmg0MmNsZTlnWU00L1hLbzlqa2RXTW5QMzFsOGdNVFdSZTZEVGVxVDNIMjdYbnNNcGpiME5wayszOHVQaGR2cEN5a1RuQjhleTRldkttOWxNUUJFRzQ4NGtEU2tFUWJpWHhHU01Jd21oSnlsMFlBdjV3MWs4bmV4ZEc1S3lsMDIzcngyenJuN0QxYnBpU0RvQ3N5RGZWTW55OGp4OHFXTy92eW42NTNhMi9OWkkwN3NDUk40RTZFNUlrMFQxQmY3Tmd2ZCtFL3YwQjNscjl6UWxkbnlBSXdnZkIvVHZoVTNQVm15QUlnaUFJd3IzbW5zN2N1WlhxK3RwdnlYckhXNXgzSW92N21tMTlrOWJaNjFZRWRvQUpIeEkzMFlFZFFSQUVRUkFFUVJBRVFiaVJDTzRJZ2lEY3daeGo3TVZZZStGT0pzYThDNElnQ0lJZ1RDNFIzQkVFUWJnREtZcUNYYkZUbzlUUUxyVmowVmlRSlhteWQwc1EzR2dVRFFiWlFLZ2psRGhISEFhdFFYU3JFQVJCRUFSQm1BUWl1Q01JZ25DSFVSU0ZkcVdkTXFrTXErYldGSElYaElrZ1N6SUQyZ0VhdFkyME9scEo2RThnMGhHSndXQkFvOUdJQUk4Z0NJSWdDTUp0b3Buc0hSQUVRUkRjdFN2dEZHb0tzVW9pc0NQY1BleGFPMVdCVlRSYm03RllMTWl5eURRVEJFRVFCRUc0WFVSd1J4QUU0UTVpazIyVVNXV1R2UnVDY05OcUEycnA2ZS9CYXJXS0FJOGdDSUlnQ01KdElvWmxDWUlnM0NFVVJlRWExMFRHam5CWGMrZ2NOT2dhTUZoRS9SMUJtRWlpd0w0Z0NNSWcwY3pCa3dqdUNJSWczQ0VVUmFHTnRzbmVEVUVZdDE1VEw1Wk9Dd2FEQWExV0t3NjZCR0VjUklGOVFSQ0VRYUtaZzI4aXVDTUlnbkNIVUJRRmk4WXkyYnNoQ09QbTBEdXdXcTA0SEE2UllTQUk0eUFLN0F1Q0lMZ1R6Ung4RXpWM0JFRVE3aENLb29pcnNjSUhncUpSY0RnY3lMSXNnanVDTUE2aXdMNGdDSUp2b3BtRE94SGNFUVJCRUFSaHdvbTZJSUl3UHFMQXZpQUl3dWlJWmc0cUVkd1JCRUVRQkdIQ2llQ09JTnc4VVdCZkVBUmg5SnpOSEN3V3l6MDlKRndFZHdSQkVBUkJFQVRoRGlJSzdBdUNJSXhOcjZrWGk4V0N6V1lUd1IxQkVBUkJFQVJCRUNhZm9paFlKRkZnWHhBRVliUkVNd2NSM0JFRVFSQUVRUkNFTzRvb3NDOElnakEyb3BtRENPNElnaUFJZ2lBSWdpQUlnbkNYdTlmci9ZbmdqaUFJZ2lBSWdpQUlnaUFJZHpVUjNMa0xtYlQ2eWQ0RlFaZ1U0bjlmRUFSQkVBUkJFQVJCdUpGdXNuZmdac1NZUXFudWJabnMzUkNFMjg1bUMrWEYwNUFZck42bUJrSmNFUGpmbGU5a1FSQUVRUkFFUVJBRVlTTGNsYWVFU3lOU1JIQkh1Q2YxOTZWd3ZNbHplcWdScGdhcHdaNnBnUkFYT0JqNENSVEpQb0lnQ0lJZzNFQzJ5elNWTmhFN0ozYXlkMlhTV0xvdGRMZDJFems5MHV0ODJTN1RmcTJkMExoUWRNYTc4clJKdU1VR3pBT1lnazNlNTNVUFlBcnlQbSswRkZsQjBrampXb2R3NzdncmgyVTlITCtFS0dQd1pPK0dJTnhXc2lNWWE4OFNyL002TFZEWUNnZXI0ZFVDK0VFT2ZPVjllT1F0ZU93ZGVPWXcvR2NPdkpJUHV5dmdUQU5VZDBHZi9mWStCK0gya3gyajZ4aGdHN0NOYTc1VHpjVWEybXZhUjdVc0FNUHNXbE5wRTkwdDNhTmYxeWc0YkE2S0R4VlRkS0JvMU0vcFZtcXRhcVd2bzIvWVpmbzcrN0YwajY4bHNzUG1vT3hFR2JKZGROOFJoSHVCSWl1Y2V2VVU5WmZyZlM1VFgxalBzVjhmbzdtOGVVSzIrY2J6YjFCNnJOVG4vSWFpQmpyck96Mm1YOXAxaVlLOUJlUGVma3RGQ3p1ZjNjbStGL2VOK2pGMUJYVWMvTkZCbi9ON08zbzUrS09EWHZkN3FJYWlCczcvNzNtZm43R1diZ3R2ZnZ2TjRiOTNGRFdZWkJ1d1llbXgwTjNjVFZ0MUc0M0ZqYU42TGpjNjg2Y3o1TDZWZTFPUEZXRG5jenZwYmhyK0dLU250WWMzdi8wbSszK3czK040cGphM2xyZS8relpOcFY2dXlsN1hXZGRKeWVFU24vTXRQUloyLzl0dXFzNVVqV25mblNwUFYzTDBsMGNuckFaTjBZRWkzdnoybTZOYXRyZTlsd00vT3VBMnpkeG9IdkVtak05ZEdZTDIxeHI0NnF3dHZIRDVqY25lRlVHNGJiNmZzWlZneWNCVnN4cVlxZTJHdWg2bzd3R0x3L2ZqdWl6cXJiak4rL3dnQTBUN3d4Ui9pQTY0L3ZQNkxjSVB3azJndXl2RHdJSnNsem54OGduMGZucFdmR2FGenlzL0RwdURBejg4UUdCa0lNcy90ZHpqQ3BTMTE4ckJueHdrY2tZa1M1OWFpc2JIUDBSZlJ4ODVyK1dnTituWjh0MHQrSWY2RDd0L1Y4OWZwZmhRTWNzK3NZeXdoRENQZmM5Nk9Zdnd4SEEyUExkaERNOTZlT2QybktQeWRDV1NSaUo2VnJUUHE3VytWSnlzdUtudEpxOUs5anI5NEk4T01tZkxIT1ovZUw3WCtkWStLL3RlM0Vkd1REQWJuOS9vODdVZlNkV1pLczd0T0lldHo4YWNyWE51YWgyQ0lOeGQ5RVk5eDE4Nnp2eEg1NU8yS2MxamZueG1QREd6WTZqTHF5TTZKZHJuZW9ZNzRRcWVFZ3pYdjFwcy9UWVUyZmRKWk9XcFNxN2xYbVBlZy9PWXMyVU9ra1pDZHNoVTVWU1JzaVpsMk8xSVdvbWdxQ0NmODN0YWU4ajZUUmJCTWNGMDFIYVErMWF1ejgvVlc2SG9RQkVhcmNidE05cGhHenc0czl2c0RKZ0hjRmdkYUxTRHkwZ2F5WFUvZjNjK0Jmc0trRFFTaXF6Z0grcVAzaytQM3FRbkpEYUU4cFBsWE41ejJmWFltTmt4TkpZTUJuNmVldmtwMSs5OUhYMVVuYWxpMlNlWEFXcVFZTmMzZHczN0hJSmpndG4rd3ZaaGx5blBLdWZzWDg5NmJNOWhjL0MzWi80MjdHT0hzLzJGN1FUSDNOb0w5NHFpK0F6V2VOdTIzV0lmTVNoU2wxOEh3SXo3WnJqZUIwNnhjMk1KbmhKTTl1K3kyZm92VzcwZUV6V1hOWFB4N3hkcEtXL2h2cy9jaDg3Z2ZtcHVERFFTblJMTjJiK2NKWFJxS0dIeFlSN3JnT3Z2UFMvN0doZ1JTRU5SQXhVbks1aTJhSnJYeHhyOERjTStSN2Z0RE5nWU1BK01hbG1IMVVGYmxmdkp4NTRYOW96NHVLSC9WOExZM1pYQkhZRE0wRVJlbVBkUi9xZjBBQzBXRWVVVFByaWlqTUY4YmRaV01rTFZEK1daTjN5dUswQjd2eHJvcWV1QnVtNDE0T084UHpCQ2RrNjNWYjFWREhOUkt0aWdCbm5DL1NEQ0JHR213Y0RQME9sK2VvL3ZObUVTYVhRYUFpTURLVDFXaXNQbVlOVVhWcmtkVkRybDc4N0gzR2dtTURJUVk1RFJZNzdlVDAvVWpDZ3FUbFhRVmQvRnVxK3U4N3FjZjVnL1N6KytsRk4vT01YSjM1eGswN2MyRFp0S2JQQTMwTmZSeDN2LzlSN3AyOUpKMzVidVd2N3ErYXRZKzZ3RWhBVnc5ZnpWWVorblg3QWYwYk44bjVnNFhmejdSU3BQVjVLNEpKSFdpbFpPdkhTQys3OTV2M3B5TWtwbi9uSm0xTXNPNVN1NE14S0R2NEU1Vytkd2FkY2xMcjE1aVVXUEw3cTU3YTlJcHZoUU1RWDdDNWgrMzNUOFF2eHVhajJDSU53ZEpJM0VrcWVXNEJmcXg2VmRsd2lKRGVIWXI0OTVYYmFocUlIaVE4VWUwNTk4NlVra2pUVHNDZG5qdjNoY0hhNmtERzdYbDVXZlgwbnAwVkl1N3JxSXdkL0F6TFV6cWJsUXcwRDNBQVY3QzRiTjNqRUZtM2oweDQ5Nm5XZHVOSFBrRjBjSUNBOWc0L01icWJsWVE4NmZjckFOMkZqOHhPSXhEMmtaR21UcWJlOVZmN2IxWXZBYlBBazJCaGhkMzRNZDF6cG9LbTFpeTNlMnVLM0hXN0RqeHF5SHhNV0pyUHo4U2tEOW5qQTNtVm4xK1ZYcytQSU90djd6VnZSK2VySmZ5Y2JjWkdiV3Vsa2tMazZrcjdPUEl6OC93dkpQTDhkdXNkUFQydVB4dHkxNXY0U2c2Q0NTbGlZQjZuZkpjSUdiM0RkenNmWlpoMzFkK2pyN3VMVHJFaHFkeGlORFNhUFR1SjdIaldyTzEzQXQ5NXA2a1Vuci9XL2hGM3JydjVOcy9UYWYvOHNmKy9YSDZHbnQ4Wmp1YmRyUVFGRE5oUnI4UXZ5OGZzZHI5VnFXZjNvNTUxNC9oOTNpL1dCODFycFpHUHdOblA3amFRNy83REFibjkvb01meHYwZU9MYUsxc3hkeG85aG5jMmZXdFhjTm01cDc5NjFsWFVPNUd0enVZNGl1UVoyNDBqeXI0SXd6dnJnM3VnQnJnK2ZtaWYrQ2Qybk9jYlN1bmNhQ1RBY2ZrcDlrTHduaVp0SHBpVEtFc2pVamg0ZmdsK0d0OVI5VWwxRUJMaEI5a1JMblBVNENPQVRYWTA5UUxUWDJEUDV1di96NWMxbytUMmFyZXFrZUlveHExYXYyZkVDTUVYLzhaWXZDODcvdzkyQ0N5Z202MXhVOHN4dFp2bytwTUZkbXZaTFA2UzZ2ZDVqZVhOVk55cUlUZ21HQldmbTRsa3VSNTRDVnBKSlo5YWhtbUVCT0Yrd3M1K09PRGJQN09ab3lCbmdHZXBLVkoxT1hYSVR2VTFQTGhyZ2pGem9ubHdlODlTUFlmc3JtODl6SlJ5VkhFcE1VZzIyVUs5cXNIK1JXbktxZzROWHkyVE96YzJHR0RPN0pkNXV5T3MxU2VxbVRHZlROWTlxbGxkTloyY3Vpbmh6ajhzOE9zZTJhZHp3TW1iMUkzcEk0NnlISmg1d1d1SExreTZuVVh2VmZrTVUxQndSaGd4R0Z6ZUowLysvN1pJMmIwU0JxSkJSOWV3SW1YVDVEM2RoN0xQNzE4MVBza0NNTGRLMzFiT2pHelk0aWNFZWwyY3Q5VzNVYmUyM2tzL2NSU0FpTUR2VDdXR1JRWjd1VFBPWlRDbVRYUVdkZEpiVzZ0MnpKUk02TXdCcWpmRjdQV3p5STZOWnFRbUJBY05nZjU3K2FUOFZBRzZRK21BMUN3dDREaTk0dDU3S2VQb2RGcWtCMHl1NysvMjJkbVVWMStIYWYvZUpyUXVGRFdmbTB0T3FOT3phSUF6dno1REIyMUhhejR6QXFQNTlqZDBvM2lVT2p2Nm5jOUQxQlAzTDJkWUdhL2t1MTJQMjFUR2dzZVc2RHU4NzRDRWpJVGlFaUtvRGEvbHI3MlBtYXRtOFhEUDNqWXRmeEE5d0FIZm5pQWJkL2JodDQwV0F4eGFLWkdRRmdBdG40YjEzS3ZBU0RMTXRtdlpOUGIza3Q0WWpoNmt4NWpvQkd0WGd1b0YxUzhaV3YwZC9aVGRxS01WVjlZQmNEVmMxZEpXSkNBVnE5MXl5WWF5bWF4WVFnY1BvUGozSTV6K0lmN296ZnBhYTFzZFpzblNSS0ppeE85UHE2enJoTnlJWEZKNHFUV2pqSDRHM2pxNWFmb2FlbmgzZSs5eXdQLzhvQXJhOWhYWU9IR29KbEdwK0Zqdi82WStwZ21NeTBWTFN6NzVESmt1OHlPWjNmNDNQYWVmL05jdC9OOWxiUTBDWjFSUjhlMURuUkdIVHVlOXI2ZTdGZXlQZjRQWTJiSHNPRWZON2oyNmZ6ZnpsTnpvWVkxWDE3ak5UUFozR2ptOFA4OVRGUktsT3Yvd3h0TGo0VUxPeTh3YSswc0lwUEhsdUhzZkc4NUEyTkQzMXZDclhkWEIzZEFIYUwxWk9KS25rejBIaTBXYnAvL1BnZjdydzhKZld3V2ZQbjJaY01LUGtnTVp0ZWtlL2xzVmdDejVYcXc1NGFnVDBzL3RBK293YUhSbHVtd09LNEhrSVl2SWVMR1g2OEdmSUlNRUtCWDd3Y011Zm5yMWFMUVErOFBuVy9TaVd5aFlVbXcvTlBMc2ZaWm1iYlFQU1hYMW0vajlLdW4wZnZyV2Z2VnRlajlocSsrbmZsd0pqcWpqdjdPZm95QlJwOEhJRTdYTGwzem1CWTNMNDUxWDEzbnVtOE1NckwrMmZXMGxMY1FQVk05ZUMvWVgwQjNVemYzL2NOOVRGOCtIVkRyN3h6KzJXSHUvK2I5cm9QOHFqTlZuSDcxTkZQVHAvcmNoNTdXSHJKL24wMWJkWnZiQ1VSWVFoaHJubDdEc2Y4NXhxR2ZIR0xaSjVmNVBEQzlrYm5SVFBXWjZsRXZlNlBtc21hM3VnczlMVDNVWFZaVHUzUGY5bDBmb1R5cjNPdjBsRFVwR0hTZUIrVmxKOHF3OUZoSTM2WSs1L2o1OFVRa1JWQ1ZVMFhxaGxTUG9YQ0NJSHh3MkMxMkhEWUh4a0Fqa1RQVUF3RG55VlYvWno5NWIrZmhGK3BIek93WVYzQzQ2R0FSaVlzVENRZ1BHUFYycXM1VVViaS8wSFcvUEt2YzQ3TnEwN2MyRVpVOGVQVXBKQ2FFZ24wRjZJdzY3Qlk3cVJ0U0FYVm9qek9ZMzkvWlQwQkVBRFVYYXVqcjZITjlkanRaKzZ4Y2V2TVNGU2NyU0ZtZHd1SW5GcnNGdVdmY053Ty9FRCt5WDhsbTc3L3ZaZTdXdWN5K2Y3WXJLK0xnRHc5aTZSMnNaZVk4c1gvcTVhZmNnbG5kTGQzcy90NXVObjluczllVDViYnFOdXJ5NjNqdyt3K2lLQXE1YitZU2xSS0Z0Yy9xOXAzcXpLcHdEck1hU2xFVTljS0tCRXMvdnRRVmNOSm9OTVRPaVdYYW9tbm9UWHJLczhwUkZJVzR1WEdBK2huZjI5YnJDbVk1NWIyYlIrU01TS1ptVEtVaXU0SXpmem5EMXU5dTVjeWYxR0NYTDhrcmZXZVlYajEvbGJyTGRXejZ4cVl4MS9GeER0WHpkdkZvTWpTVk5XRU1OSHE5cURQMGI3L2o2UjF1V1NaWGpseWgrT0JnaGx2WjhUSUFacXhRWC8rUmhyUjVZN2ZhMFJsMHhHZkdFNThaRCtDUkFkWFhvV1pNemRrOGg3QnA3dnRzQ2phNVpWek4yVHlIOXBwMlR2L2hORnYrYVl2YkFiTGRZdWY5LzM0Zmc3K0J6SWN6M1I2bjk5TzcvWDNzRmp2Vlo2dUpteHMzNXVET2NPOHQ4SjROTmR4MFlXenUrdUNPY09kSWl4Z003aFQ1cU84aTNGa2tybWZUR0dHV2ovTThSVkd6ZHRvSG9PMTZ3S2Q5UUIwSzFuYkQ3eU1OQWZPbXo2YmVHbnB2OGpsSTRLY0RrMVlOOUpoMGFnYVI4NzdST1YwTHhpSHovYTcvZE03WGFVQ3ZVWDhPL2YzR244N2Y3L1RHQmE5LzVYV1AyZ2QxbCt2SS9uMjIxK1YzZjIrM3h6UnZWMnZuYnAzcit0MTVRSDZqSzBldVlQQTN1QUl6UTRYRWhYaE1reVNKNkpuUlZKeXNJREFxa01KOWhVVFBqR2I2c3NISE93K2luS24vc2wwbS85MThBc0lEU0ZtZDRyRk9SVllvTzE1Rzd0dTU2SXc2MWorejNxTWpURXhhREd1ZVhrUFdiN0xJZmlXYnV2dzZGbjUwNFlpZExScUtHbWdvYWhoMm1lR2NlLzBjWGZWZHJ2czFGMnVvdVZnRHFNTWduSzRjdmNMRk55NHkvOFB1OVRKY0p3TFgrYm9TZXVYd0ZjeE5abGR3QjlTLzM0bVhUNUQ3Vmk3cm4xMS8wODlCRUlRNzI0V2RGMmdzYm1UTlY5YTRuY1JhZWl3Yy9lVlJBTlk4dmNZVkVKSHRNaFZaRlZTZnFXYnp0emVQdWpOVXhrTVpwRzlMeDJGMThQZHYvSjFsbjFwRzBwSWtRTTNZT1BEREEyN0RnYTE5VnJKZnlhYnBTaFBybjF2UDV1OXNSdStuUjdiTG5QckRLU3c5RmlLblIzTDQ1NGRaOTlWMUpDMU5JalErbEtEb0lOZCtPbXZQS0lyQ3FpK3M4bGxMSkhaT0xBLzg2d1BrL0RHSC9OMzVYRGwyaGRSMXFhU3NUdUd4LzM0TVVBdk81cnlXYzFORFV4Ulo0ZHlPYzB4Yk5BMUpLMUYydkl6K3puNHlQNVRKMzcvK2Q2K1BlZWVmMy9HWXR1MzcyNUJ0TXUvOTEzdHUwNTFEdU02OWZnNkExVjlhVFhsV3VTdTRFeElYNHNwSWRXb3ViYWI2YkRVUC9QTUQyUHB0NUwrYno0emxNd2lmRnM0RC8vcUF6K2V5Kzk5MnU3S3JibVRwdFhEK2IrZVp1V1ltVVNsUlhwY1pqaUlQQnEvdUJQV1g2NWs2YitxWTkyZWdlN0FybHFYSDRxckI1L3crRG80SjV1cjVxeGdEamNUTWp2RzZqb3R2WENRZ0lvRFVEYW1ZRzgwYyt1a2hNaDdLWU9iYW1hNWxicnpRMUZuZnlhVmRsNGlhR2FYdTl3MThYV2o3K3plOC93OE9kQSt3Ky92dXgzeGpyWG5rYlp2K29mNDg4c05IWE84dFp6YlVqZTh0WDhORGhZa2hnanZDaEJtYUdWTFdBVllIR0xTVHR6L0N4SkNrd1FEUWRNL3pjamY5ZGpVUTFHVlJNNEs2TE5CbEhmemRPYTlyeU1vMUZwWUFBQ0FBU1VSQlZQM3hOdTlSbE1FQTBlMGtTWjZCSDgzMTZacnJ4ekFhU2IwLzlQY2I1dzE5ako4RTJ5Ym9mRHQxUTZyUHdwWlZPVlZZKzZ3K2d6TTNLczhxcDZldGg4d1BaYm9GRW53TlRicHk1QXFtSU5Pb2h5N1orbTNrdkpiRHRkeHJMUDdZWXBaK2NpbXhhYkd1QTYvU1k2V3VjZTBuZjNlU2pjOXZKSGhLTUlzZVg0UkdvL0VZa3RSUTFFRHVtN2wwMUhhUXREU0pSWTh2OGpxRURDQXVQWTZOLzdpUkU3ODVRZlhaYXVyeTY1aXpaUTZ6MXMveXVMcnFOTjVoV2V1ZldZL0Q3cUMvbzUvM2YvWStLYXRUU051c0JtK2NyMjl2ZXkvNTcrWVRtUnhKMnVZMDE4R2pwZGZDb1I4ZllzN1dPUjVYYTBFOW1CcGE0UFJHOFpueGhFOExKeVEyeE5WZXRiV2lsZnc5K1N6LzFITDh3NFl2Z2kwSXd0MGhiWE1hemVYTkhQckpJVlovY1RXeGMyUHBidW5tK1A4Y1o4QTh3TWF2YjhRWWFNVFdiOE5oYzJDMzJrbFprOEtsWFpmSStWT09hOGlHcGRjeVlyZSs0SmhnMTNBZnZWSHZHamJrNUF6dXRGYTBrdjM3YkJ4MkJ4dWYzK2dLRkRRVU5YQnAxeVY2V250WS9hWFZSS1ZFa2ZWeUZ2dC9zSisweldta3JoLzhycnJ3eGdYS2pwZTVzbGxPL3U0ay9HN2sxMlAxbDFaVCtGNGgrYnZ6a1IweUdSL0s4THFjcnhObGJ4MjFrcFlrMGRQYVEzdE5PelVYYTVEdE1ncy9zdEN0UHBDMXorb2FubXkzMnVtczYzUmxBRFdWTm5GdXh6a0NJd0xSR1hRODhhc25zQS9ZT2YzYWFlb0w2c2w0S0lQNCtmR3V3SmJENWlEbnRSeGtoM3JnRkpFWVFVZHRCM2JyNEpXMXErZXZJdHRsOXY3SFhnRDBKajN6UHp4L3hDNUUxaDRyc2l4amJqU2pNK3JjdmdzdTdMeUFWcWNkdGtDMXI1b3lvQmJobGJUU3NNc0F0NlhWdk1QbW9LR293ZTAxOFRVczhVYVpEMmVTK1hBbW9HYTVEWDNkbmE0Y3ZZTE9vUE1hM0pIdE1tVW55cGlhTVpYVURha0VSUWN4YmRFMHpyMStqcmJxTnBaKzNIZkRpdUU0Z3lmREZUUDM1V2FIeVMxNXlyTjdyOTQ0ZlBZM3FFR2t3TWhBcjg5VHRzdDBOWFI1ZVpRd0ZpSzRJMHlZaEdDMWhvcnpoTDJzQSthT0xaTlB1TXY1NmRUYmxGR2VIeXBBdjAwTkFQVmFvZGZtL2RialkzcWZUUTBvVFFaRlVRT1kxbEhVTEJxdEFDMXNtNkIxTGZ6SVFwL3o2Z3Zyc2ZaWldmalJoYU5LazI0c2FhVG1RZzNOVjVwWjljVlZFeG9BYUsxcTVkVHZUOUhUMnNQTXRUTkpYcG5zT2pHdzlsckpmU3VYOHBQbHhNNk5aZVZuVjNMa0YwYzQrS09ETFBqSUFwSlhKcnZ0ZjJOSkl3VjdDbWd1YnlZb0tvam9tZEVFUlFjTjI1clhLVDR6WG0yOTN0Uk4zanQ1RkIwc0l2UGhUR2F0bStXeGJIZEx0eXZUWmlUZVdyazdYNy9XQ3JWbWdjSGY0TllGUnBFVlRyOTZHa21TV1BFUEs5eWVZKzVidVppYnpGNFB5T3dXTzN2L1l5L1RGazFqNWVkOERGV1dZTXMvYlhGN2ZGOW5INDNGalJUc0syRHB4NWVPNm5tTnhuOWZpVU9uMTZIVmFybGQyZmhOTjVrQktBampZWFdvTmVuNkovSWlnd3g0di9nL0tzRlRndG55N1MwY2YrazRWV2VyaUowYlM5YkxXWmdielVpUzVORzZXZEpJNkl3NmpFRkdhaTdVY0NYNUNxa2JVaWs3WGtiK3UvbkRidXVwbDUvQ2R2M0pEejFCZHdZaHRIb3RWV2VxeUhrdGgvQnA0YXg1ZWcxK29YNWNPWEtGc3VObG1Kdk1UTTJZeXBxbjF4QVlwWjVvcjN0bUhTWHZsMUN3dDRDaUEwWEVwTVdRdmpXZGpPMFpKQ3hJSUdaMkRKWWVpMGNYc0QwdjdHSGU5bmtlMlEvQk1jRWtMRWlndmFhZDBLbWhYcDlIWjMzbnNFTnJ1bHU2TVFXWlhJRi92WitlUlk4dlFtZlNVWHl3bUtzWHJyb3VtcGlDVFZoNkxCejg4VUZtYjV6TjNHMXpHYWdmSU9zM1dUejUwcE00YkE0dTc3bk16TFV6WGE5WlczVWJaLzV5aG5uYjVsRmZVRSsvdVorRFB6N0lsRmxUU051Y1J2VE1hQUlqQTJtcmJuTzlydEVwMGE2aXo2QUc5UktYSnVLd09EajJQOGRJZnpBZFU3QnBWTzJyUzk0dm9lVDlFbGNkRjRDR3dnYXF6MVNyUTdkOVhQQUF0VzM0U0VaYTVpTS8rOGlZT2pmZGpLdm5yMkszMkRuL3YrZGQwNGIrelc4TTd0MVloK2VoRng4QzFJdFlNV2t4SG0zcWt4WW5jZUdOQzFpNkxSNk5KNXJMbTNIWUhDUXNTQUN1RnoxL2NnbUJFWUhrdnBWTDRwSkVqd3pqc1hqOUs2K1ArVEUzVzB4NTVwcVpJeS9rcEVCblF5Y2FqV1pVQlpOdlIrZTBEeklSM0JFbWpBU2tSOEVwdFhRRWhXMGl1Q01NVDBLdG9lT3ZCMFkveE4rTlF3R0xIUVljYXFESCtidkZEdjBPZGFpWVpjalBvY3NNREZuV3JxaEJTYnNNTmhuc2p1cy81Y0dmenQ5dDQ4dzJ1dHVzK3Z3cUN1SUt5Titkei80ZjdHZnRsOWVPZVF6MmpXU0hUTUhlQWdyZkswUnYwclBteTJ1SXo0eEhVUlRhcXRxb09sTkY1ZWxLSERZSHN6Zk9adjZqODlGb05Xejgra1pPdjNxYXMzODVTL0doWW1hdW1jbTBoZFB3RC9PbnU3bWJsb29XWnEyZnhmeEg1clB6dVowMGx6V1BlcC9XUDdNZWpVNUQ0ZjVDbXN1YlhUV0FibFIvdVo3NnkvWGpldjRBOVFYZTE1SC9iajdOWmMycytzSXExNGtPUUcxK0xSVW5LNGlkRytzMlpNMnA3V29iaXF3UW5oQSs3SFp2REF3bExFd2dPQ2FZeWxPVnpIMWc3cGpxYlF6blN2Znd3OXR1aGNZeDFQc1NoUEhxdDhQdkw4T0Jxb20vMEJDZ2hXODhOcjUxR0FJTWJQakhEYTdNbWFVZlgwcGZSeCttWURWQW9UZnAwWmwwNkUyRDJUYXlRK2JnancrNnJxQTdPeGtxc3NLYjMzNlQxUFdwSHZWdkFGZDc1S0ZEZTV4MVpqUTZEZEV6bzBsWm5jS0NSeGZRMTlHSHJkR0dwSkVJaUF3ZzQwTVpoRTROUlhiSWJoa21VK2ROSlNvbGl1YXlaaHFMR3dtT0RjYmdiM0JsUlJnRGpWNnpNazNCSnA4bmgrSFRCajhmSFRhSHE4N0h1OTk3bC83T2ZwNzQxUk0rWDg4OUwreGgrYWVYZTJSTm1odk5GQjBvWXYxejY5MCtYeVdOeEpxdnJDSDdkOW4wZGZhUnNqb0ZyVTU5blR0cU96QUZtVnpCcWZLc2NzN3VPTXVpank0aWFWa1NwMTQ5eGJ3SDU1RytMWjI4ZC9JNC9IOFBzL1lyYTFuOTlHcTNJc29iL25FREhkY0c2K2dFUmdZU0dCbEkxbSt5Q0lrTllmYkcyWUE2NUxlbnBZZWdLWU1YRW5ZOHZZTUh2LytnMjNCcDI0RE5GY1N4Vyt5Yy9ldFpFaGNuZWgwT05OUWovL1dJejNuNy8zTS9sbTRMQ3orNjBLUDIzMUJEdTVIZEtzNkxQYzRBZ2xzd1I0TDFYMXZQaVpkUHNQV2Z0N3BkV0NuWVgwRE5oUnBNUVNZcVQxV2lOK3FadDMyZVIzQW5ma0U4NTNlZTUxcnVOWThoNDQxRmpXaDBHdUxTNDl5bXAyMU9ZMnJtVkZmbnpyYXFObnJhQnV2UDlIV29YMnd0WlMwZTJVODNCakZIR3hpNTFaMnBldHQ3YVN4Ulg1dTMvdWt0SkVseUJReUhCdFBzRmp0YWc5YjFXb3R1V2VNbmdqdkNoSm9YT1NTNDB3cU1idFNISU53MHJUUWtRSFNiS0lDc3VBZCtiTEthelNNcmcvT1Y2Nzk3bXk3Zk1GMVJRSGFBNzFLSEU3ai9ZeTF1S0VINmcra0VSZ1p5ZWU5bEFpTEdmL0pmbTFkTHdiNENJcElpV1BYRlZhNkF3cVZkbHloNXZ3U05Ua1BDZ2dUbVBqQ1gwTGpCcTZ6T1FGRE5oUnJ5MzgzbjRoc1h1ZmozaTJ6NTloWlNWcWNRT1NQU1ZWL0MxeFdwSFUvdklHbHBFaXMrdThMci9DbXBVN0QwV0h3TzVacTVaaWFaajJTTzZubm12WjFIMllreWorbDJpNTI2ZlBYRHN2MXFPNWQyWFdMQll3dklmU3VYb2dORjZFMTZxbktxS0QxV2lxM2ZoclhmU245WFA2WmdFL2Q5K2o2djIyb3Bhd0hVempSaklVa1NjeCtZeStsWFQxUDBYcEhYZE91YjhkdkZsWVNGaFJFVUZJUk9kK3NQTis3ZkNabGpMd2NoQ0RlbHVBMytNMGV0TzNkL0lxU0dRMnlnT3RSMlFzZ3dFUU1VdERxdGE1aG01SXhJNmkvWGMvYXZaOW4rd25hc2ZWWU8va2p0ZnFqVmE5bjFqVjFzL3FmTmJQcm1KbytoVlkwbGpkajZiWU10bnhYY2huK2FtNjRQY1JrU2tIWmw3dWkwK0lYNnNlVEpKZlIxOUhtY3dEVVVEbC9EN05FZlA4cWN6WFBjcGpsUGVMMng5ZG04ejVmVXVpQ3lYZWJJTDQvUVd0bnFDa0FaQTQzTVd1dVpxVGtTdTlYT3lkK2RaTWFLR2E2aTBZcWlVSlZUeFlXZEYxank1QksyZm5jcnRnRWIvZVorVjVIbHlPbVIzUCtOKzEzcm1iNThPZ0hoQVVSTWo4RGFaMlhWRjFlQnBMNTJDeit5a0FVZlh1REtCQ25ZTjlneVhyYkxibGtvb05iWHE4MnRaZE8zTnJtQ1RkZHlyNUh6V2c2cnY3VGFMVHZrMnFWcnJ1RE94VGN1Y2kzM0dnLzh5d01ZL0Eza3ZwV0xwZGZDM0FmbXVvSjNNUGgzZFU0ekJadDhadlMyVmJWaDZiWVFHQlZJWFg2ZEs5ZzBHZW92MTlQVDRyMW9yK3lRMGVxMHhNeUpRZEpJeUhiWjFYUkF0c3MwbFRReGRkNVU5Q1k5U1V1U01BV1p2TllvOGcvMUp6SXBrcHFMTlI3Qm5mckNlbUxUWXIxbVFEbUgzb0ZhS0x2eWRLWEhNa1VIUGJ0bDNoamNjUTdIbXl5eVhlYXQ3NzdsTnBRemJYTWEweFpPY3dXbW5NRW5jNU9aOS83clBiZXVaY0w0aWVDT01LSG1EVG13TG16MStPNFhoQThFQ1RXb3BMMWVrSG1pMk8xd2FwenJHT2dlY090YzRvMmwyd0tTT281K0pLa2JVbDNqMFpPV0pURnQ4YlRCK2dsVnJWdzlkOVhuZm5oYnY3Tld6YlNGNnRDaGhBVUp0RlMwdUFJZC9xSCtSQ1JGRUpjZWh6SFFTSE5wTTgybDNyTnZsankxQkVWVzZHM3JKV0o2Qk1DWVdwb1BaMmhncDdPKzAvWDdxaSt1d2hoZ3BLOXpkQ2tpMHhaTlk4cnNLYTUxNkUxNkFzSURxRDVialgrNFArWkdNOVkrSzFlT1huRWJMeTlwSlhyYmUvRVA4MGVyMTlKUjI0RldyMlhObDlkZ0NqYlIzZHpOeWQrZFpPbkhseEtScEQ3M3B0SW1kQWFkMjVYcDBVcGFrc1RsM1plcE9GVkIrb1BwK0lYNGpYa2RnbkN2NkxMQTkwNUNYQ0Q4ZUIzRVRreXltNXVKK0Q0QU9QdlhzK3J3ait0QjI0SHVBWHJiMUdFOGlxeGdiaks3UG5zc3ZSWVVoK0lSMkFHMVZsdkN3Z1Q4UXZ3bzJGZEFhMVdyVytmRDFxcFcvTVA4M1Q0N25TZHpXaThGR0RkK2ZTTlRaazFSN3loUWM2bUd5T21SYmtHQ3h1SkdqdnppaU5mbjlmWjMzL2I1bkhQZnp2WGFlZERaeGxxajArQ3dPVWhlbVl6RDVxRHlWQ1ZidnJNRmdEZWVmOE0xeE15Ym5OZHl5SGt0QjRDTUQyVmdialRUV2RlSlg0Z2ZCMzkwa0o2MkhwSlhKcFA1Y0NiMkFUczVmOHBod2FNTFNOMlFTbnROdTgvUFZxMWVTMWhDbU05Q3pNNGFQbmx2NTFINDN1QjMvTmtkWjkzcWxQUjM5blBtejJjSVN3aWp1YXlaaXBNVktDZ3MvOVJ5T3VzNk9mN1NjVFk4dTRIb1dXcG1hc25oRW1hc21FSHVXN2xjUFgrVlpaOWM1aG9hVlhxOEZCVFk5K0krci92a0hPbzEzTkNlb29ORkdJT01yUGlIRlJ6OHlVRWFpeHVKU1J2SGVNTnhjRGdjekZvL2k0SzlCUjd6ckwxV1Y4ZW91TGx4VkorcmRnVWNTbytYMHQvVno1d3Rhb0RSR0dRa2NVbWl6enBHVXpPbWNublBaYmQ2UzMwZGZYVFdkVEw3ZnMvZ1ZrOXJEMGQrZm9SVlgxaEZlR0k0eXorOW5PV2ZYdTZhMzFuZnliNy8yTWZhcjY0ZE1ZUHF3ZTgvT0ttWk94cWRodVFWeVVSTWo4QVVaT0xRVHc2NUFubzN2bDZPNjNVTmRDWVJqcGhJNHRVVUpsUktxSHF5YTNGQXB3VWFldFNESDBFUWJnOXJyOVdqZ0s4dm8xbHUyc0pwcnVDT29paHVYVSs2NnJwOHJzUGE1MzAvaGhZaVRseWlYbkdxUGx0TlJYYUYyM0xPbWdMRFNWbWRNcUUxWW56Wjl4L2VEMnh2UnV5Y1dOWS9zNTZTd3lWTVd6aU5nbjBGeEtURmtQbElKbGt2WjdIeDZ4dVorOEJjMXdsU2Y2ZGFkRm5TU0t6ODNFb2lwMGU2dXNwMDFuYTZDanJhclhaYUsxdUpTb2x5K3h1TmxxU1JtTFZ1RmhmL2ZwR1N3eVVzZUhUQmhEMW5RZmlnK2NVRjllTFZpNnZVWmdOM3NxYlNKcmVBcjZYSE11YTZKcFllQzljdVhXUFROemNCRUJJYlF2NjcrYlJVdExpeVZlb3YxdzhHYTY1ekJuZDBodUZQTnh4MkJ5ZC9lM0xZemxjM2V2d1hqMU4rc3B3Wjk4MXcrOHpiK2R4T0ZqMit5SzJ0ZDBWMkJlSFR3dDJ5QTV6Qm5NclRsVlNlR3N5UzJQcmRyZlMyOVdLMzJsM0RaSnoydkxDSHpFY3lTWml2MWt3eEJoa3B6eW9uY1VtaU9od3FLcERBaUVCQzRrSXdONXFKU1l0aDZjZVg0aCtxQnZKYnlsdndDL0h6T01tOXNjRHNVeTgveGM3bmR2TG9qeDlGWjlTeDQra2R5TExNMmIrY3BmeGtPVFBYektUc1JCbEZCNHFvemF0bCtUOHM1OFJMSndEb2F1aGl3RHlBcmQ5RzlkbHFncUtEWE1HVWpJY3k4QXZ4d3hoa3BMdEpyUWNuYVNYMnZMQUhuVkhIeG4vYzZBcjZnRHBFeVp1THV5N1NWZC9GK21lRzd3QlJtMS9MdFV2WG1QL29mQ0tUSTRuUGpPZk1uOCtvbVVFQnQzNEkxbzBTNWljUW54bnZOYmpUMDlianlpQ2VjZDhNc24rZnpad3RjeGd3RDVEL1RqNHpWc3h3WFVnWlNkeThPUExleWFPK29KNmtwVWtBMU9YWElXa2s0alBpUFphdkw2aW5wNjNIMVlsclBPNkVZVTNPd3RzakZmSHU3K29IQ1hFeGFZS0o0STR3b1hRYW1CTUpsNXJVKzBWdElyZ2pDTGRUY0V6d3NGZlJxczlXYytvUDZ2WGcyUnRucy9DanZnc3YzNmptZkExWGpseGh5Y2VYRUJZZlJ2S3E1TUVVL1NGMlBMMkQ0Q25CYlA5MzM0VXB2ZkhZYndWYXExdnhDL2J6R0FybXE2UEpTUE9jcXM5V1UzMjIydXU4OWMrc0ozYnVZTnI2aHVjMmpMaStvZ05GTkpZMGpyaXNNZEJJOWRscXpFMW1wdDgzM1pWZUh6c25sbTNmMytiV3RhT3p2cFBqdno1T3Y3bWZWVjlZUmZ4ODlhRFEyVmtqNDZFTTE4bFVVMGtURHB2RDFTTDNac3hZTVlQODNmbVVueWduZlZ2NnNNVXpoVUdLb3JqZGhGdExraVMzMisxVzF3TW5hdUhaaFhkK1lLZS9xNS91NW01WE56NVFoMEw0aDQ5Y0ZMKy9zeCsvVVBXa3EvUllLVkhKVVlRbnFrR2krTXg0L01QOHViem5NaHVlMjBEVGxTWjYyM3RKV0pUZ3RnNjd4WTZra1Vic0FHVHBVWWR3ak9XRTM5WnZJLytkZkxvYXVsajJpV1Z1OHpRNmphdEljZnZWZGk3Ky9TSlRaazF4MWZ3WWpyTUlmMTErSFZ2K2FZdkg4RnkvRUQrM3pJaTVXK2Q2ck1QYVp4MzJKTHZ1Y3AzYi9kRU1TK252NktlNXJKbjBCOU5KWHBGTTJZa3lBc0lEMUd6T3dNR2dRRlJLRkI5NjhVTUVSQVo0dmo4VTlmMXo0SWNIWE0wQ0ZuMWtFYWRmTzgzTXRUUGRBanVBMi9mZ1VJWjlobUhuQTNSYzYrRDBIMDRUT2pXVTJSdlV6STNGVHk1bTM0djdPUHJybzJ4NGRvTnJpTnJ0NU9zem82MnF6VFU4TFM0OWpxQXBRWngrOVRTZGRaMEVSZ1d5K0luRm85NUdXSHdZZmlGKzFPWFh1WUk3dFhtMVRFbWQ0dlYvdk81eUhlRUo0ZU5xVnVIODdubncrdzhpTzJUOHcvMHgrQmtvUGxoTVYyT1gyb2xyU0JEVTNHaG03My9zZFhYTm5Bek5aYzNvRERyNnUvcmRta29JNHlPQ084S0VtemNrdUZQWXFvNUZGd1RoemxCNnZCUkprZ2hQREtmMGVDblQ3NXMrNnFGTTlZWDF0RmExdWdwQzNtb091NE9EUHpvNDVpRFV2TzN6VUJRRmg5WGh0YlhxNVQyWENaMGE2dXBZQWRmVGd5VTFOVDR3MmowaVBUU0Z2S2UxaDZPL09zcWlqeTV5SzRyb0hCOC9tblR6azYrY0pHNXVuTWZCek5EQVRzMkZHczc4K1F5U1ZtTDlzK3RkUVp5aUEwVlVaRmVRc0NDQjlHMkRSVTFyODJvQjlZcmhXTmt0ZG5SR0hRWi9BMGxMazZnOFhVbHJaZXU0dW5iY0N4UkZ3YTdZcVZGcWFKZmFzV2dzeU5JOVZtMzlOdElvR2d5eWdWQkhLSEdPT0F4YUF6cWQ3cllIZVM1Y3I1OTZOelNNY0E1cG5aS3FmbjRvc2tKamNTTlRNNFlmMmdHUTkyNGV0ajRicVJ0U0tUcFF4Snd0YzZnK1c4MUE5d0Q5bmYxbzlWb2FpeHRwcjJtbllGOEJBUkVCVEUxM1g2L2RZaDh4YXdlZ3BVS3RGemJRTlREcWswMi9VRDhXUGJGSUhZSVVIK2ExczZHbHgwTFdiN0x3Qy9GanhlZTgxMWp6WnY2SDU5Tlkwa2oyNzdOWi8rejZVZjkvRFpnSDZMaldnU3pMSGhjckN2WVdrTDhuSDRPZmdjVWZXK3c2NmZmbTlhKzhqaUlydlBIOEc2NXBBUkVCYlB2ZU5qUTZqV3RZblRQN2RXaUdoRmF2SGF4N3BGelA1T2tld0JSczR0eGZ6OUZhM1VyRzlnelNOcWRSZEtDSThNUndGait4bUhPdm44TmhjN0R3c1lVMzFZNTdxTWJpUnJKK200VkdwMkhOMDJ0YzYvTVA5V2ZObDladzVKZEhPUENqQTZ6NndpcWZuY3ZHWXQrTCs5QVpkR3orenVaUlAyWm84RTJSRmVyeTY4aDRPRU9kSUtsdHo0Lys4aWhhdlpaTjM5dzA1amJ0Q3oreTBCVWN0ZlpaYWJyU3hPS1BlUWFJN0JZN1RWZWF2QVlKUjB1UkZmYTl1STlOMzlwRWNHd3dyMy81ZFZaK2ZpV0ppeE1KaVF2aDh0N0wyQWZzclB6Q1NqUmFEZVZaNVFSRUJMRDgwOHM1OUpORGJQejZScTlETVNlYVg0aWZhN2haZjJjLzVWbmxhQTFhOXYrZi9TeDZZaEhKSzVKWitmbVZydGROdURraXVDTk11SGxERG5nS1dpZHZQd1JCY0ZkOXRwcldpbGJpTStQSmZEaVQvVC9ZVC9idnN0bjg3YzBqWHpGVm9LR29nYUNvb052V290TFZXbmVNNDdIbmJaOUgxbSt5Nkc3cVp2Mno2ejBPRkp6Qm5YbmI1N21tbmYvYmVScUxHOW40L01aaFU0U3ZucnRLZDFPMzF4b1NnTmZpeVU1eDZYRUVoQWNRRmg5RzJ2MXBYcGV4OUZxNCtNWkZxbktxQ0o4V3p1b3ZyWFpsTFpVZUt5WDNyVnlpVTZMVll0RFh6emNVV2FFMnQ1YkFxRUNQWVFTamNmNXY1K21xNzJMTjAydEkzNWJPdkFmbmlZT3JFU2lLUXJ2U1RwbFVobFZqbmV6ZHVTZklrc3lBZG9CR2JTT3RqbFlTK2hPSWRFUmlNQmpRYURTM0xjRFRlYjFPYU9KZDBLbTN2ckFlL3pCL1Z5QzU1SEFKdmUyOVhydnQzY2pTYlVGbjBqSFFQWURENXFCZ1h3RitJWDdxTGRTUEthbFQ2RzN2SmVlUE9YVFdkN0w4VThzOWdqTDlYZjBlUThEMGZtcVhvY0FJTlFCaGJqU1Q5M1llZmlGKzVQd3BoL04vTzA5OFpqd0pDeElJaWc1aTN2WjVQaytzazFjbVU1dGJTK1hwU21hdW5lbnhQMUR5ZmduV1BpdWJ2clVKVTlEb2g3eG85VnFXZjJvNVpTZktrTzN5c0NlK2VlL2swVmJkUmxkOUYvMWQvV2kwR21adm5PMnFqU0k3WkM3dnVVemgva0lXUExhQWdQQUF6djcxTExWNXRTeDlhcW5YNzk0blgzclNZMWdXTUtxZ1MvdlZkaHBMR21tdGFLV2xvZ1ZMcjRXWmEyZFNYMUNQd2QvQTFuL2VxallwY0NZWlNqQno3VXhraDh6Rk55N1NVTkRBZ284c0lEN1RjL2pRU093V081ZjNYS2JrL1JKTXdTYldQN2ZlcmNBMlFQU3NhTlkvdTU2c2w3UFkvNFA5ekZvM2k3Uk5hVGVkdFdJYnNORlYzK1VhQ2pSYTY3NjJ6blZCcGJXcWxZR2VBZGVRcWE2R0xzNjlmazV0Wjk5dDRmaEx4MW44c2NVK08yaDY0d3k4Z1ZyTVdwRVZyNjlwWFg0ZHNsMTJCVnh2N0lZRmc3VnBIRGFIMS9rTnhRME1kQThRa1JUaDhSNlltakdWdFY5WlMxVk9GYkpEUnFQVlVIeW9tTWpwa1N4OGZDRjViK2R4K28rbldmV0ZWZlIzOW5QMWdscEgwZHFuZnEvVkY5VXowRE5ZVE5zNVpMN2tjSW5QNSs2cmFMYmVUOCtNKzJiUTA5ckRpWmRPRURRbGlJM1BiNlRvUUJGbi8zS1crc3YxTFAvMGNwRTFQRTRpdUNOTXVEbVI2dkFzdXd4VlhkQXhBR0czdnlPdUlBaER0TmUwYzI3SE9YUUdIUXNlVzBCUWRCQ1pEMmR5NmMxTEhQbmxFZFovYmIyckU0YzNiVmZiR0RBUGtMUXg2YmJ0YzFlaldpVHlaZzc2NGpQak9mM2FhUTc5OUJBYm45ODRiSWV2eHVKR1NvK1ZFcDhaUDJ4Z3gyRnpVSHFzRkwxSlQzU0s5NE84Y3p2TytYejgycSt1SlNBOGdFV1BML0s2blphS0ZvNi9kQnhidjQzMEI5WDJ3ODQwNnNMOWhlUzlrNGRXcjJYRjUxYTRuV3hJa3NTcUw2MXk2Mll5Rm4wZGZiUlZ0N2xhSWdzamExZmFLZFFNWDdoY3VIWHNXanRWZ1ZYSVhUSlJTaFJHb3hHdDl2WmtGRHFOTTduaGxsTVVSZTNPTXljV1JWWW9PbGhFL2p2NXpGby95MVdBL2taNms1Nlc4aFljTmdldDFhMmtya3NsUGpPZUQvL3d3NWhDVEI0bmpna0xFc2g2T1l2b1dkSE11RytHcTlhYU1kQ0liY0JHUlhhRksydG82RFptckpoQmEwVXJsOTY4eExWTDF3aWRHc3FtYjIxQ285Tnc3ZUkxcXM1VWNmei9IVWR2MHBPd0lJSFd5bGFtcEU1eGRURnl0aThIdFJPUFZxOTExWkFCTllQRzNHZ21jVWtpb2ZHaGFMUWF0K3lXd01oQW1zdWEwUnEwTkpVMGVRMGVSU1JGRUpFVVFjZTFEblFHbmF1SS9vM0xXcm90bUlKTnhHZkdFNUVVUVZoOEdCcWR4bFh6cHZqOVl2bzYrbGo0MFlXdWs5N0k1RWh5L3BqRHZ2K3pqL3MrYzU5SHJTSm5NR2ZuY3p2ZHB2ZTA5bUFNTU5KUjE0SGVUMDl2ZXkvR0FDT2RkWjJ1eis2cjU2OXk3ZEkxWXRKaVdQTFVFcUpuUm1NS05tRnVNbU1NTkRKZ0hxQ3ZzNCtXY2pWYnl0bCtQSFZES3VIVHdpaytWRHhpVWY1TjM5cmtkbCsyeTVSbmxWUDRYaUg5WGYzRXBNV3c0ak1yZk5hUW1USnJDdHUrdDQyY1ArVnc1Y2dWU28rVkVqc25saFdmWFRIbWVsQ3RsYTBvaWtMOGd0RUhvMkxueEJJNk5SVC9NSDhzM1JieTNzNWp4dklaNlAzMFhEbHloYngzOGdpZUVzem1iMjJtbzdhRE0zOCt3L3YvL1Q3Uk02T1pzV0lHaVlzVFBRSitSMzUreE5YNjJ4ZG5BV3FucDE1K2lxc1hydUlYNGtkNFFqaVdIZ3U3dnJuTDUrTlAvdmFrMSttUnlaRk1YemJkZGJ4Z0REQlNtMXRMU0Z3SUdvMEcvekIvNWo0d2w5N1dYdW9MNnVsdTdtYitoK2RqRERDeTdCUExPUDJuMC9TMDl0RGYyYy9GTnk2NnJidjZURFhWWjZvOXRubmpja05OV3pnTmc3K0JqdG9PMS8rbG9paTBYMjJuNmt3VkZTY3JpRXFPWXRVWFY2RXo2TWg0S0lQWU9iRmt2NUxOZXo5NGoxVmZXalZoelRIdVJTSzRJMHc0bzFaTlY4NjczdURtVWpOc0dGMTlQRUVRYm9IbTBtWk8vT1lFTm91TmxaOWI2V3E1bWJZNURYT1RtWXJzQ3Q3NzRYdXMvT3hLSXBPOWp6VVl6N0NmbTFXZFV3MUE1YWxLSkkzRXRBWFRSajFHZi9yeTZhNHNtUGYvKzMwMmZuMmoyN0FucDk3MlhySmZ5U1o0U3JEUEZ1Tk96Z05YZ1B6ZCtXUSs3TmtPZmJoNlIwNitBa2loVTBPSlRZc2xmVnU2YSt5L3crYmd6Si9QVUgyMm10Q3BvWFRXZDNMMFYwZFo5OVYxZ3dFckNZK1RBK2QwWU1SaER0MU4zZmlIK1l2QXppalpaQnRsa3U4TUxlSDJxUTJveGEvTEQwbVNNQnFOYURSM2VNVGxOdXBxNk1JK1lHZkt6Q25rdjV0UDBZRWkwamFua2ZtSTUrZVcwNXd0Y3pqM3YrZVE3VEpCVTRLWXZudzZHcDNHWnlaZjNqdDU2UDMwclB6c1NwRFVLL1BGQjR0ZGhkNURZa05jR1JVRDVnR08vdW9vM2MzZGFpMGVTU0l5T1pKbG4xakc5T1hUWFo5UkthdFRTRm1kUW05Ykw1V25LNm5LcWFMeVZDWGgwOExaK3QydDlMVDJqRmcwOXZLZXkxemVjOW5uL0FmKzVRSHkzODJudFVwTkwwL2RrT3B6MmJNN3p0SldwV1lyK0lmNmUzeldMdjJFWjFIL3l0T1ZuUDNyV1JTSFF2ejhlTlorWlMwaHNTR3UrZjZoL3F4L2RqMTU3K1J4NU9kSGVPamZIM0xMY1BuSXp6N2l0ajVuQjYyS2t4VVV2bGVJUnFjaDQ2RU1DdmNYcWtOYjlGcm1QYVJtb3M3LzhId1dQT1paRUQ5NFNqQzk3YjNzL2ZmcnJiSWw5YlVlR29DSlNva2lLaVhLNDdFamtUUVN0Zm0xU0JxSisvN2hQcVl2SHprenpEL01udzNQYmFDK29KN0M5d29KVHd3ZmMyQUgxSXNpb1hHaFk2clpzdjdad1VMUUpVZEtrQjB5R1E5bmtQMzdiR291MWpCcjNTd1dQTG9BclY1TDdKeFl0cit3blN0SHJuRGx5QlVxVGxaNHpYeGIvdW5sWHJOcWhxUElDaDAxSFdxdHZPdnZuN1ZmWFR1bWRZQWFPQW1OR3h6ZXR1aUpSZVMrbWV1MUdZUWh3TURzamJOZE5memk1c1h4b1JjL2hONmswWTdFNFFBQUlBQkpSRUZVSnpBeWNGVEhNQ001K0tPRGJ1OHRSVkhZLytKK091czdDVXNJWTlrbmw1RzBKTW10blhKVWNoUVAvUE1EWlAwMmk3eTM4MWozdFhYajNvOTdsYVNJNm4vQ0xmRFhZbmoxK3ZmcTF1bnd6U1dUdXorQ2NEZXcyKzJjMGsxRTgxdVZiSmNwZksvUVZiUjM2U2VXa3J6aWhnTElpdHI1b3VUOUVpUkpJbmxsTXVuYjAvRVBkYytXMmZQQ0h2bzcrM25zcDQrTm1Cbysxb0xLNWlZei9WMzlyb05tVzc5TlRlMCtYRUw0dEhEc0Zqdm1Kak1hbllhcDZWTkpYSnFvSG9oRUJCSTBaZmdEdWdzN0wyQzMyRm4wK0NMWEZkY2RUKzhnYVdrU0t6NjdncTZHTGs3OS9oU3JuMTd0TmZqajFGamN5TkZmSFNWaWVnVHhtZkhrdnBsTC9QeDQ1ajh5bitDWVlFNzk0UlRWWjZ2SGZHQzA0K2tkek5reXgydEtlVnQxRzZmL2VCcHpvNWxaNjJheDZQRkZYRDEvbGROL1BJMGh3TURhcjZ3bGNycnZ3aC92L2VkN3ROZTBzK1dmdHZqczh0RloxOG0rRi9lUk1EK0IxVSt2SHRPK2p5UytNcDZ3c0RDQ2dvTFE2Vzc5dGFUN2Q4S241cXEzVzBWUkZLcVVLbW8xdGJkdUk4S1loSFNGa0tna0VoQVE0S3JCY3l2OXFWQzl2Zi80TGQzTWhId2ZPR3dPVjZIVjdxYnVFWXYyamxWUGF3OE9tOE10Y0FIcVVDVEFvM05meWZzbHlIYVowUGhRSW1kRWp1NWtYbEU3ZmltS1FzenNpV3VoN2V3b3BmZlREOXVsYU1BOGdNMWlRNUlrL01QOFI5V04wRzZ4VTNtcWt2Z0Y4UjdmcFRmcXVOYmgrcnNvc2tKUFc0OUhvS0s3cFp2QWlFQlg1cEtrdlY1blNzRTExSVpSL3R0Yis2d29pb0pXcHgxekhabmgyQVpzYUhYYWNkZnJHYXZDL1lXWVFreWV4emFqSkR0a3V1cTdDRXNJdzl4b3htNjErOHhja3UweWRxdmQ5WCtyeUFxV0hzdTR1bHdwaW9LdDMzWlRnYTA3bGFYSGd0MWlSMnZRdW9aRGR0WjFvdFZyWFJjWGZaRWRNbmFMZlZ5dngrMCs5cmpUM0h2UFdMZ3RGa2JEcTlkL3Y5Q2tEdTJkbkZyc2duRHZrUjB5MVdlcktkaFhRRTlMRC82aC90ejNXYy9VYndBa3RmQmY1UFJJenUwNFIvbkpjaXBQVjVLd0lJSHB5NllUa3haRFQyc1A1a1l6Q2ZNVFhBZHVJM1drTWplWmZTNno0YmtOYm9XSG5WLzJWVGxWTkJRMVVKdFhpOTFpSnk0OXpwV20zVnJSU3NXcENqWGxQUGNhaGdDMStHL3lpdVRCQTJORklmL2RmTGR0Nll3NmRFWWRoZSs1RDZIcHJPMGs3NTA4UUwxeWRXTXJkb0QwYmVtdW9xRW5YajZCTWNESXlzK3VKQ0JDN1VLUzkwNGV0WG0xaE1XSHVjYW5GK3d0VUs5QU96L3dGUFVBVUpabFpMdU1JaXZNLy9EOFlUTnBMTjBXOHQ3Tm8rSmtCWHAvUGF1L3ROcFYvRGxwYVJJR1B3Tlp2ODNpOE04T3MvSnpLMTFYNEc0MEpYVUs3VFh0SFB2Vk1XTG54bnFra2RzR2JEUVVOUUNNNmtxcm9QNlB0ZEUyMmJzaERORnI2c1hTYWNGZ01LRFZhaWVsZzlhZGF1aDdmcUlETzREUGdMaXZBTWpzKzczWDRoaVdoTWZRcm9sZ0NqYU42cVRjRkd6Q3hOaE8zblZHSGJQV2V4WjQ5bWJvMzBYU1NGNHpVSVpPY3d1ZVNLT3J3elBVclFvaVRGYm01OXdIeGhmTjEyZzFyci9CU1BVRU5Ub05CdDNnNnlkcHBIRzNMNWNrNlFNVjJBRzFLK2lOWGVaR1d6aGJvOVY4NEY2UDIwMEVkNFJiSWpVY0F2VFFhNE9XUHFqdmdhbWlKYm9nM0hMTlpjMWt2NUx0S3V3NGE5MHNNaC9PSEhFNDA3UkYwNWlTT29YTGV5OVRubFhPMWZOWHFjdXZVOU9taStvQjk3YW5hWnU4RndRZWpZQ0lBQncyQnlkL2V4SnpzNW5ldGw1a3UzcWxWNnZYRWpzM2xwbHJacnAxYTRwTWppUXlPVkxOWGpsM2xiSVRaWlFlTGFYMGFDbkpLNU5aOXNsbG9LaFg4VWFqczc2VHp2ck9ZWmRKMjVSR2Mya3p4LzduR0FaL0ErdWVHUndLbGJZcGpZUUZDWlNmTEtlcHBBbGJ2dzFKSTVHL08zL1lkY2JPaVIwMnNKUDNUaDVYamx6QmJyR1R0Q3lKaFk4dDlEaDRqSnNYeDlxdnJ1WEVTeWM0ODljelRKazl4ZXVCOWJ6dDh4Z3dEMUNiVit1MTdic2tTUVJFQmpEL2tmaytBMFNDTzBWUnNHZ3NrNzBid2hBT3ZRT3IxWXJENFJDdDZBVkJFSVI3bWdqdUNMZUVSb0lGMFhDeVRyMS9zVWtFZHdUaGRvaWNFVWxJWEFoVE02WXlaL01jajA0Vnd6RUdHbG44eEdMbWJwMUxlVlk1RVVrUlJDWkhFaEFSZ01IZjRGWnZ4OXVZL3JFS1R3eW5yN09QaFBrSmFwcis5RWdpWjBRTzI1bEVaOVNSdkNxWjVGWEp0Rjl0cC9SWXFTc2RXOUpJRXpKZWZLZ3BzNmVRdkNLWk9WczhYOHZBeUVEbVArSStuRXBSRkJTSG92NVVGRFZ6WjhnSjUwaHQ1Q1dOUkZSeUZQTWVtamZza0t1WTJUR3NlMllkV3AzVzV4VlRuVkhIZlo4WnZvNlFNRGFLb29oMjUzY1lSYVBnY0RpUVpWa0Vkd1JCRUlSN21nanVDTGZNd2ludXdaMkhibTQ0ckNBSVk2RFJhdGp3M0laeHJjTXZ4TSt0VGJoZnFKL1AxcGJqTVcvN1BMZnRqRlY0WWpqTFA3MThBdmZJazBhcjhWb3cweGRKa3BCMG94OFdjbU13S21ON3hxakhzSTZsTGFzZ2ZKQzVncWtmTUJwRkk0S0pnaUFJb3lUSmFqMnFlM2w0cm1ncklOd3lDNGNNa2M1dEJ2bURkOXdsQ0lJd3NlN2Q0eEZCdUdrZjFPQ09RUmExSndSQkVFWkxZOVdJNE01azc0RHd3VFUxQ0tLdk53bm90a0o1eCtUdWp5QUlnaUFJd3QxQWtpUkNIYU1yUWlvSWdpQ0FvVnN0cksvUmFPN1pBSThJN2dpM2pJUjc5czY1cGtuYkZVRVFCRUVRaEx1R0pFbkVPZUxRT1VRRkJVRVFoSkZvckJxQ3U0THYrYzZKSXJnajNGS0xCN3NkYzZaKzh2WkRFQVJCRU80R3NsMTJ0YWdYN2wyU0pHSFVHVW5vVDVqc1hSRUVRYmpqQlRVRTRXZnd3Mmcwb3RmclJYQkhFRzZGeFRHZ3ZmN2VLbTZETHRGQlZoQUVRYmhIS2JMQ3FWZFBVWC9aOTlXTytzSjZqdjM2R00zbHpST3l6VGVlZjRQU1k2VSs1emNVTmRCWjMra3gvZEt1U3hUc0xSajM5bHNxV3RqNTdFNzJ2Ymh2M091NmwwaVNoRmFySlZJYnliU3VhV2p0dzNmYUV3UkJ1QmRKVm9tUXF5RUV5OEg0Ky90ak5CcEY1bzRnM0NxQmVwZ1hwZjZ1QUdmRnhVaEJHSlpHRVIvTHd0MVBkS3p3VFcvVWMveWw0eFFmS3ZZNlB6NHpucGpaTWRUbDFRMjdIbk9qMmVlTkliV0ZiZjAybEdFNkdsU2VxdVM5LzN5UHd2MkZydVZraDB4VlRoV3lMQSs3bmU2VzdtSDNzYWUxaDZ6ZlpCRWNFMHhYUXhlNWIrVU91N3pnVHFQUllEQVlpTlpITTdOckppRmRJZWdzT2lSWnZLOEVRYmgzU2JLRWRrQ0xYNHNmMFRYUmhFbGhCQVVGNGUvdmo4RmdRS081ZDQrbHhVQmU0WlpiSHFkMnl3TElhWUJOU1pPNk80SndSelBJQmdhMEE1TzlHNEl3THBQVnNjSjJoM2VObGpRU1M1NWFnbCtvSDVkMlhTSWtOb1Jqdno3bWRkbUdvZ2F2QWFBblgzb1NTU094NTRVOVByZnorQzhlUjJmVXVZSThrc2IzMzJIbDUxZFNlclNVaTdzdVl2QTNNSFB0VEdvdTFERFFQVURCM29KaHMzZE13U1llL2ZHalh1ZVpHODBjK2NVUkFzSUQyUGo4Um1vdTFwRHpweHhzQXpZV1A3RjQySDBTQm1rMEdveEdJNUlrWWJBWXNIUmFzRnF0T0J5T0QyeVhNRUVRaE9FNGp5KzBXaTJHSUFOR294R2owWGpQQjNaQUJIZUUyMkI1TEx4OC9XTGR1VWF3eTZDN3Q5OTNndUNWc3p0S283WnhzbmRGRU1abE1qcFdoQmloeG54Yk5qVnU2ZHZTaVprZFErU01TTGEvc04wMXZhMjZqYnkzODFqNmlhVUVSZ1o2ZmF3ektQTFV5MC81WEw4enM4WjU0dDlaMTBsdGJxM2JNbEV6b3pBR0dBR1l0WDRXMGFuUmhNU0U0TEE1eUg4M240eUhNa2gvTUIyQWdyMEZGTDlmekdNL2ZReU5Wb1Bza05uOS9kMUVwMFI3M1g1ZGZoMm4vM2lhMExoUTFuNXRMVHFqamhuM3pRRGd6Si9QMEZIYndZclByUEQ1SElWQmtpUzVBanhhclJhRHdZREQ0WEFGZHdSQkVPNUZ6dUNPVnF0RnA5T2gwK2xFeGpBaXVDUGNCdkZCTURVUTZucWd6d1lGclREZisvR2dJTnpUbk4xUldoMnQyTFgyeWQ0ZFFiZ3BybzRWUWJlM1k4V2lLWkRYY21kZlFMQmI3RGhzRG95QlJpSm5SQUlRSEJNTVFIOW5QM2x2NStFWDZrZk03QmcwMTU5RTBjRWlFaGNuRWhBZU1PcnRWSjJwb25CL29ldCtlVlk1NVZubGJzdHMrdFltb3BLalhQZERZa0lvMkZlQXpxakRickdUdWlFVkFJZk5RY1dwQ3RjK0JrUUVVSE9oaHI2T1BsZnd4OG5hWitYU201ZW9PRmxCeXVvVUZqK3gyUFU4QUdiY053Ty9FRCt5WDhsbTc3L3ZaZTdXdWN5K2Y3YWFaU1Q0NUR4aDBldjE2SFE2a2JFakNJTEE0R2VqQ09vTUV0K213bTJ4UEE1MlhhL25tRk12Z2p1QzRNM1E3aWhWZ1ZXVHZUdUNjRk1tcTJQRjQ2bHcvQnJzS0laUHpiMHRteHl6Q3pzdjBGamN5SnF2ckNFc1BzdzEzZEpqNGVndmp3S3c1dWsxcm9DSWJKZXB5S3FnK2t3MW03KzllZFJCa0l5SE1ramZsbzdENnVEdjMvZzd5ejYxaktRbFNZQ2F4WFBnaHdmUWFBZURMdFkrSzltdlpOTjBwWW4xejYxbjgzYzJvL2ZUSTl0bFR2M2hGSlllQzVIVEl6bjg4OE9zKytvNmtwWW1FUm9mU2xCMGtHcy95MCtXYzNuUFpSUkZZZFVYVmpGdDBUU3YreFk3SjVZSC92VUJjdjZZUS83dWZLNGN1MExxdWxSU1ZxZGdDamFOK1RXOWw0Z1RHRUVRQkdFNElyZ2ozQlp1d1owR2VIcis1TzZQSU55SmhuWkhjWFE1cUF1b3c2RnpUUFp1Q2NLb1NGYUo0SVpndFdORjBPM3ZXSkVTQnArY0MzOHVWSWRvZlNnWjdyVHo0TFROYVRTWE4zUG9KNGRZL2NYVnhNNk5wYnVsbStQL2M1d0I4d0Fidjc0Ulk2QVJXNzhOaDgyQjNXb25aVTBLbDNaZEl1ZFBPYXo2d2lvQUxMMFdMTjNEdDU4TWpnbkdZVk0vUC9SR1BWcTllN2NsWjNDbnRhS1Y3TjluNDdBNzJQajhScUpTMUd5ZWhxSUdMdTI2UkU5ckQ2dS90SnFvbENpeVhzNWkvdy8yazdZNWpkVDFxYTUxWFhqakFtWEh5NWkyYUJwNms1NlR2enNKdnh2NTlWajlwZFVVdmxkSS91NThaSWRNeG9jeVJ2MWFDb0lnQ0lMZ1RnUjNoTnRpWGlUNDY5VmhXYlhkNmkwK2FMTDNTaER1UEs3dUtFbzAvbDMrTk9nYTZEWDE0dEE3VURRaURWKzRzMGl5aE1hcXdkQnRJTGdyR0QrREgvNUIvcFBXc2VMSk5PaXl3Szh1d3BFYVdCb0QwME1oWUtLT2RtUWc1dVlmSGp3bG1DM2Yzc0x4bDQ1VGRiYUsyTG14WkwyY2hiblJqQ1JKN1AvQmZyZE9WNUpHUW1mVVlRd3lVbk9oaGl2SlYwamRrRXJaOFRMeTM4MGZkbHRQdmZ3VXRuNGJnRnZHait4UXEwNXI5VnFxemxTUjgxb080ZFBDV2ZQMEd2eEMvYmh5NUFwbHg4c3dONW1abWpHVk5VK3ZJVEJLclkyejdwbDFsTHhmUXNIZUFvb09GQkdURmtQNjFuUXl0bWVRc0NDQm1Oa3hXSG9zcEcxS2M5dVhQUy9zWWQ3MmVTUXVUblIvUFdLQ1NWaVFRSHROTzZGVFEyLzZkYTN0aHRJQnNEU0Q0eFlIOUxKclIxNUdFQVJCRUNhRENPNEl0NFZPQTB0aTFKUjVVTE4zUGlLQ080TGdsZWlPSXR3dDdyU09GVm9KdnJvQVZrNkZsL1BnVmQrTm5tNUtnQmErOGRqNDFtRUlNTERoSHplNE1tZVdmbndwZlIxOW1JSk42RTE2OUNZOU9wTU92V2t3MjBaMnlCejg4VUc2R3JvQXRTQnorclowRkZuaHpXKy9TZXI2VkkvNk53QURaclh6bnJOd01xaERxQUEwT2czUk02TkpXWjNDZ2tjWDBOZlJoNjNSaHFTUkNJZ01JT05ER1lST0RVVjJxTzNRbmFiT20wcFVTaFROWmMwMEZqY1NIQnVNd2Q5QXpHdzE2bVVNTkdJTU5ISWpVN0RKVlYvb1J2K2Z2ZnNPajZzODB6LytuYTdlYmJsSXR1WGVDKzY0WW1PYm1nUklxTmxVa2hDeUd6WWtrSkJzQ0VrMmpWOGFDV0ZKaHdSTXFLRVlBellHakpzc1Y4bEZicEpzeXlxMmV0ZlU4L3RqUENPTlI5WFlIdG0rUDllbGl6bG56cHg1WjZReE9yZWU5M2xUaHFUMCtuMXNyNkFXOGhxaHNCV2FWT3dvSWlLWEtZVTdjc0hNR2RRVzdtdzRBWjhjSGRueGlQUlZXaDFGTGlaOWNjV0txZjNoeVdWUTBReGxUWERPUGpZK3FEc0hwN0ZZTFhENjdVa2Jua2JwbmxKeW5zM2hoa2R1d05Yc1lzMHYxckQ4Mjh1eDJDeTgvTTJYV2Y2ZDVTejcxckt3cVZYbEI4cHh0N2daTVgrRWY0ZEI4THdBOVNmOW9VeWc4Z2JhVmU1WUxVUW5SVFB6anBrMDF6U0hMYTFldHErc3k5ZHc4Nk0zTTM3NStKQjl6VFhOblI3dmJuWjNmTDhKWXBKaXVueXU3b3hJZ29IOXdHazUvNVU3YngrRnd0cnoreHdpSWlKblErR09YREJ6QnZvcmVEdysyRmNKbFMyUUZoM3BVWW4wVFZvZFJTNG1mWFhGaW40eC9xOXp4ZU9CemVmZ1BEblA1bUF5bTVoNTUwd0FXaHRhYWFwcUFzRHdHZFNmck1mdytUL3Z6aVluaHRjSUMzWUFpcktMeUx3aWsrakVhUGF1M2t0bFVTV0x2N1k0ZUg5bFVTVXh5VEVobFRRZXAzOGxQb3M5L0h4TDcxOUsrdWgwLzRZQngzY2RKeTByalpqa3RqZXhQTCtjOXg1N3I4UFg5ZXBEcjNiNm1uZS91cHZkcis0TzIyKzJtcm45OGRzN2ZWeFBaTVJEY2pMRXg0UDFQUDltMitoV3VDTWlJbjJUd2gyNVlPTHRjRVU2NUp6K1krQ0dFM0RUcU1pT1NhU3Y2MnNYeXlMeTBaMDhkREprS3BLejBZazl4dDZyY3pnYm5SVHZLbWJadDVZQmtEZ3drYnpYODZnb3FBZ3VjVjY2cDdRdHJEa3RFTzVZN1YzL0N1ajFlTm40cDQxZHJueDFwbHNmdTVVakc0OHdmTzd3a05XNFhyanZCYWJmT3AwUjgwWUU5eFZzS2lCbFNBckptY2tkblVwRVJFUjY2Y0pQaUpmTDJzS010dHVCS1ZvaUlpS1hpNWE2RmhwT05aQSt0aTEwcVQ5WlQweEs5eVZHTGJVdHdkdUhQamhFdnhIOVNCbnFENGt5cG1RUWt4ekRubFY3QURoNThDUk4xVTFrVHM4TU9ZZkg2Y0ZrTmdXWFcrK01zOUcvR3BjOXR1ZWhrN3ZGVGQ1cmVleDZaUmRXaHpYNEJmNEtuY0IyZlhrOU8xL2F5WjVWZTNxOHZMdUlpSWgwVGY5SGxRdHEzbUQ0elhid0d2NnBXVlV0a0txcFdTSWljcGs0ZGVnVUFPbGovT0dPNFRNb3p5OW44T1RCM1Q0MjkvVmMzTTF1eGl3WncvNTM5ak4reFhpTzVoeWx0YUdWbHRvV0xEWUw1Zm5sVkIrdlp1L3F2Y1NteGpKNFl1aDVQVTVQdDFVN0FCVUZGUUMwMXJWaStBeE01dTRyQ0tPVG9wbCsyM1MyL25NcnlSbkpqRjRjM2x6UDJlaGt3eDgzRUowWXpaVmZ2TExiYzBxYndQUmNUZE1WRVRtMyt1cjA4dDVTdUNNWFZMd2RwcVhEOW5KLzM4Y05KZkNKa1pFZWxZaUl5SVZSdXErVW1PUVk0dnY1bDR3OHNPNEFUZFZOWk0zTzZ2YXh6Z1luMWlncnJRMnRlTjFlOXE3ZVMzUml0UDhyS1pyME1lazBWVGVSL1ZRMnRhVzF6UG5NbkxCUXBxV3VKV3dLbUMzYXhxUWJKaEdYNm0rOFhGOWVUKzZydVVRblJwUDlqMnkyUDcrZGpDa1paRTdMSkw1L1BKTnVtTlJweGMySWVTTTRzZnNFaFZzS0diVm9WTmd2eVFmZVBZQ3IyY1d5QjVZUkZSL1Y0L2Z0Y21ZWUJoN0R3M0hqT05XbWFweG1KejZUTDlMREVoRzU2SmtOTTNhZm5TUnZFb084ZzdCYjdIMWlZWWl6cFhCSExyaUZHZjV3QitERFlvVTdJaUp5ZVRBTWc5SjlwUXdjUHhERFo3Qi96WDd5WHN0ajlGV2pTYzFLN2ZBeHRpZ2JGVWNxOExxOVZCNnRaTXppTVdSTXllQ21uOTlFVkdKVTJDK2ZtZE15MmZEa0J2cVA3cy93dWNOeE5iczQrTjVCSEhFTzNLMXVDallWQkt1RzJqL0g4Q3VIVTFsUXlhNVhkbEc4cTVpa3dVa3NlMkFaWnF1WjRwM0ZGRzB0WXYzL3JjY1daU056V2lhVmhaV2tqMG5IWkRiaDgvaG9yR3dNbm0vYzhuRlliQllhVGpZRTk3WFd0MUpmWHMvUW1VTkp5a2pDYkRHSExMRWVseGJYN1ZTeHk1RmhHRlFiMVJ3MkhjWmxka1Y2T0NJaWx4U2Z5VWVycFpWeVN6bVYza295V3pKSjg2Wmh0OXN4bTgwWFhjQ2pjRWN1dUhtRDRiYzd3R2ZBbmdxb2JvVVUvZkZPUkVRdWNYVmxkWGhhUGFTUFNpZnY5VHoydjdPZmNjdkhNZVVUVXpwOXpQZ1Y0OW4ycjIzNFBEN2kwK1BKbXBPRjJXb21PcW5qT2MyNXIrVmlpN1l4N3d2endPU3Z5c2xmazQvSDVXK2tuRGd3a2FrM1RRWDhnY3Y3djMrZmhsTU4vbDQ4SmhOcEk5S1kvZW5aWk0zSkNsYjlqRnd3a3BFTFJ0SlUxVVRobGtLS3Nvc28zRnhJeXBBVXJubm9HaG9yRzhPV1VqL1RubFY3Z3YyQU9uTHQ5NjVWYytVT1ZCdlY3RFB2aS9Rd1JFUXVlUjZMaDZLNElueDFQdm9aL1hBNEhGZ3M0U3RMOW1VbVE1TjJKUUllWEE4N1QvcHZmLzBLK0ppcWQwUkVwSS96ZUR4c3RuNjB4ZEM5Ym0rd1gwckR5WVp6SG1nMFZqYmlkWHRKSEpnWXN0L245VS9qYWIrS0ZmaW5TZms4UHBJeWtrZ2JudGF6VmJzTS80cGZobUV3WU95QWN6YjJzNVZSbUVGeWNqTHg4ZkZZei9OYTZQL1k1Lzk2OTlieitqUUF1SDF1ZHBoMjRES3BZa2RFNUVLeGVDeU1xaHRGZkV3OERvY0RzL25pcVNwVjVZNUV4TUtNdG5Cbi9RbUZPeUlpY25tdzJOcitDbmcrS2xYaTB1STYzSDltcUJNdzl1cXh2WDhTRTJGVHUrVGNNZ3lEWW9vVjdJaUlYR0JlcTVjeWF4bDI1OFhYZitmaWlhSGtrakkvQXdLZmtielRVN05FUkVSRXhCL3VWRkVWNldHSWlGeVdtcUthY0RxZHVOM3VpMnAxUW9VN0VoRkpEcGphejMvYk1HRGRzY2lPUjBSRVJLU3ZNQXdEcDhrWjZXR0lpRnlXdkRZdkxwY0xyOWVyY0Vla0o2NGUxblo3cmNJZEVSRzVDSmdOL2VyVWw1aDhwb3VxWkw2bkRNUFFjdWNpSWhGaW1BMjhYaTgrbjAvaGpraFBMTWdBeCtuV0E0VzFVRkFiMmZHSWlJaDB4KzdyUWNOaHVXRE1Mdk1sR2U2SWlFaGtHWVp4VVFVN29IQkhJaWpHNmc5NEF0WWVqZGhRUkVSRXVtVXltVWp5SmtWNkdOS092Y0dPeFdMQmJEWXI0QkVSa1hORzRZNUlMeTBiMW5aNzNYSHdYbHlmSHhFUnVZeVlUQ1lHZVFkaDlXcXgwYjdBN0RLVFVKZUEzZTRQZUJUdWlJakk1VXpoamtUVXRQNlFHdTIvWGRNS084b2pPeDRSRVpIT21Fd21IRllIbVMyWmtSNktBUEZsOFVUYm8zRTRITmhzTm9VN0lpSnlXVk80SXhGbE5zSFZROXUyMVZoWlJFVDZLcFBKaE1WaUljMlN4cEM2SVZnOGxrZ1A2YkprY3BsSVBKWklnaStCbUpnWUhBNkhLbmZPZ3Mvam8yeC9XYVNIRVZIT0JpZVZSWldkM3UveitLZ3Nxc1RqOUZ6QVVVbWtHSWFCejNQcE5qSTNmSm9pY2FsVHVDTVJ0NnhkdUxPcEJKcmNrUnVMaUloSVY4eG1NM2E3bmY2Mi9veXFHMFZpWFNKV3B4V1RUOEhDK1dUeW1iQzBXb2l1aUtiLzhmNGttNUtKajQ4bkppWUd1OTJPMmF4ZmFkc3pmQWFiLzc2WjBqMmxuUjVUdXErVUR4Ny9nRk5IVHAyVDUzenhHeTl5NklORG5kNWZ0citNMnRMdzFUTjJ2YnlMdlcvdS9jalBYMUZRd1F0ZmY0SFZQMTdkNDhlVTdDMWh6Uy9XZEhwL1UwMFRhMzZ4cHNOeHQxZTJ2NHp0LzlyZWFURGdiSER5eW9PdjRHN3Q0cGRjd3g4bXVWdmRPQnVkTkp4cW9PcG9GZVg1WjFmV2Z1RGRBNng1ZEUzWHoza1JhcXhzWk1NZk45QlUxUlIyMy9ibnQvUEd3Mi9nZFh0N2ZWNmYxOGRiLy9zV3UxN1o5WkhIYUJnR1RkVk53Yy9XZ1hVSFdIblB5bzk4M3E3VWx0UnlZTjJCVHU5M05qcDU0d2R2VUxTMTZLek9YN2lsa1BkLzkzNnZlOUNzL2VWYVN2YVVuTlZ6ZHVmQXVnUGtQSnREL2NuNjgzTCtpNUVtalV2RURVdUUwY2x3cUFaY1h2andCRnliRmVsUmlZaUlkTXhzTnVOd09EQ1pUTmlkZHB5MVRsd3VGMTZ2OTZKc3dIZ3hDS3lJWmJGWXNNZmJjVGdjT0J3T0JUdGRzRGxzckg5aVBWTnZuc3E0WmVQQzdzK1lrc0dBc1FNb3lTMmgvOGorblo2bnZyenpDNmVFOUFRNG5XdTZXOXhkVmdZVWJpNmtlSGN4azY2ZnhQZ1Y0ekdaVGZpOFBvcXlpeGk1Y0dTWHoyT3ltSWp2RjkvcC9ZRUwvb1FCQ2RTY3FHSDN2M2N6OWFhcG5SNS9ydTEvWno5bWl4bXp0ZTFuc1gzQTRIRjdhSzF2eGV2eVlyYTBIV015bTRMYmVXL2tzWGYxWGt4bUU0YlBJQ1lwQmx1MERWdVVqY1NCaVJ6WmVJUTlxL1lFSHp0ZzdBREtEN1FGUDNjK2VXZkljKzlmczUvMDBlbllvbXdBSE45NXZOdlhZVEtieUp4NjdxZWRHajZENSs1OURudU12ZHNLTzUvWGh6M0d6c2QvK3ZFTzd5L2RXMHJwM2xMbWZIWk95UDZhNGhvT3J6K00xVzdsNExxRGpMOW1mSy9HYUxhWUdUcGpLUGxyODVsMHd5VHNNVjJ2akZoWldFbGpaU1BPUmljdDlTMjAxUHEvbXFxYWFLcHB3dWZ4WVRLWnVPVlh0L1JxSEdmcjFPRlQ3SHhwSnhWSEtwajcrYmxZN2FHWCtZNDRCLzFIOWlmbm1SeVNCaWVSbkpIYzRYbmNMZTRPL3g4V2x4cEgyZjR5Q2pZV01HVDZrQTRmMjlGN1ZsRlFRV3RENjFtOG9xNFZaUmV4ODhXZEFGanRWcTc0MUJYbi9Ea3VSZ3AzcEU5WU5zd2Y3b0IvMVN5Rk95SWkwbGVaVEtaZ3dHT3hXTERiN1hpOTNtQzRJK2RISU55eFdDeFlyVmFzVm12RWxrSDMrTURhaHpNbGs5bkV6RHRuRXAwVXphNlhkNUU0TUpFUEh2K2d3MlBMOXBlUnZ6WS9iUDhkVDl5QnlXeGkxU09yT24yZVd4KzdGYXZEQ2tiYjgzWm0zdDN6T1BUK0lYYSt2Qk43akoxUmkwWnhmTWR4V2h0YTJmdm0zaTZyZDZJU29yajUwWnM3dksrK3ZKNzNIbnVQMkpSWWxuNWpLY2QzSGlmN0g5bTRXOTNNdUcxR2wyUHE3SHdCVGRYKzZwQ21xaWJzMFcwWHJvNVlCNDU0QitBUEZVNGVPc21LYjY4SU9jL3ovL1Y4MkxsZmVmQ1ZrTzJoTTRZeTcrNTVBSXlZUDRMNmsvWE12M3MrSzcrNmttdStldzIyYUJ1Yi9yS0orcFAxakY0OG1xRXpodEpjMjh4N3YzMlBPWitkZzhmcG9iR3lNZXg3ZStEZEEzaWNIcWJkTWkyNGIrT2ZObmI3MnMxV003Yy9mbnUzeDUwdGU0dzlKTnpxaU1mVjlSUzRrcndTQmswWUZBeXR3QjltYlhscUN4bFRNc2lhbThYR1AyMGtmVXc2cVZtcFlZL3ZTUVhOUy9lLzFPbDlZNWFNWWZxdDA4bGZtMC94cm1KczBUYWlFcUx3dVgwMFZUY3hmc1Y0WWxOaWllc1hSM3ovZUd6UnRrN1BkUzZOWGp3YWU0eWRMVTl0WWQydjE3SDBHMHY5bjgxMnB0ODZuY3JDU3VyTDZ6c05kMTUrNE9VdXA2YmxQSnREenJNNUhkN1hQbUFNTXNCRXg1L0JMb1BqQVFtZDNsZTh1NWl0Lzl4SzFwd3NCb3did0phbnR1Q0ljekRoMmdtZFB1WnlvWEJIK29RbFErREozZjdWc3ZJcW9LUVJCc2RGZWxRaUlpSWRDNFFLTnBzTnE5V3FpcDBMSlBDK1J5clVTZkpmejNPc0hrWWtYZkNuNzdXSjEwMWt3TmdCcEExUDQ0WkhiZ2p1cnpwYVJlNnJ1Y3o2OUN6aTBqcitoU3NRaW5SNHdYWmFmWGs5OWVYMXdaLzkycEphVHV3K0VYSk12MUg5Y01UNjM3alJWNDJtLzVqK0pBNUl4T3Yya3ZkNkhwTnZuTXpFNnljQ3NQZk52ZVMvbTg4dHY3d0ZzOFdNeit2ampZZmY2TFN5cUNTdmhDMVBiU0ZwVUJLTC9uTVJWb2VWNFhPSEE3RDFuMXVwT1ZIRGxaKy9NdXcxTmxRMFlIZ05XdXBhZ3E4RC9CZVVIWVZabS82eUtXUjczTEp4d2VCazcrcTlaRTdKSkhWWUtpZnlUdEJjM2N6b3hhUDUrRS9hS2s5YUcxcDU1K2Z2Y04zM3J3c0pKZHBYVjhRbXgrSnVjVk84dXhnQW44L0hwcjlzb3FtNmlaU2hLZGlpYkRqaUhGaHMvbDVmTWNreEhmNmIwMXpielA1MzlqUHgrb25FSk1mUVVORkFYRm9jdC8zK3RwRGpudit2NTVsMGc3K0tLdUI4ZjZhdXV1K3FMaXV3QU1yMmxYVWFIclRXdDFKK29KejVYNTdmdHRPQTdLZXpjVFk2V1hMZkVxSVNvc2lhbGNYNi8xdlAxZmRmSFJZU0JENEhQcStQRDM3L0FjbVp5U0VoV0h1NXIrVnlJdmNFODc0NGo2VEIvZys4UGRZZjhzMzkzRnptM1QwdkdGYmxyODFuMTh1N0xtakYySm1HelJxRzFXR2xwcmdHcThQYWFaQzE2Uytid242bUI0d2R3SkwvWGhJTTk3WS92NTNqTzQ2ejhLc0xTY3RLQ3p2cXp2TnZBQUFnQUVsRVFWUkhmWGs5NjM2empuNGorekgvUy9ORDdndThGd0haLzhnbSt4L1p3ZTFwTjA5ajNQSnhYUWJIbmYyN2MzajlZYlkvdjUwaDA0Y3c1ek56TUpsTnVGdmNiSDkrTzg1R0o5TnVtZGJyUVBkU29uQkgrb1JFQjh3ZUNKdFBUdzEvc3dDK1BDV3lZeElSRWVsT3BFSUdpWXpwQS96LzNWZlp0OE1kajlPRDErM0ZFZWNnYmJqL3dpeHdrZHRTMjBMdXE3bEVKMFV6WU95QTRGU2kvV3YyTTNUR1VHSlRZbnY4UEVWYmk5ajMxcjdnOXBFTlJ6aXk0VWpJTWNzZVdFYS9FZjJDMjRrREV0bTdlaTlXaHhXUDA4T1lKV01BZi9WRndlYUM0QmhqVTJNNXZ1TTR6VFhOd2ZBbndOWHNZdGNydXlqWVdNRElCU09aY2R1TWtDbFJ3K2NPSnpveG1rMS8yY1NiUDN5VENkZE1ZT3pWWTRPVkRHdCt2Z1pua3pONGZPQWk4ODRuN3d5NXFHeW9hT0NONzcvQjhtOHY3L0FDdCtwb0ZTVjVKVnovOFBVWWhzSHVWM2JUYjJRL1hNMnVrSXFOUUNWRVlKcFZlNFpoK1A4Tk1jR3N1MllGQXllejJjekE4UU1aTW4wSXRpZ2JSelljd1RBTUJrMFlCTURoRHcvVFZOVVVETE1DdGorM25iaTBPTVpkUFk3VytsYmUrZGs3REo0MG1MbWZueHMyZnBQWkZBeUxMb1ExdjFqVDdZVzN6K01MZTQ4Q2ptNDdpdUV6R0R4eE1PQ2Y3cFh6YkE0bmNrOXc5VGV2SmlvaENvQ1pkODZrOGZlTnJQM2xXaGJjc3lBa0hHd2Y5c3o1M0J6ZS85Mzc5Qi9kUDJ6cVl0N3JlUlR2S21iRzdUTTZuSVowWmxWTXBIbGNIcXgyS3hsVE1zaVlrZ0VRckFvTGFLNXBadGZMdXhpL2ZEekpRMElyZDZJU29uQTF1NExiNDVlUHAvcDROVnYrdG9VVjMxbEIrK0liajlQRHU3OTZGM3VNblNrZm54THlPRnUwalJGWGptRHdwTUg0dkQ1Vy8zZzEwMjZaeHVCSi91L1oyejk3RzVPbDdXU3pQejJiRWZOSEJMY0xOaGF3OVptdFlhL1AxZXhpKzcrMmN6VG5xRDljdlhsYWNFeWpGNDhtS2o2S0xVOXRvZXBZRlhNL043ZlQwUHBTMTdkK0t1V3lkdjJJdG5EbjdTTDQvQ1N3OWVHU1p4RVJFYm04REk2RGhSbnc5RDVZbU5sV3lkUFg3SGhoQitYNTVTeThkMkhJOUF0bm81UDNmL2MrQUF2dldSZ01SSHdlSHdVYkNqaTY5U2pMSDF6ZTR3dlh5VGRPWnVKMUUvRzZ2THowelplWS9ablpESnM1RFBCWDhieno4M2RDcHVHNG1sMXMrc3NtVGg0OHlWWDNYY1h5YnkvSEZtM0Q1L0d4K1crYmNUWTZTY3RLWTkxdjE3SDRhNHNaTm1zWVNSbEp4UGVQRDQ0ejBIdkdNQXptZjJsK3AvMC9CbzRmeUxYL2N5M1pUMldUOTBZZUJ6ODR5SmpGWXhpNVlHU3dEMHJobGtLeW44N3VzanFwTTRiUFlOdktiUXlaUGdTVHhjVGg5WWRwcVcxaHlzZW1kRHF0NTdYdnZoYTI3N3FIcjhQbjl2SDJ6OTRPMlIrWXdyWHR1VzBBTFBqS0FvNXNPQklNZHhJSEpWSzR1VEFrM0NuWVZFRHAzbEpXZkdjRmhzOWcrL1BiOFhsOVRMcGhVcTlmMy9tdy9Odkx6N3B5eHpBTURuOXdHUEJQSDNNMXVkajg5ODJjT25TS1JmY3VJblZZMnhRc3M5WE1vbnNYc2ZFdkcxbjM2M1dNWFRxV2lkZE5ESnNpTldEc0FHYmVNWk9jbFRtMDFMWXc5YWFwZUp3ZXRqNnpsUk83VHpEOTF1bU1Yano2SEx6eTg2dSt2SjYxdjF6TDVCc25NMnJScU9EK29UT0doaHhYVzFyTHJwZDMwVzlVdjJEWTBsNW5sVDR2ZmJQam4rZldobGJlZVBpTmtIMDNQSElEQ1FNU3NNZmFnMVBzWWxOaVEwSzFYdlZKTStEWTltUHNmR2tuSHBlbjA4LzhrT2xEaUV1TFk5UGYvSUh1K0JYakdYdjEyRTZEd2t1VndoM3BNMllPZ0FHeFVONEU5Uzc0c0JpV0R1MytjU0lpSWlJWHluM1Q0WXR2dzhNYjRhRTVNTERuaFM0WHpMamw0emgxNUJSci85OWFGbng1QVFNbkRLU2hvb0gxZjFoUGEzMHJTKzlmaWlQT2didkZqZGZ0eGVQeU1ITGhTSGE5dkl2c2YyUUhwMWs0bTV3NEc1eGRQbGZDZ0lSZzgyQ2J3eFpXQ1JJSWR5b0xLdG4wMTAxNFBWNldmbU1wL1ViNnEzbks5cGV4NitWZE5GWTJzdUFyQytnM3NoOGJudHpBV3o5NWkzSEx4ekhtcWpIQmMrMTRjUWVIMXg4T1ZyTnMvUE5HK0hQMzc4ZUNyeXhnMzl2N3lIc2pENS9YeCtTUFRlN3d1TTR1Ymp0YVVXdll6R0UwVmpaU2ZieWE0enVQNC9QNHVPS1RWNFQwQjNJMXU0Sk5aajB1RDdVbHRjRUtvSk9IVHJKdDVUYmlVdU93MnEzYzl2dmI4TFI2MlBMMEZrcjNsakw1eHNsa1RNMElCbHRldDVmc3A3UHhlZjFWUUtsRFU2azVVUlBTbytiWTltUCtWWjkrK2xhd0Q5THN6OHdtcmw5a3FoaFcvM2cxalpXTmdMOUs2SzBmdjBVbjdWZUNESitCeit2amhmdGVBQWorL0o3WWZZS0dpZ2JBWHpueTFrL2V3dXZ4c3VTK0phU05DSytxc2pxc0xQcnFJdmE4dVlkOWIrMGpybDhjb3hhT0NqdHU1SUtSbUsxbWNwN05vWFJmS2M0bUp5Wk1MUHJhSWdaTkhQUVIzNEVMSTc1L1BFT21EMkhiYzl1b09sckZyTHRtaFZTeTlWUWc1RHliSmRNN3FzZ0tWS3haN0czL0poZytvOGZUcHNyenk4bDlMWmVxbzFYMEg5ay9PTld3czE0OVZvZVYrWGZQcHlqYlgxRjQ4TDJEakY4eFBtVHE0YVZPNFk3MEdXWVRYRDhjL25wNklZQTNDaFR1aUlpSVNOK1M2SUFmejRlZlpzT1gzb0ZsUTJGVU1neU1nM05XY093REJwejl3eFBTRTFqeDRBcldQN0dlb3B3aUJrNFl5SVluTjFCZlhvL0paT0t0bjdSZC9JUC93c3pxc09LSWQzQjh4M0VPampqSW1DVmpPTHorTUhtdjUzWDVYSGMrZVNmdUZ2OXkyKzByZmdJaGhNVm1vV2hyRWRsUFo1TXlKSVdGOXl3a09pbWFnKzhkNVBENnc5U2ZyR2Z3NU1Fc3ZHZGhNSVJZL0YrTE9mRHVBZmErdVpmOTcreG53TGdCVEx4bUlwTnZtRXptdEV3R2pCMkFzOUVaTnBWbTFTT3JtSFREcExDS2hZUUJDV1JPeTZUNmVIV3dkOHFaYWt0clEvb1NuYW1ob29HbytLaGdKWUF0MnNiMFc2ZGpqYktTdnlhZll6dU9CYWVZUlNWRTRXeDBzdWJSTll4ZE9wWUoxMDJndGJTVkRYL2N3QjFQM0lIWDdXWFBxajJNV2pRcStKNVZIYTFpNnpOYm1YVGRKRXIzbHRKUzM4S2FSOWVRUGpxZGNjdkgwWDlVZitMUzRxZzZXaFY4WC91UDdCOXMrZ3d3NC9ZWnVKcGQrTncrUHZqREJ3eWVOSmdSVjQ0Z1VxNzcvblhuNUR5R3oyRFBHM3VJNnhkSFkwVWpWb2VWNmJkT0p6VXJsZWpFYUZiZXM1SXJQMzhsdzJZUEN6NG1zRy95alpQSm1wUFZhY1ZRdzZrR21xcWFzRVhiYURqWmdHRVl4UFdMby9wNE5kR0owZjdLdHpPeWlKT0hUckx1MStzNlBGOVhEWnZQdk85c0tzWTZZaktibUhuSFRPSlM0OWo5NzkwTW5UbVVnZU1IbnZYNW5ydjN1VjQvcHFQWEVnZ2UyL2VXOG5sOTNUYlZEbWh0YU1YWjZHVEJWeFpnR0FidlBmWmVqeDUzKytPM00zcnhhSEpmenlWaFlPZU5tUzlGQ25la1Q3bDJ1TC9VMmVPRHZaVnd0TTYvVkxxSWlJaElYekV1RmY2MHd2OEhxVFZGL2o5SW5VdXhGdmptUjF4QjJSNXJaOGwvTHdsZVNNMjZheGJOTmMxRUpmZ0RDbHVVRFd1VUZWdFVXN1dOeit0anphTnJxQ3VyQS93Tm1TZGVOeEhEWi9ES2c2OHc1cW94WWYxdndOL29GZ2cyVG9hMnY5cWJyV2I2aityUHlBVWptWGJ6Tkpwcm1uR1h1ekdaVGNTbXhUTDVZNU5KR3B5RXorc0wrWXY4NEVtRDZUZXlINmNPbjZJOHY1eUVnUW5ZWSt3TUdPdFB2Unh4RGh4eDRmUGlvaEtpT2wxcEoyVklTdkMyMSswTlZwVzgvdjNYYWFsdENXczYzTjZxUjFZeDU3Tnp3bnJjMUpmWHMvK2QvVngxMzFVaEZRa21zNG1GOXk1azA1ODMwVnpiek1nRkk3RlkvZTl6ellrYW91S2pndUhVa1ExSHlGbVp3L1JQVFdmWTdHRnMvdnRtSmwwL2lZblhUU1QzdFZ6Vy9XWWRpKzVkeElKN0ZvUTBVVjd5MzB1b0thNEpiaWVrSjJENC9CZkIwVW5SelByMHJFNWZ6NFZVWDE3UHFrZFdoZng4Z0w4eTdNemwwUTNEd05Yc0Nna0xDck1McVN1cjQ4b3ZYaGxzQkp3eE5hUEh6OTgrMkdsdGFLV3lxSkpUQjA5UmxsOUdYV2tkam5nSHcrY09aOHhWWTJpdWFhWmdVd0VIM2oxQTN1dDUyR1BzcEE1TEpYbElNZ25wQ2FRTVNTRnhRR0xZVXV5bGUwc3AzbFhNN1ArWUhmYjhaZnZMT0xidFdOaGp6clZ4eThjeGVNcGdFdEw5UC85VlJWVTBWalVHNzIrdWFRYWc0bkFGSG1mb3FtUm5CcUtCNlZYZENYeHZPeExveGROK2FwVGhNMEo2N25SbDJLeGhESjB4RkpQWnhQR2R4d0g0NUs4LzJla3k5WWZYSDJiSGl6c3dXODNFOVl0ajNoZm5kWGpjcFV6aGp2UXBTUTVZa0FIdit6Ky9yQ3FBLzd3aXNtTVNFUkVST1ZPMEZmNXpHbng1TWh5dGg5UEZLK2VHRCtyT3dXa3NWa3V3NmlCdGVCcWxlMHJKZVRhSEd4NjVBVmV6aXpXL1dNUHlieS9IWXJQdzhqZGZadmwzbHJQc1c4dkNwbGFWSHlqSDNlSnVhM3hxRUZMTlVIL1NIOHEwbi80VHJOeXhXb2hPaW1ibUhUTnBybWtPdXhBczIxZlc1V3U0K2RHYkdiODhkRnBGNENLMUkrNW1kOGYzbXlBbUtRYWZ4OGQ3djN1UHlzTEtZQURsaUhNd2VsSHZlNnQ0WEI0Mi9ua2p3NjhjSG13YWJSZ0dSZGxGN0hoaEJ6UHZtTWsxRDEyRHU5Vk5TMzFMc09kTFdsWWFWMy96NnVCNXN1WmtFWnNTUzJwV0txNW1sMzgxS0pQL3ZidmlrMWN3N2FacHdhWFg5NjV1V3pMZTUvR3gvVi9iUThhMDg2V2RWQityOXZjemlyTGhkWHRwcVcySjJOU3M5Z0s5amdKVzNyT1M1UTh1RHdrUk9nb0w3TkYyUmkwYTFlbnkzVUMzMDczQUh6YXMrc0VxWE0wdUhQRU9Cazhjek5SUFRHWGdoSUhCRURRbU9ZYTA0V25NdW1zV0ZRVVZsQjhvNTlUaFV4eDY3eEFlbHljWThKMFo4alZWTlZHMnZ5eHNmK0I1ajIwNzF1Rjk1MXBnR2gvNG0yNFhiaWtNTzJiL212MWgrODRNZDk3ODBac2ZlU3d0dGY3bTRGR0ova2JYZ1g4VGVscTVBeDFQOStwTSsybVFseXVGTzlMbjNEaWlMZHhaY3d5K09Obi9DNVNJaUloSVgyTzN3T2d1cmpuUGhzY0RtOC9CZVhLZXpmRlAyYmh6SnVDdldtaXE4ay9qTVh3RzlTZnJnLzAxbkUxT0RLL1I0ZXBKUmRsRlpGNlJTWFJpTkh0WDc2V3lxSkxGWDFzY3ZMK3lxSktZNUppUVNwcEFaVUQ3ZmhzQlMrOWZTdnJvZFArR0FjZDNIU2N0SzQyWTVKamdNZVg1NVoxT3czajFvVmM3ZmMyN1g5M043bGQzaCswM1c4M2Mvdmp0bUsxbXZHNHZJK2FOd092MlVyaTVrQlhmWGdIQWk5OTRNVGpGckNQWlQyZVQvYlIvU2VmSkg1dE1mWGs5dFNXMVJDZEdzK1lYYTJpc2FtVEV2QkZNK2ZnVVBLMGVzditSemJTYnB6Rm15WmpnTkorT1dHd1drak9UTzIzRUhPamhrL3RxTHZ2ZWJsdWRMR2RsVHJES0N1RFFCNGM0K041QkVnY2xzdjFmMjJrNDFVQnpiVFBwbzlKWmV2L1NUbC9YaGJMcUIrRVZIaDg4L2tISXhYNGdBR2h2OE9UQkRCZzNJQmdXdEJlWSt0UFJ6OW1aN0RGMkZueGxBYlpvR3ltWktSaUd3WFAzUHNlVlg3aVNZYk9HaFJ4ck1wdDQ5MWZ2TXZ2VHM3bjYvcXN4ZkFaMVpYVWtEZXA0V2w5cmZXdUhsV1FYVW1ObEkrLzk5ajNtZjJrK0tVTlRtUFBaT1NIVlFyV2x0YXorMFdvV2ZXMVJodzJWMjd2KzRlcy9jdVZPWFZrZFZydVZtRVQvNXpyUW0rdHMrZ0gxUkhOdE05RUpIWC9HTGhlNlpKWStaMUkvR0pvQXgrcWgyZTBQZXE0Ny8wRzNpSWlJeUNYbDVLR1RJVk9SbkkzT1h2OWwyOW5vcEhoWE1jdSt0UXlBeElHSjVMMmVSMFZCUmJCYXBYUlBhVnRZYzFvZzNHbmZiNk1qWG8rWGpYL2EyT1hLVjJlNjliRmJPYkx4Q01QbkRnOEpCbDY0N3dXbTN6cWRFZlBhTGEyOHFZQ1VJU2trWjdZbGNJRXdwM0JMSVlXYjJ5b2Jybm5vR3BxcW12QzRQTUdwTFFHckhsbkZsRTlNSVhOcUpnQ09lQWRITmh4aDZNeWh4S1hGRWRjdmpyalVPQklISlZKZlhzK0FjUU9ZZGRjc1lwTDhEV0FyamxRUW5SZ2QxZ3cyTGkwdTVHTDN6aWZ2NUlYN1h1RG1SMi9HNnJDeThwNlYrSHcrY3A3SjRjakdJNHhhT0lyREh4NW0venY3T1pGN2dqbWZtOE9IVDN6b2Z5L2RYbUtTWTRoT2pDWWhQWUhNcVpuRTk0OG5jVkRmNkhGd3d3OURleHF0dkdjbGkvOXpjYmVWTzJhTEdiUEZUQXZoNFU2Z1NxdXo0T3hNNldQYWZrN2R6YWQ3UlVWMWYwbHNNcHM2N2RjRVVGZGExKzFLWU9kYjZkNVNHcXNhZzB2Q2Z4U2RCVGE5VVZWVVJlTGd4R0JWVmZ1cG11ZENWVkVWVGRWTldCMVdXaHRhT2I3amVMQUo5dVZheGFOd1Ivb2NFLzdxbmNkMytiZFhGU2pjRVJFUkVlbU5scm9XR2s0MU1HNTVXOVBoK3BQMXhLVEVkUEdvMDQrdGJTRTZ5WCt4Zk9pRFEvUWIwWStVb2Y2UUtHTktCakhKTWV4WnRZY2w5eTNoNU1HVE5GVTNrVGs5TStRY0hxY0hrOW5VN1lXY3M5Ry9HcGM5dHVjWFl1NFdOM212NVZGWFZzZnNUNGYyT0RGYnpjRW14ZFhIcXRuNTBrN1NSNmV6NUwrWGRIdmUrUDd4SFByZ0VDVjVKYXo0em9xd1Nvem94T2lRSUdMQ05SUEN6dUZxZG5WNVlWeXlweVJrKzlydlhSc1NQSFdrcGFhRlU0ZFBNZkg2aVl5NGNnU0hQenhNYkVvc0M3KzZrS2k0dGd2NWNjdkdoVFdaQnNMNnEwUktZSG4zOXRiK2NtM0kxSnZlcnRSVWZhd2FUUDdRc2JjQ3EyL0ZwWDYwS1d1dDlmNCtQaE92Qys5SGRTR1Y3Q2toSlRNbHBBS3V0d0k5bmE1LytIcDhYaDh4S1RIWW8rM2tyOG1ucnJ6T3Z4Slh1MEMxdnJ5ZU4zLzBadGdxV0liUG9QeEFlVWhENzJDVmxiWDdLcXVlcUMydFplcy90d2Eza3dZbk1mRmEvL2RnOTc5MzAxTFh3cUo3RjUyVDU3cFlLTnlSUHVucVlmRG5QSEI2NFZBTkhLcUcwU25kUGt4RVJFUkVnRk9IVGdGdGxRcUd6NkE4djV6Qms3dWVqZ0dRKzNvdTdtWTNZNWFNWWY4Nyt4bS9ZanhIYzQ3UzJ0QktTMjBMRnB1Rjh2eHlxbzlYczNmMVhtSlRZeGs4TWZTOEhxZW4yNm9kZ0lxQ0NnQmE2MXA3dkV4eWRGSTAwMitienRaL2JpVTVJNW5SaThQNzVUZ2JuV3o0NHdhaUU2TzU4b3RYZG52T2dLazNUYVg4UURtYi9ycUpxNzUrVlVpejM2NjAxcmRTVTF5RHorY0xXemxvNzV0N3lWdVZoejNhem96Ylo0Uk5BV3J2dVh1ZncvQVp2UGlORjRQN1lsTmp1ZTc3MTJHMm1vUFQ2b2JPOVBkSUNWc1cyb0M2OGpvcWl5cXBMUFIvR1Q2ank1WEFlbXYxajFkanRWdFovdTNsUFRvK0tpR0ttWGZPREZ1S2ZPVTlLMW4ycldVaGdabXIyY1d4N2NkNlBKYmpPNCtUTWlRbHBHbHZUNVh0SzhNV2JUdXJZQ2pBTUF5MnJkd0dKbi92cEhPcE4rK3p4K25oNU1HVEhRYU9QV1g0REZiL2VEWExIbGhHd3NBRW52dnFjOHk3ZXg1RFp3d2xjVkFpZTk3Y2c2ZlZ3N3d2emNOc01YTmt3eEZpVTJPWjg5azVyUDEvYTFsNi85TGd0TTdTZmFVNEc1MWtUR2xyZk8xMSthZGx0Wi82NldwMmhmVElDalJoN29uaGM0ZVRPUzBUd3pDd1dDMGhxL1UxVmpZU0ZmL1JLNWd1TmdwM3BFK0tzOEdTSWZCV2tYLzd0U1B3UU45bytDOGlJaUxTNTVYdUt5VW1PU1k0VmVUQXVnTTBWVGVSTmJ2N0MxQm5neE5ybEgrcWc5ZnRaZS9xdlVRblJ2dS9rcUpKSDVOT1UzVVQyVTlsVTF0YXk1elB6QWtMWlZycVdzS21SZGlpYlV5NllWS3dVcUsrdko3Y1YzT0pUb3dtK3gvWmJIOStPeGxUTXNpYzVwOU9OT21HU1NFWGJPMk5tRGVDRTd0UFVMaWxrRkdMUm9XRk1BZmVQWUNyMmNXeUI1YjE2aUxQWXJNdzV6TnpPUHpoWVh3ZVg0YzlpQUp5WDh1bDZtZ1ZkYVYxdE5TMVlMYVlHYnQwYkxDZmljL3JZOCtxUGV4N2F4L1RicGxHYkVvc09jL21jQ0wzQkxQdW5OVmh0ZElkVDl3Uk5pMExlamFWSmVmWkhJN3ZPSTZyMllYSmJDSTVJNW1CNHdhU05qeXR3K29kbjljWHR0OXNNWGY1WE81V04zV2xkVXk5YVdxMzR3RjQrWnN2QjIvbnZaWVhkdithUjlkMEdLRGx2WmJIclArWUZad0cxNUc2MGpwS2NrdTQ0bE85WDMybHRyU1cvTFg1Wk0zTjZsWFQzdlo4SGg5Ym45bEs4ZTVpcHQ0MGxkalUyTE02VDBkNit6Nlg1SlhnOC9pQzRXMUgzKzlBdU9KMWV6dTh2eXkvak5hR1ZsS0hwWVo5VHdaUEhzeWlleGRSbEYwVVhNNDhmMjArYVZscFhISHJGZVMrbXN1V3A3WXcvMHZ6QWRqL3puNFNCaVNRTmlJdGVJN0dDdi9LWGUzL1hkajF5aTUydmJLcjI5Y1grQjU1WFY2SWFkdlgwZFFydzJkUVUxekRoR3ZQUHVpNldDbmNrVDdyeHBGdDRjNjY0L0NGU1pCNmVmZklFaEVSRWVtV1lSaVU3aXRsNFBpQkdENkQvV3Yyay9kYUhxT3ZHazFxVm1xSGo3RkYyYWc0VW9IWDdhWHlhQ1ZqRm84aFkwb0dOLzM4SnFJU284SXU5aktuWmJMaHlRMzBIOTJmNFhPSDQycDJjZkM5Z3pqaUhMaGIzUlJzS2dqcGJ4SjRqdUZYRHFleW9KSmRyK3lpZUZjeFNZT1RXUGJBTXN4V004VTdpeW5hV3NUNi8xdVBMY3BHNXJSTUtnc3JTUitUanNsc3d1ZnhCWmN2Qi8vU3p4YWJoWWFURGNGOXJmV3QxSmZYTTNUbVVKSXlrakJiekNIVkxYRnBjWnc2ZkFxTDNjTEpBeWM3REk5U2g2V1NPaXlWbXVJYXJIWXJ6YlgreW9JemozVTJPSWxLaUNKalNvWi91ZXlNWk14V00rNFdOMGR6anBML2JqN05OYzFjOGFrckdMdDBMQUJwSTlMSWZpcWIxZis3bXJtZm54dldxeWdRNXJ4dzN3c2greHNyRzNIRU9xZ3BxY0VXYmFPcHVnbEhySVBha3RwZzFVcENlZ0lqNW8wZ2ZYUTYvVWIxQys0UG5QTk1lOS9jeTk0Mzk0YnNHNzlpZkplQlFtVmhKWVpoa0RHdFowdVJuN2xDVm5zZHJaYlZVejZQankxUGJ5RTZNYnB0RmJjZThMZzhGR3dzSU8vMVBHS1NZNWp5c1NtOWZtN3dMMmVmL1hRMk5jVTFqRjA2bHZFcnhuZi9vRjdvN2Z0OGJNY3hvaE9qU2NsTXdkbm81T1Z2dmR6cHNSdi90TEhEL1drajBzaWFuUldjZHVXSWRYQmk5d2tTQnlWaU5wdUpTWTVod3JVVGFLcHNvblJ2S1EybkdwaDYwMVFjc1E1bWYzbzJXLzZ4aGNiS1Jpb0xLcWs0VXNIY3o4Mmw0a2dGSncrZXhCWnRvMkJqQWJZb1cwZy9xeG0zendoWlJheHdTMkhZQ25CQThERzVyK2N5NXFveG5ZYXVyaFlYUno0OGdxdloxYU1xeFV1TndoM3BzMFluKzVzcjc2a0Fqdy8rZlJqdW5oenBVWW1JaUlqMGJYVmxkWGhhUGFTUFNpZnY5VHoydjdPZmNjdkhNZVVUblYvSWpsOHhubTMvMm9iUDR5TStQWjZzT1ZtWXJlWmc3NTB6NWI2V2l5M2F4cnd2ekFPVHZ5b25mMDErc0s5RzRzREVZRWpRV3QvSys3OS9uNFpURGY1ZVBDWVRhU1BTbVAzcDJXVE5hYXVjR0xsZ0pDTVhqS1NwcW9uQ0xZVVVaUmRSdUxtUWxDRXBYUFBRTlRSV05uYmI2SFhQcWozc1diV24wL3V2L2Q2MTVMMmVSMlZSSlFCamxvenA5TmljbFRsVUZWVUIvbVhVend4aVpuMDZ2S3k4Y0VzaE9jL21ZSGdOTXFabXNPamVSU0hUZm1LU1lyanE2MWVSKzFvdTcvMzJQVzc4NFkwaHk1Ui84dGVmRERsZllBV3RnbzBGN0h0N0gyYXJtY2szVG1iZlcvczRzdUVJRnB1RlNUZE9BbURzMVdNN2ZCM3p2enkvMDlkNHB1NkNsb3FDQ3BJR0pmV29lZkNaQWRXWnJBNHJiLy9zN1M2UG1YWFhyQTZuc1IzKzhEQTF4MnRZL0YrTGV6VDlMMkQzSzdzNTlNRWhoczBheG96Ylp3U1hwKyt0a3J3U0drNDFNUHMvWm9jMDhENVhldk0rR3o2RG11TTFESm93S1BoWlhQUzEzdmVhTVF3alpEV3c2YmROWi9jcnUxbjlvOVZoeDlwajdZeGRPcGFNcWY3d2FkQ2tRWHpzeHgvREZtVmp3eDgzQklPaVU0ZFBzV2ZWSGd6RHdCWmxZL3B0MDBNcXc4NmNUdFZaUDU3RWdZbE11M2thK2UvbWh6UkJQNVBKYkNKeFlDSUx2cklnNGcydUk4RmtCTG9taWZSQm0wdmg0ZFBoY3B3TlZ0NElNWW9rUlVSRTVCTG04WGpZYlAxb2k2RjczZDVnYzlTR2t3M2ROdTN0cmNiS1JyeHViMWkva3NCUzF1MmJyb0ovbXBUUDR5TXBJNG0wNFdrOVc4bkc4Sy80WlJnR0E4WU9PR2RqYjYxdnhkM2l4aFp0NjNKbG9kYjZWdHhPTnlhVGlaamttTERYMUJHUDAwUGg1a0l5cG1VUWs5UjFZOXVhNHByZzk4WHdHVFJXTllaZGtEWlVOQkNYR2hlc1hESlpUUDRxS29QZzlCak9ibGJSV2RuMzFqNmlFcU5DR3VWZUtPNVdOeVc1SlF5YlBReUFxcU5WcEE3cnVCS3RiRjhaU1JsSllhdG9CWHE4ZExYeVZVREpuaEtTTTVJN2JWRGNVdGZTbzFXNmZCNGZIcGVuVjZzMzlmWjlOZ3dEZDR1N1Q2d1ExVmpSaU1saUlqYWxiWnBhVC90cDlTVVpoUmtrSnljVEh4K1AxWHB4WElBcTNKRSt6VERnQzI5RDhlbHEyNjlPaFZ2Q2UrYUppSWlJWERMT1JiZ2pJaUpuNzJJTWQ4N05Jdk1pNTRuSkJKOXFWeTM3OGlId0tvNFVFUkVSRVJFUkNWSzRJMzNlMVVNaHllRy9mYW9aMWhkSGRqd2lJaUlpSWlJaWZZbkNIZW56N0JiNHhLaTI3UmNQZ29wM1JFUkU1RkptTnZScnVvaElKSmg4L3Q1V1o2NFMyTmZwL3hweVVmallTSENjYnA1K3VBWnlUMFYyUENJaUlpTG5rOTBYK2Nhb0lpS1hJN1BMckhCSDVIeEpzTU0xV1czYkx4eU0zRmhFUkVSRXppZVR5VVNTdC92VmZFUkU1Tnl6TjlpeFdDeVl6ZWFMS3VCUnVDTVhqVnRHK3hzc0ErU1V3ZEc2eUk1SFJFUkU1SHd3bVV3TThnN0M2cjA0Vm1nUkVibFVtRjFtRXVvU3NOdjlBWS9DSFpIellGQWNMQmpjdHEzcUhSRVJFYmtVbVV3bUhGWUhtUzJaa1I2S2lNaGxKYjRzbm1oN05BNkhBNXZOcG5CSDVIeHB2eXo2dThlZ3BERnlZeEVSRVJFNUgwd21FeGFMaFRSTEdrUHFobUR4V0NJOUpCR1JTNXJKWlNMeFdDSUp2Z1JpWW1Kd09CeXEzQkU1bjhhbHd0VCsvdHMrQTU3Wkg5bnhpSWlJaUp3UFpyTVp1OTFPZjF0L1J0V05JckV1RWF2VGlzbDM4VnhvaUlqMFpTYWZDVXVyaGVpS2FQb2Y3MCt5S1puNCtIaGlZbUt3MisyWXpSZFhYR0l5REVPclNzdEZaVThGZk9OOS8yMlRDZjUrRFdURVIzWk1JaUlpSXVlYVlSajRmRDVjTGhkT3B4T24wNG5MNWNMcjlXSVlCdm8xWGtUazdBVld4TEpZTE5qdGRod09CdzZISXhqc1hFeFZPNkJ3Unk1U0Q2NkhuU2Y5dDVjT2hZZG1SM1k4SWlJaUl1ZERJTVR4ZUR4NFBCNjhYbTh3M0JFUmtZOG1FTzVZTEJhc1ZpdFdxL1dpWEFZZEZPN0lSV3BmSmR6M252KzJDZmpyTlRBa0lhSkRFaEVSRVRsdkFpR1BLblpFUk02dFFKaHpzWVk2QVFwMzVLTDEwSWV3cmR4Lys2b2g4TDA1a1IyUGlJaUlpSWlJU0NSY1hCMkNSTnI1N01TMjJ4OGNoNk4xa1J1TGlJaUlpSWlJU0tRbzNKR0wxdGdVbURQSWY5c0EvcW1WczBSRVJFUkVST1F5cEhCSExtcWZtZEIyZTMweEZOWkdiaXdpSWlJaUlpSWlrYUJ3Unk1cW81UGh5c0Z0Mi8vWUY3bXhpSWlJaUlpSWlFU0N3aDI1NkgyMlhmWE94aEk0VWhPNXNZaUlpSWlJaUloY2FBcDM1S0kzSWdrV1pMUnQvekhQMzROSFJFUkVSRVJFNUhLZ2NFY3VDWitkQUNhVC8vYXVrN0MxTkxMakVSRVJFUkVSRWJsUUZPN0lKV0ZZSWx5WDFiYjl4MXp3K0NJM0hoRVJFUkVSRVpFTFJlR09YREkrTnhGaXJQN2J4UTJ3cWlDeTR4RVJFUkVSRVJHNUVCVHV5Q1VqT1FydUd0KzIvZlErYUhCRmJqd2lJaUlpSWlJaUY0TENIYm1rM0R3YUJzYjZiemU0NEpuOWtSMlBpSWlJaUlpSXlQbW1jRWN1S1RZemZIbEsyL1pyUjZDa01YTGpFUkVSRVJFUkVUbmZGTzdJSldkK0JrenU1Ny90OGNHZmNpTTdIaEVSRVJFUkVaSHpTZUdPWEhKTXdGZW4rdjhMc0trRWRwK0s1SWhFUkVSRVJFUkV6aCtGTzNKSkdwVU1LOW90amY1L3U4Rm5SRzQ4SWlJaUlpSWlJdWVMd2gyNVpIMWhFa1NkWGhxOW9CYldISTNvY0VSRVJFUkVSRVRPQzRVN2NzbEtpWUk3eHJWdC96a1A2clUwdW9pSWlJaUlpRnhpRk83SUplMlRvNXRENGlzQUFDQUFTVVJCVkNFOXhuKzd6cW5teWlJaUlpSWlJbkxwVWJnamx6U0hCYjQrdlczNzdTTFlwZWJLSWlJaUlpSWljZ2xSdUNPWHZOa0RZWEZtMi9adnQ0UFRHN254aUlpSWlJaUlpSnhMQ25ma3NuRHZOSWl6K1crWE5NSXoreU03SGhFUkVSRVJFWkZ6UmVHT1hCWlNvdUFyVTl1Mlh6Z0FoYldSRzQrSWlJaUlpSWpJdWFKd1J5NGIxMlRCNUg3KzIxNERmck1EZkVaa3h5UWlJaUlpSWlMeVVTbmNrY3VHQ2JoL0J0aE8vOVRuVjhIclJ5STZKQkVSRVJFUkVaR1BUT0dPWEZZeTR1SFQ0OXUyLzdvSEtwb2pOeDRSRVJFUkVSR1JqMHJoamx4MmJoc0x3eEw4dDFzODhMdWRvTmxaSWlJaUlpSWljckZTdUNPWEhhc1o3cC9wbjZZRnNLVVVOcHlJNkpCRVJFUkVSRVJFenByQ0hia3NqVStGRzBlMmJUKzJBNnBiSXpjZUVSRVJFUkVSa2JPbGNFY3VXM2RQZ3JSby8rMDZKL3hpS3hpYW55VWlJaUlpSWlJWEdZVTdjdG1Lc2NHRHM5cTJkNXlFbHc5SGJqd2lJaUlpSWlJaVowUGhqbHpXcmtpSFc4ZTBiZjhsRHdwcUl6Y2VFUkVSRVJFUmtkNVN1Q09YdlM5TWdwSEovdHNlSC96dkZuQjZJenNtRVJFUkVSRVJrWjVTdUNPWFBhc1p2amNISEJiL2RuRURQTGs3c21NU0VSRVJFUkVSNlNtRk95SkFaanpjTzYxdCs0MEMyRndhdWZHSWlJaUlpSWlJOUpUQ0haSFRyaHNPOHdlM2JmOXFtNVpIRnhFUkVSRVJrYjVQNFk3SWFTYmcvcG1RcXVYUlJVUkVSRVJFNUNLaWNFZWtuUVE3ZkdlV1ArZ0JMWTh1SWlJaUlpSWlmWi9DSFpFelRFdUhUNTJ4UFBxaG1zaU5SMFJFUkVSRVJLUXJDbmRFT3ZDRlNUQ3EzZkxvUDlnRXRjN0lqa2xFUkVSRVJFU2tJd3AzUkRwZ05jTjM1MEMwMWI5ZDBRdy8ydXdQZWtSRVJFUkVSRVQ2RXBOaHFGMnNTR2MybHNBam05cTJQejRTL3V1S3lJMUhSRVQ2RnNNd1FyNUVSSHJLWkRLRmZJbUlmQlFLZDBTNjhmUmUrT2YrdHUxdnpvUnJzeUkzSGhFUmlUekRNUEQ0RE1vYkRPcWNKbHhlRXdhNk9CT1I3cGt3c0psOXhOdThwRVY3c1ZzdFdLMVdoVHdpOHBFbzNCSHBobUg0ZSs1c0x2VnZXODN3bTZ0Z1hHcGt4eVVpSXBGaEdBWjFyUWJINjB5NGZib1FFNUd6WjhGTGYwY0x5VEVXN0hZN1pyTlpBWStJbkJYMTNCSHBoc2tFMzVrTlF4TDgyNEVHeTFVdGtSMlhpSWhFUmwyclFVR05XY0dPaUh4a1hpeVVPZU9vYW5EaGREcngrZFRnVVVUT2pzSWRrUjZJc2NHUDVrR3N6YjlkM1FxUGJBYTMvdjhySW5KWmNYdDlISzlUcUNNaTUxYUZPNWJHNWhaY0xwY0NIaEU1S3dwM1JIb29JOTYvZ2xiZ1YvcjhLdmpkRHRDOFJoR1J5NE5oR0p4c1JCVTdJbkxPK1V4V3FscXRPSjFPdkY2dkdyU0xTSzhwM0JIcGhka0Q0WXVUMjdiZktvSTNqa1J1UENJaWN1RVloa0Z0YTZSSElTS1hxbGFpY0RxZHVOMXVoVHNpMG1zS2QwUjY2YmF4c0NpemJmc1B1eUN2SW5MakVSR1JDOE13REZ4ZVZlMkl5UG5oTTlsd3VWeXEzQkdSczZKd1I2U1hUTUFETTJGRWtuL2JhOERERytGb1hVU0hKU0lpNTVsaEdGcnVYRVRPSDVNWnI5ZUx6K2RUdUNNaXZhWndSK1FzUkZuaGgvTWd3ZTdmYm5URHR6K0U4cWJJamt0RVJFUkVMbDZHWVNqWUVaR3pvbkJINUN3TmlJVWZ6d2U3eGI5ZDFRTGZYZysxenNpT1MwUkVSRVF1VGdwM1JPUnNLZHdSK1FnbXBNRVByZ1R6NlNyOWtrWjQ2RU5vZGtkMlhDSWlJaUlpSW5MNVVMZ2o4aEhOSGdnUHptcmJQbHdEUDlnRUxtL2t4aVFpSWlJaUlpS1hENFU3SXVmQTFVUGhxMVBidG5lZGdwOXVCWitxYWtWRUpJSTB2ZVBjOFBuMEY1dXowZHhZSDdhdnJ2cFVCRVlpSW5McFU3Z2pjbzdjTWhydUhOZTJ2ZkVFUExZRDlHdTFpSWljRDNWVkovbjd6KzZqcXJ5NHcvdTNybjJaRDkvNDUxbWZmOE1iejdCaDFiTm4vWGlBaHRwS1Z2N21PN3p4MUM4LzBubDZxNjc2RkMvODRRZDQzS0dOOE53dVo0KytmRjVQeU9NMnZybVN0MWMrSHZZOFIvTjM4WmNmMzR2TDJVcHRaVGx2ci93OWRWVW5PeHhUWTEwMS8vN3pUOC9ZYTNRN2xvNjRYYTJzZXZwWGxCWWRETzdiOHZZTHJIdnB6ejE0ZHk2TW92eGRQUC83NzlOWVZ4M2MxOXJjd0V0UFBNTFd0UytISFY5ZlUwSDJtaGRwYVdvSXU2LzgrSkhnKzE5UmVwVGl3M3ZQYWt5NW05N2htVjg5Mk9VeGh1SEQxZHJjcTYvT3ZrOGlJaGVTTmRJREVMbVVmSDRTMURuaHpVTC85cHVGa09Udzd4Y1JFUUU0bEx2bHJCNlhNV0k4TVhHSndXM0RNUEM0bmZoOHZnNlA3ejg0aTNkZitoT0RzOFl5Y3RLc0RvOXByNkcycXUzY1BoOUg5bTVqeElUcElmc0RZaE9TTUpzdFhaN1BNSHlzZiswZnREWTMwdFJRUzhHKzdZeVlNS1BMeDlSV2x2UGlFNCtFN2YvU3cwOEMva0RyeFNkK0dIYi9wKzc5QVltcDZjSHQwcUtER0Q0ZlZwc2o1TGluZm41Zmw4OGZNSEgyRXVhdXVCV0FscVo2anVSdFpjYVNqNGNkWjdIYU1Bd2ZQcStINkxnRXpCWXJyL3pwSjh5Ly9rNUdUWjRUY3F6SDdhS3k3UGdaci9ka2g2KzN2Y0JyYisvWXdUektqaDNHSGhVTmdNL3I0VkJlZG8rK3orZUt6K2Zqci85N2I0ZjNmZW5oSjhrY09RRzd3OEcyZGE5eTFjMWZBS0JnM3c0QXhzMVlHUGFZb3YwN09iQnpJek9XZkNMc3Z0Ym1Sa29LOHdHb0tqL0JwdFVybWJyZ09xWXZ1cUZYWTNhN1dtbHBDcThtYXEvNlpBbXYvT2tudlRydjhBa3pXSHJMM2IxNmpJakl1YVp3UitRY01nSDNUWWQ2RjJ3NDRkLzNiRDRrUnNITm95STZOQkVSNlNQV3YvYjBXVDN1dWsvZkZ4THVuTW50YXFXcHZqYTRuZHgvRVAwR0RhWHMyQ0hTQmc0Sk9UWXVNUVdyelI3Yzl2bDgvT3QzM3dzNzU4SGRtem00ZTNQWS9rL2Qrd2hKYVFPNkhHL091LyttN05naGx0NXlONGYzNUxEaGpXZElUYy9vOW5FQS8vSEFyN0JZck5SVm5ReXBkdkd2Sk9UalUvYytFdHozNGhPUGhFMC9LejZ5aCtUK0E2bXRMQS91czlyczNQbmZQK3YydVFGc2pxamc3YnpOYTRtS2pXZjh6TVZoeHdYZVE1L1hRMHhNRXN0dnU0ZWRINjZtdnJxaVI4OFQwRkdBMDFuUUJWQ3dieHRKYVFPQzM5ZUNmVHR3dFRhVE5YWmFsMVVrWnJNWmk5WFdxN0YxNTlxN3ZrNWNZZ3JncjlRS1ZOaFliWFltemJtYXF2SVR3V01QN3RyRXlFbXpTVWp1RjNhZXczblpEQmd5a3NaMllXTGdaOFZrTmdkRHpMRlh6Q2NxSm80UDMvZ25JeWZPREFuMXpvWGsvb081Ni81SEFTZ3B6R2Y5YTA5eDV6ZCswZUd4WG8rTEZ4Ny9BUm5EeDNWNHY0akloYVJ3UitRY001dmd1M1BndXh0ZzErbks3Q2QyUVlMZDM1dEhSRVF1YngxZHlBUGtiVjdEMW5kZjRZdi84NGN1cTJKYW11cHh0alRUVUZzSitLZjcyT3dPcWs2ZTRMMlgveEoyZkVYcE1RN3MzQml5NzRiUDNNL0FZYVBEanYza1Z4OG11ZDhnRE1QSHVwZit6S0Nzc1l5YnZnQ1RxVzBtLzU5L2RFKzNyekZ2eTFyeXRxeGx3c3pGREo4d2cwSER4L0h2UC8yRXQ1NzlIVGQrN2x2Qk1LQXpOcHNkaTlVV0VrQUJlRDF1ekdaTGx3R1IyOVhLaVlKOHZCNDN4dzdtQmZjUEhEcWFHejU3ZjdkamI2KzVzWTc5Mjljejc5cmJzVnB0VkpVWGt6b2dNM2kvMWU0Zm44ZnRwcVdwbnNhNkdsTDZENmF4dnBxdGExOW0rdUliQUJPTmRkWEI3MWNnY09wSnlOV1J4cnBxaWcvdlpmYXlXNEw3OW1TL0M4Q2IvL3hObDQ4ZE1tb1NLKzc0MmxrOWIyY1NrdnVSa0JJYTFqejMySGVEUWFOaCtDall0ejE0dS9wa0NZZnp0Z0p3OS9lZkFLRHMyQ0ZxS3Nxb3FTaWorTWkrNEhrQ254V0x4UW9ZK0x3ZXpCWUxBNGFNWVBsdFg2Vyt1b0t5WTRjWlBmVkt6T2EybjlIVzVrYTJ2UE1DNDJjc0lqMXpSSzllajlsc0ppWXVBZkNITjNaSGRNaTVnMHdtcWsrZXd1ZnpNaWhyVERCOE1wbE1tRXltWGoybmlNaTVvSEJINUR5d21lR0g4K0JiSDhDaDAxUE5mNUVESGg5Y2t4WFJvWW1JU0IvVjJ0S0VQU3FtMitsT096OWN6ZjV0SHdTMzMzM3hqd0FzT1QwdDVJdi84MFRIRjZQNHAxNTFWS0VUNkJBWENIRk1KalBEeGs1bHk5c3ZjR2ozWnE3NzlIM1lvMko2OURwMnJGL0Z6dldyR0RaMktuT3Y4VTl0aW9xTzVkcTd2czRiZi85L3ZQNjNSMWx4eDlkQ1FwS2VLaWs2MEcybFJ1SCtuWmhNWmo3M25jZDQ2dWYzaFZRWmRWVU5FOUQrK0czclhpVXhOWjFSVStaU1dYYWNmLy81cDB5NWNqbG1pNFhHdXBwZ2Y1MFhuL2hCOE9MZWFyTVRtNUJNWEdJS3J0WVc2cXBPc2VvZnZ3NmVQL0Q4N1VPK3YvM2tQOFBHMFZuUHZ2enRIMklZQnNQRytGZHlLTmkzbmFyeVlwWis4a3NrOXh2RVMvLzNReFo5L0xNTXpob2I5bGpMR1dIWnViTG0rZjlqM25WM0JMZnZ1TTlmYlJYNGVidjcrMCtFM0Q3VHJnMXZrWjQ1Z285OS9vR1EvZnUyZlVCOTlTbXFUNVVBOFB6akQ5UGNXSS9QNjhGa01oRWRtMEJzUWhMRHhrNGxLaVl1K0RpM3k4bVJQVGxranB6UTYzQ252Y3F5NHpoYm0vbm5MNzhWZHAvWmJHYmk3S1VBL090My94UGNQK1hLNWN5Nit1YXpmazRSa2JPbGNFZmtQSW14d3M4V3dIKy9COFVOWUJqd3kyM1E2b1ZQakl6MDZFUkVwSzlwcXFzaExqRzUyK1BtWFhzNzg2NjlQUmhVZk9MdWgrZzNhQ2pIRHVZUkc1K0V5ZVNmVG1JeW14azBiQXhlcjRlOTJlc1lOV1V1WnJPWjJQZ2t6RmIvcjRDQktoS3Z4KzBmUTMxTjhIblNCZzVsNlNlL1RPSCs3VFEzMW9lc2ZCU29RakdaVE1Hd3hlMXlzdUdOZjFLd2J6dFo0NjlneWMxZkRLbjRTVW9id1BXZnZaKzNudmtkci8vdFVXWXR1NFVKTXhmaG45UWM2bTgvL2Erd2ZSV2xSOW4xNFp0TW5YOXR5SDZ6eFVwRGJSVUpLZjN4ZWQwMDFWVXplc29jYkhaSDJEa0Myay9yYXE5OThGTlNkSUREZWRuYytQa0hNSHhlY3Q1OWhkUUJtZlFmbkVWZTlydkVKaVNUT2lDVFV5VkZ6Rng2RTRPR2pTRXVLWldvNk5pUWM4YkVKL0dsaDU4TWZyL2FoenB4aVNuYzhKbjdTUnZVVnRvYitGNTRQVzZxVDVYaTliaURVNmxhbXh2WmR6cllNMXNzdUYydDVMejdDb09IajJQNCtPbTRXcHNCaUlxT0l6YWgrNStsYytYWXdWeG1MYjBwdUwzMnhUOXk3RUJ1Y1BzdlA3NDM3TFpoK1BqU3cwOVNVcGhQU1dFKzg2Ky9NMlE2bXowcWlxcnlZbHpPRm1KaS9kTVJwOHhiUVdwNkJyRUp5Y1RFSjNVYVluYW5vK3F6MlBnazd2ekd6NFBiaHVIaitLRTl6RnA2RTJPbXpRdUdSNGJoNDdXLy9vTG91QVFtemIyYWNkUGIrZ2U5dGZKM0lWUDZSRVF1SklVN0l1ZFJvZ01lWFF3UGZ1QVBlQUFlM3dtdEhyZzkvQTlxSWlKeWlldG9hZWlBcXBNbmlFOUs3ZklZZjdWQ2ZJZjNEUjB6bWFGakpsTzRienZ2di9vVWsrZGV6YUJoWTJodGFxQncvdzV5TjY5aHdmVjNoVnpBbmxuRnN2cVp4em84ZC82T0RTSGJnYjRxRm91VkwzenZjY3FQSDJIOTYwOVRYMTNCNUN1WE0ydnBUY0dwS2M4OTlsMUdUSnpKcktVM2tkSi9NSis0K3p1c2ZmR1BiSDdyWHh6YXZabVpTejVCeG9qeEllZS81U3ZmeDJ5eEJIdTQ1Ty9Zd09hM242Zi80R0ZNbXJNMDVOaXNjZE40ZStYdkFSZzNmUUh6cjcrTDd0YXE3TW1VcUdNSGN6RU1nemYrL2tzTXd3ZVkrTmdYSGlBOVl6akR4azBEL0UyUzgzZDhTRXIvd1dGOWpiclRQdkFJdVB2N1QzVFk5UGsvdnZWTG9tTGl5TjMwRG01WGEzRC9sbmY4cTB0ZGU5ZlhlL1hjNTl1eVQzMEY2THh5cDdteG5tZC83VisxNnVpQjNhU21aN0R4elpVaDV4Z3piUjRMYi93UHdEOFY3Y2plSE5JemhwOVZ4ZGVaNWw5L1o5aStNOFBBSTN1MjBkTFVRTC9CdzNqdXR3OHhiZUgxVEptM25KeDFyMUpiV2M2U1crNE82NEhsOVhnVTdvaEl4Q2pjRVRuUCtrWERiNWJBdDlkRHdlaytsMy9KZ3hZUGZHNWlSMyt2RkJHUmM2R2lHY3FhL0pXVDUwVEhpMUwxU3VDQ3RqTTFGYVZkSG1PMU9majhReDBITUlaaHNIUDlLblordUpvckZsN0g5TVUzQWhDYmtNekh2dkFnRzFjOXk3c3YvWW14MCtZejk5cmJzRnB0d1NxUzNFM3ZjR0RYUm03N3p4OEQvc3FmeHJwcVJrKzlNcXgveUo5L2RFL0kxS1V0YjcvQTNwejNjVVRIc096V2V4ZzJkbXJJOFkxMTFiUTJOd2EzWXhPUytkam5IMkRYaDZ2WnZla2QzbnIyZHl5OTVXNkd0MXRKS3pHMWYwamozNnh4VTJtb3JlU0tSVGRndG9UKytycms1aTh3ZmZHTkdENGZNWEVKTk5YWGhEUVZEbFFaOWRia3VjdklHbmNGVnF1TnQ1OTduS3h4MDBqUEdCNXlqTlZteDJaM1VGdFpqczN1b0s3NkZQWFZGYWYvZTRxaFk2Wnd4Y0xydzg3ZFZGK0RZZmk0NDc2ZkVoMGJUMHRUQTg4OTl0M2cvWGZkL3lneGNRa2hLMUxWbkNwbDc5YjNHRGgwTkdYSERnRXdkUFJrMGdaa2hvVlY3L3pyRHgyK3BzNzZQVVhTakNVZng5bmNoTmxpNGJuSHZzc05uLzMvN04xM2VGVG5sZmp4NzUycTNpVkFBbFJvUW5SRTc3M1pHTnRnRzl1eEhiZkVqclByYkhhVFRmbkZ5VHFiWHRkeEhKZkVjY04yS0M3MGpxa0NqQVNpU0FJa2dRU285ejRqemR6ZkgxY3phS1FaRlpCb1BwL25tUWZtdG5sSG94bk5QZmU4NTN5WFh2MEd1dnplT2JKbWlxNWNwS2F5bktyeUlpcExpNmdxTDZhcXJJZ0o4KzRuTGlHeDA0L1pNdHZHbmJycUNvN3NXRWZDK0psRXhneGg1cjFmWi8rR0QwaFAza2RkZFFYekh2aG1tNkxRcXFyU1VGZUR1WlBURjRVUW9ydEpjRWVJR3lESURMK2ZwUlZaVG05dUFyRXFUY3ZnZVc2MEJIaUVFS0k3SFMrQzEwOWNEYWgzRjE4OXZEVDUrbzZ4NkpHMjA0MUFDNmFjT3J5VHFZdFg0dSttazVCRHkya29qZzVScDQvc29ydzRuOWloWTBuWnQ1bkpDeDlnK01RNUx2dnA5UVptTG51Q29MRGVITjMxR1RxRGdhbUxWd0pRVzExQjZxSHRMdnZZN1hhUzkyNGs3ZGhlWml4OURQL2dNQXdHbzdNdGVzdEN4OEVSa2NURWoyTHFrb2ZiN2VibCtqejBKTTVheXNBUkUwaFAza2RzQnlmbVNkdldrSG5xS0trSHQzbmN4aEc0MkxubVRhNWN5SEF1ZDJRWmdlZnBXTzc0QlliZ0Z4akM0ZTFyME9zTnpqb3FWeTVra0hjaHd4bkVhV3BzSkduYmFnQjgvQUlJQ0lrZ0lDU0MyS0ZqNkJNenBNMXhQMzNybC9nSGh3SGFsREs5d2RnbVlLV3FkdXgyZTNQR2tPYlkzZzJZdlgwWk9YbisxZURPa0ZGdXh6N3Rya2ZvRTkyMllIWlBVaFRGK1R2Wk9pdkozYlFzZ0QyZnZNM3MrNS9DN09Yam5CS29LRHJuNzNueUZ4dkl6emxQVmJrMlhldkFwbFdBOW5QekR3b2xNRFNDNkNHakNReUo2TGJuVVZkZHdlWlZyK0R0NTgvNDVyYnNaaThmL0FKREtDL09RMUVVOGk2ZXBVLzBJQnJxYW1tME5xRFRHOGc1bTRxdHFaSGc4TWh1RzRzUVFuU0ZCSGVFdUVIOFRmQ2JtZkNUQTVCYXBDMWJkMDdMNFBsT290WmxTd2doeExXenFmQzNFL0RaZVJnV0JrK09nTmhBOE8ydWJ6dDJyVEQrOWVnM2NKamI1UmtwKy9IeTltWG91QmxVbGhiaDR4ZmdzWUR4eGZUanBLZnNweUEzRTlBQ1ExRnhDUXliTUF1ajJVemZ1QVNYRnVBdFJROFpoYUxUa1RCT3kxeW9LaTltMjBkL3hlemx3OGpKODF6R3VlTDVuM0pveTBmazU1N25YR29TcDQvc0JpQThNc2Fsbmt2ODJHbkVqNTNXOVI4R0VCamFpMGtMSG1penZLcThCTDNlUUUybDFwVmc0dnpsakptK2hBM3YvSUcrY1VNWk0yT0pjOXN6Ui9kd09Tdk5lWC9KWTk4QnRLNWlIL3poKzN6dFAzL25uTXJtK0xsMHB1TVhhSUdjMDBkMnMzRGxDNWpNM2dBVVg3bEFmczU1QW9MRGlZa2ZqVTZudzh2WG4za3Juc1ZnTkFNcXgvZHZJWDdzZEx4OC9LZ3VMK0hrNFoxY1RFOEJ0S0RSc0hHenVKQ1c0akZMNjhNLy9hRE5zajc5QnhFM2RHeTd0WVFjZlAyRHI3a2JWMWZaN1RaQUM3ZzQ2Z1U1aWlaM05DMXI5djFQT2J1LzFkZHEweEZycXNxb0tDbEFiekJndGRSak5KdUppUi9OaGJRVUltT0hNRzdXUGZnRmhhQW9PbXFyeXJ1MXRwRGQxc1NtOS8rTVRxOW44YU12VXBDYlNkSzIxVlNWRlROdzVFUVdQZkp0OG5QUGMyejM1MVNVRk5CdjREQ1N0cTBCdEFEUTJCbDNkWGw2bmhCQ2RCY0o3Z2h4QS9rWTRKZlQ0ZVZEY0NSZlc3WTVHeXcyK1A0RTBFdUFSd2docnRsSDZiQWhFLzU5TEN3ZEFOM2RqYmlwNldwd3ZqdFZsUldUYy9Za3d5Zk9RVkYwckhudFoweFp2SkpoNDJlNTNiNDRQeGU3M1ViOG1HbWNQcnFiaFE5L20vRG1ncnhKVzFkMytIaUtvbVBrNVBtQVZrdkgybERQbk9WUFk3VllzRm9zTHR0T21LZTEyN1kyMUJFelpEU0tUb2QvVUNqMXRkWE9kdEU5WWUzZi9zZmx2bzlmSUQ1K2djUU5TK1JpK25GbUxuc2NuZDZBcXRxNWxIWEc3VFNidXVwS0FKSy9XTSs0T2ZmaTVlMkxiMEFRYzVZL1EwQndHRWFUYTIwVW02MkppcElDZkFPQ0FHMDYyZTUxLzhBdk1KVExXV21jT3JLTGl1SjhGbi90UlplaXpxcGRhL1d0QlhZZ2FkdGF6aHpkVFVpdnZrUVBIb25PWUtCUDlDRENJNlBaKy9tN3pIOVFDeXd0WFBrQ2tiRkQwT2tOMk8wMkNuTXplZXZsNTVpKzlHc01Iam1wT1p0SEpmZmNhVXhlM3NRblRzZGdNSkovOFZ5My9aeTdnMk1Lbk5uYngva3ovK0t6ZDhnOGRkUzVqYWZNSGRDeWMxcldkTnJ6eWR1QUZ2aDc4SVdydndmMU5WVllMUTNPcktmTVUwZlorL203M1BlTkh4RVNFZFV0ejBXbk56RC93ZWZ3Q3d5aHBySU1iMTkvK3NZbEVIUFhhTHg5QTJpMFdnanIzWi81RHoxUGs5V0MyZHVYQjc1MU5XQWIwRHcySVlTNEdTUzRJOFFOWnRacmJkSi9kUVQyWHRLVzdjb0JTeFA4ZUxMV1JsMElJVVRYWkpiRCsyZmcwUVM0NXpiclNIaGs1enIwZW4yYlFzR2VqSit6RE5DeVVFNGYzZTJ5cm5WTmxiZGVmbzZaeTU1ZzhDajM4OG5HejFuR2lJbHpXT1VtVTZRalBWRy94Wkg1OGRTUFgwVlJkRlNXRnJEMmJ5ODcxNCtZTkplTTVIMmtIZHZMOElsenlVZzVTR05EdlRNVHFhWHk0anlDdy91UWN6YVZwa1lycys1OUVxUEppN3JxQ3M0YzNkT203ZmJHZC85SVZGeThNK2hUWDF0RlExMDFpcUlWdXc0SzYwMy9RY1Bibk1EMzZqZUFsSDJicUNvdjV0VGhYYVFmMjh1TWV4NG5ldkJJUU92Q0ZKZVE2SkpOZFM0MWliMmZ2K3YyWjdCL3d3ZnMzL0JCbStWZCtYblhWcGU3emQ3eUN3ckYwS0tXVVhlb3JTckhaUGJHWlBaeUJuZG0zZnQxWnQzN2RUWi84SDljeVU1M3lkd1ptamlkc1RQdll0VWZ0ZCs1YVhjOXlyUzdIcVcycXB3UC8veERsbjc5ditqZHYrMmJ1RmUvQVNUdjNZamRidWRLZGhyNzFyL0g4RWx6dXkydzQrREllR3BaYkx6MSs4eVRscldvaEJEaVJwUGdqaEEzZ1VFSFA1b0VYbnJZZGxGYmR1QUt2SFFBZmpaVkN3QUpJWVRvdk5WbkljZ0xIaGw2czBmU05abW5qbkF4NHdUalp0L1Q0ZlNTazRlMkE1QXdmcFpMelp2cm9kUHA4ZkhYTWxXV2YvTW5CSVpHb0twMi92bXJGMW54L0U4SkNBNmpzclNJZFcvOG5LZCtwSFdrY3R6dkNaYUdPZ3hHRS9ybUdqUXRXNmtEQkFTSE0zTEtRbzd0V1k5L2NEaEhkMzdDaEhuM3Q4bkNBY2pQT1Uvdi9nUHhDd3JseTEyZk1XamtKS0xpaGhMV3B6K0h0NjhsNzhKWkltTzFtamhWWmNYazU1d2pObUdzYy8rd1B2MmRYYXJhMHp0NkVFYVRtZlZ2LzQ1R1N6M3pWbnlEbUtGanlFalpqN2Rmb0RQSTAxTGNzSEgwSFhBMTQ2TzZ2SmdkcTErbnZyYWEwRjU5bWZ2QU45dytwODVxM1huS3dWUGc1RnJvZEFxTEh2azNhaXBMVVJTRnJSKyt5clM3SG1YRmN5OEJrSjl6anJxYXlqYjdGZWZuWUxmWm5GTzNPcXYvb0JFa2JWdk5vUzBmYy9iNFFRWU1IOGZFZWZjNWcxZzlFVlJwR2F4cFhVamMzWDBoaExpWkpFZEFpSnRFcjhCL2pZZDdXM3pIK3JJQS91c0xLR3Z3dUpzUVFnZzNrZ3NoUGtRTG50OHVDbkl6MmIvaEEvckVER2IwdEVVZGJuL2xRZ1pIZG43aXpHN3BianE5dnJtNHI1YlpvWGNXKzlXdU9PZ05ScGY3UGFHeXRMRERJRmZpckxzSjZ4UE45bzlmSXl5eVAwTVQyOWI3c2R2dDVKdzlTVlJjQWdualptSXdtam0wOVYvWTdUYjZSQThtdEZkZlVnOWRMYzU4OXNSQnpONitEQms5eGJsTVVYVE93RTVEWFEwWE0wNXdlUHNhTWxLdVRpRlNWVHZuVGh4Q1ZiVk1ueVdQLzRlelRmcUY5T09jUDNuWTdYTXdHSXo0K0FYZzR4ZEFlWEVlTzllOHdjZ3BDd0RvUDNnRXU5YThpYVd1eHJsTlY2ZkFMVno1QXMrKzlIcWJXMmNDTyt2ZStEbWZ2LzJiVGp5S1FyK0J3OGk3Y0paSkMxWVFIQjdKNS8vNE5RMzFXcEhoL1JzK1lOU1VoVzMyR2o1aER2czNycUs5ZHZWMU5aVnRzcGY4QW9QeER3NGpQWGtmUThaTVllYXlyd01LMlduSjdGenpaaWZHSzRRUWR6YkozQkhpSmxJVWVHRXNlQm5nNCtiR0h1bWw4TUlPZUhrYURPcStHb0ZDQ0hGSHE3UkEvNTRyQWRQdGNzK2ZZdmU2dnhNWTFwc0ZEejdYS2tORlFXMHVVdHRTZlUwVlJwTVpzN2Z2alJ2b0RaYWZjNTZRQ00vZGhsUlY1VnhxRXFXRmx6R2F6QlRtWnBHeWJ6TWpKODl6MXJ3QnlFNDdocTNKU3Y5Qnc5RWJqQXdhT1lIU2dzdlVWcFhqSHhSR2ZPSjBrci9ZZ05WU2o5NWdKQ1BsQU1OYVpVUmR6a29qNi9TWEZGN09wckswRUoxT1QxaGtmL3BFRDBGVjdXU25wWkN5ZHlPVnBVVU1HVDJGekZOSE9KK2E1R3lYWGw2YzczYTZtRU5EWFEzSDlxd244OVFScHQvOU5XSVRFam15WXgyRFIwMGhLS3dQNi8vNU93YVBuc0xvYVF2eDlyMHh2OXhXU3dQbFJYbE1tSHRmcDdhdnFTempVdVpwcGk1WnllRFJVN0RiYlZ4SVQrSEVnUzJFOXU3bk5wZzBjTVI0em55NWg4UGIxekZwd1FybmNrZW5yY3hUUjhnNms0eVBYd0EyV3hONnZVRUxoRzc4Z0pxS01rQWhPRHpTMlNxOXZEaWZrSWhJNnFvcnlFNUxCc0JTWHdmQXBjdzBHdXBxbkk5UmRPVWlvSFdZODJUNHhNNU5qeFJDaUZ1TkJIZUV1TWtVNEptUjRHZUN2NS9VbGhYWHczZDJ3L2Ntd0t4K04zVjRRZ2h4MjdnZGFwWTFOVnBKL21JRHB3N3ZKREptQ1BNZS9LYXpDNU9EWDJBdzJXa3A5SWtlakw2NVBrcDVVUjVsUlhtRVIwVlRWbmlGdXBwS1N2SnpBWncxVkR4TkM5bjcrYnR1NjdzOCthTy9VTlBjMmh5Z3VxSUV3TmwrdTZxOEdMdmQ1bHp1bVA3UytuNUFjRmliVnQ3WG9xR3VodHh6SjVrNGZ6a1ZKUVZha2VGTFdSaE5adXkySnJMVFVrZzl1STJLa255R1Q1eEw0cXk3U1QyNG5lUDd0M0Q2OEM0R2pacEUvSmhwK0FlSGNXejNlb1pObU8zOCtVMWErQ0ExRmFYWW1yU2l5ZUdSTWN4LzhEbnFxaXU1bkhVR2EwTWRmUWRjN1RMbUd4QkVaVmtSRlNVRnhBNGRRMlJzUEwzNnh0SFVhQ0VqNVFDSHRuNU1UV1VaL1FZTlorNktad21KaUNJc01wb0RtMVpodFRRUUhCNUpiVlU1a2JIeE5OUlZZMnRxb3JLc0NMM2U0UHdkeUVqWlQzQjRKUGMrODBPQ3ducGp0MTl0eFRad3hBUkNlL1ZsMzhiMytmRFBQNkwvb09GTXUrdFJaOWV2bmxKME9SdFZWWW1KSDlQaHRuYTduWDNyM3lNbWZqUmVQdHE0Smk5OGtLMGYvb1h5NG56dS8rYi9vOUhpTGhWWllkYXlyL1BwVzcvRXk4ZlhXWno2Y3RZWkFNNGVQOFRvYVlzWVBYMHhKWGs1bkRpNGxkeHpwd25wRmNteXAvK2JpeGtuU05xMkdxdWxubUhqWjFGNEtZdVJrK2RUVlY3aTdGemxrSG5xQ0ptbmpyUVpRZXZ0V25LWkx0Zjh1OTdWK3dFaDRlaDBNc2RlQ0hGalNYQkhpRnZFeW5qbzZ3Ky9QZ0lOVFZvSHJmOU5nZ3VWOFBWaDNkLzFSUWdoeEkxbHRkU3o5bTh2VTE5VFJlS3NwWXlldHFoTlRSbUFLWXRXY25ETFIzenk1aStjeXhSRklTaXNENU1XUEVCWjBSWDJmS3AxRkFydGNDQWFVQUFBSUFCSlJFRlUxWmZBc0Y2QVZoK2tLMHJ5Y3Rqd3p1K2Q5N2QrK0tyTCtpMnJYbkc1MzdMQWJNdjczVlZFdGpndkIwV25KeTRoa1JNSHRuSXlhUWQ2dllGUjB4YXhkLzE3WkozK2twajQwY3haL2pUQjRWcDJUK0tzcFF3ZVBaa1RCN1p4UHZVdzhXT25jZUxBVm15MlJtZEhNTkFDWUszSDM5cjZmLzdPK2Y5NUs3N0JzUEd6Mm5Rc2E3UmFTRS9lVDY5K0E1ai80SE11YmErSEprNUgwU2w4dWVzenNrNS9TZHl3Y1VSRXhYTCs1QkcrK095ZmdOWTIzbUEwb1RjWW1icmtZUVlNbitETVFHa3RPQ0tTWlU5OW40c1pxWlFWWGVueHdBNUE0YVVzZ2lNaUNRZ0o3M0RiNC9zM1UzajVBZzk4NjZjdXkzdEhEMkxpdk9WNGVmdDZDTzVvbmJEbTNQK015K09ZdmYwSUN1dk4zT1hQRXRJcml0cXFjclorK0JjTUpqT1RGejFBd3JpWjZIVDY1czV3S3NmMmJPRFludlhvOVFaaWg0N0JOeUM0VzRwOHR3eVN0bjVQZFBiK3luLy9CZjVCb2RjOUZpR0U2QXBGZGVSQUNpRnVDUmNxNFNjSG9LRDI2cktwVWZDRGllQXQ0VmdoaEhCcjNtcDRmSmgyNnlsTlRVMmtGbDNmQjNGR3luNzZSQThtTUxUWE5SL0QxdFJJWFUwVmlxTGdHeERrTmtCMHU2cXJybkFXZUw1YWswV2h0cm9DdTgzVzdnbXozVzVIcDlOUlcxMUJkWGxKdHhVT2JrMVY3ZTMrekZYVmpxV2hIcS9tNlhOMld4UDFkVFVZVGVZMldWclh3bEpmUzlHVmkwVEdEbkVXbm5iUU9rbWxFeDdaMzVsTjB4WEg5Mi9CeHovUXBmYVFKdzExMVJUa1poRVRQOXJqTm5YVkZXeis0QlZXUFArU3kvODljVXpEY2lncnVrSmdhSzgyenhPZ3RPQVNsN1BUNmQxdkFMMzZEZWh3dkxlTDRJWnNnb09EOGZmM3gyQ1FMMzVDaU02VDRJNFF0NkJLQy96UElUaFpmSFZaYkNEOGZCcjB2bk5MTFFnaHhEVzdYWUk3UWdqUkhnbnVDQ0d1MVoxenFVZUlPMGlnR1g0N0U1YTJ1QkIxb1JKZTJPa2E4QkZDQ0NHRUVFSUlJU1M0SThRdHlxQ0RGeE8xbTc1NU9uNmxCYjczQld6TXVxbERFMElJSVlRUVFnaHhDNUhnamhDM3VLVUR0Q3llZ09idXJEWVYvcHdNZjBtQkpudjcrd29oaE9oZUNqS2JYUWpSUTFRN2lxSjRMTEl0aEJEdGtlQ09FTGVCVVJIdzJueUlDYnk2N1BOTStJODlyb1dYaFJCQzlDeWpUcUxxUW9pZW9kaXRFdHdSUWx3ekNlNEljWnZvN1F1dnpOVTZaem1rbDhJM3RzTVhsMjdldUlRUTRxdENVUlQ4amJhYlBRd2h4QjFLMzFpTlhxOUhwOU5KZ0VjSTBXVVMzQkhpTnVKamdKOU5nU2VHZytOdmZsMGovRzhTL09GTGFHaTZ1ZU1UUW9nN21hSW9oSG5iMENNQkhpRkVON05aOGJKVllqS1owT3YxRXR3UlFuU1pCSGVFdU0wb0NqeVdBSCtZQldIZVY1ZHZ1UURQNzREc2lwczJOQ0dFdUtNcGlvTFphQ0RDWEgremh5S0V1TU9ZNi9QeE5wc3dtODBZalVZSjdnZ2h1a3lDTzBMY3BrYUd3NXNMWVhMazFXV1hxdUZiTytIakRMQkx6VThoaE9oV2lxS2cxK3NKOXRFVFlhaEVwMHE2cEJEaU90bXNtR3R5OERYYThmSHh3V3cyUythT0VPS2FTSEJIaU50WWdBbGVuZ2JmSHFPMVRnZXRnOWJmVDhLTHU3VmdqeEJDaU82ajAra3dtVXlFK2htSk1sZmlZNjlFWjdlQUtvV1doUkNkcE5wUmJBMFlHb3J4YThnbHdFdkIzOThmSHg4ZlRDWVRPcDJjb2draHVzNXdzd2NnaExnK0NuRHZJQmdSRHI4NERMbFYydkwwVXZqbWRuaDZCTnczQ0hSeUFVZ0lJYnFGVHFmRGJEYWpLQW9tZ3dXTHBRS3IxWXJOWmtOVlZWUlZVaWVGRUo0NU9tTHBqWHBNdnY2WXpXYk1ack1FZG9RUTEwV0NPMExjSVFZRXdldno0ZDB6c1Bvc3FDcFliZkMzRTdEL01ueHZBa1Q1M2V4UkNpSEU3VTlSRkdlQVI2L1hZektac05sc3p1Q09FRUoweERITlU2L1hZekFZTUJnTTBnWmRDSEZkRkZXK2hRaHh4MGtyaGQ4ZWhjc3RwbVdaOVBCb0FqdzRCSXh5VVVnSWNZZVp0eG9lSDZiZGJpUkhwbzVrN0FnaHVzb1J6SkdnamhDaU8waHdSNGc3bE1VR2I1K0NUODVCeXpkNVAzLzRUaUtNaXJocFF4TkNpRzUzczRJN1FnZ2hoQkMzQXJsK0w4UWR5cXlINTBmREgyZHJBUjJIUzlYd24xL0FiNDVBaGVXbURVOElJWVFRUWdnaFJEZVI0STRRZDdnUnpTM1RueHloVGMxeTJKRURUMjZCRFZsZ2svdzlJWVFRUWdnaGhMaHR5YlFzSWI1QzhtdmgxUlE0a3UrNlBDWVFuaHNGNDNyZm5IRUp6NlNlaDdnZDNBcDFJMlJhbGhCQ0NDRyt5aVM0SThSWGpBb2N2QUovVFlIaWV0ZDE0M3ByUVo2WXdKc3lOTkdDcXFvMDJWVUtxbFVxTFFwV200S0tGRnNVdHhZRkZhUE9qci9SUnBpM0RaTkJmOU02dmtod1J3Z2hoQkJmWmRJS1hZaXZHQVdZRmdXSnZlRERkRmg3RmhydDJycGpCZkJzSVN5SmhhOFBoMkN2bXpyVXJ5eFZWYWxzVU1tdFZHaTB5K3haY2V0U1ViRGE5WlJhOUZSWWJFU1k2d24yc1dFeW1kRHBkTkw5UlFnaGhCRGlCcEd6QmlHK29yd044UFFJZUdjSnpPbC9kYm1xd3Fac2VId3ovUE0wVkZ0djNoaS9xaW9iVkxMS2RUVGE1Y1JZM0Q1czZNbTMrRkZhYmNWaXNXQzMyMi8ya0lRUVFnZ2h2aklrdUNQRVYxd3ZIL2pSSlBqTFhFZ0l2YnE4dmdsV3BjSFhOc0g3YVZEYmVQUEcrRlhTYUxPVFd5bEJIWEg3S203MHBhYXVIcXZWS2dFZUlZUVFRb2diUktabENTRUFHQm9LL3pjWDlsMkN0MDVDUWEyMnZMWVIzajBObjV5REI0ZkF2WU8wckIvUi9WUlZwYkFHeWRnUnR6VzdZcUMwd1lESllMbHA5WGR1SkNsNkxvUzRWcmRDTVhvaHhKMURUdEdFRUU0S01MTWZUSTJDTFJmZ3c3U3JSWmVycmZDUFU3RDJIRHd3Qk80ZUFIN0dtenJjTzQ2cXFsUTAzT3hSQ0hIOUd2RENZcW5BWkRLaDErdnZ5Sk9XdGtYUGRWTDBYQWpSS2JkU01Yb2h4SjFEZ2p0Q2lEWU1PbGc2QUJiRnd1WnNiWHBXV1hQUW9kSUNmeitwQlg3dUdnRDNENEp3bjVzNzNqdUZxcXBZYlRKYlZ0eis3SW9ScTlXS3pXYTdJN05acE9pNUVPSjZTREY2SVVSUGtHOGtRZ2lQakRwWU5oRGV2d3UrTmNhMWUxWmRFNnc1cTlYaytjMFJ5SzY0ZWVPOFU2aXFLbGYreFoxQjBXR3oyYkRiN1hka2NFZUtuZ3NodW9zVW94ZENkQmZKM0JGQ2RNaXMxekowN29yVE1ublduYnRhazhlbXdvNGM3VGF1dDdiZCtONGdGNTJFK0dxN1UydlFTTkZ6SVVSUEtHNzB4VlJYaWFJb21NMW1kRHE1QmkrRTZCb0o3Z2doT3Myc2gvc0d3VDBEWWY5bFdKMEI1OHF2cmo5V29OMTYrMm8xZVJiR3VHYjdDQ0crT3U3RTRJNFVQUmRDOUpTdldqRjZJVVQzaytDT0VLTEw5QXJNNnFjVlh6NVpCS3ZQd3BIOHErc0xhclc2UE8rY2htbFJXdjJla1JISWhDTWh4RzFOaXA0TElYclNWNkVZdlJDaTUwaHdSd2h4elJSZ1ZJUjJ1MWdKbjJmQ3poeW9iOUxXTjluaGkwdmFyWjgvTEk2RDJmMGgzUHVtRGxzSUlhNkpGRDBYUXZTa083MFl2UkNpWjBsd1J3alJMV0lDNGNWRWVIWVU3TTZCRFZtUTFhTEk4cVZxZURNVjNrcUYwUkV3TnhwbTlBVWZhYWN1aExoTlNORnpJVVNQdXNPTDBRc2hlcFlFZDRRUTNjckhvTlhidVdzQVpKUnFRWjR2TG9IVnBxMVhnZU5GMnUyVkZKZ1NDZk9pdFdMTUJya2dMb1FRUW9pdnNEdXhYcGtRNHNhUTRJNFFva2Nvd05CUTdmYjhhTmlUQzd0eTRVekoxVzJzdHF2VHR2eU1NREVTcGtacGdSNGYrWFFTUWdnaHhGZU1CSGVFRU5kS1RwK0VFRDNPMzZSMTJMcG5JT1RYYXRPMmR1Wm9VN1VjYWhwaFY0NTJNK2dnc1pjVzZKa1VDU0hTY1VzSUlZUVFRZ2doUEpMZ2poRGlodXJqQzQ4bXdDTUpjTDVNeStiWmt3dGxMVHJRTk5tMTdsdEg4clVNb1BoUUdOOGJ4dmFDK0JDWnZpV0VFRUlJSVlRUUxVbHdSd2h4VXlqQTRCRHQ5dHdveUNpRGcxZTBXOHVNSGhWSUw5VnU3NTBCYjRQV25XdHNMeTI3cDMrQXRGZ1hRdHorcXN0TDhBc0tRVkc2TjNxdHF1b05hNmVzcW5ZS2NqS0o2QmVIWG4vMUsyYmhwU3hDZWtWaE5MbW1ZUlpleXNMTHg0L0EwRjQzWkh4ZkZYYTdIWjFPcm9KMGw3cWFLbno4QXR5dXE2K3R4dHZYL3dhUFNBZ2gzSk5QZmlIRVRhY29XbTJlWjBiQ1B4ZHJ0MmRIUWtKbzI4Qk5mUk1jem9QWGpzUFRXK0doOWZDckkxb2I5dlBsWUpOcDZwMVNXbkNwMjQ2Vjl1VVhaQncvY0YxanVaQ1cwdTQyZFRWVmxCWmV2dWJIY0xBMjFHRzExRi96L3BlejBxaXZyZmE0dnFLa2dOcXE4azRmTHoxNUgvazU1OXJkcGlBM2svVGtmWjArWmt2VjVTVVVYczVHQzVPS1c1VzFvWTQxci8yTXc5dldkbW0veXRKQy92bXJGejIrbjQvc1dNZStEZTlmODdqMmIvaUEvUnRYZFhyN3BzWkdOcjczUnhwYXZVZE9IZDdKN25YL29PWHZZVlY1TWRzKytpdkplemU2UGRhR2QzNVA3cmxUMXpUdTlsUlhsUERobjM3QWhuZCszKzNIdmhIS2lxNXc2dkF1aitzYjZtcFk4OWVmY3Y3a2tXczYvcm5VSkxhc2VxWExOVjk2NnZVQ09IMTBOLy82eTArdzI1cXU3emhIZG5GZzB5b3FTd3M3dlU5MVJRbXIvdmg5UG5uekY3VCtITDJZY1lLUC92eEQ4aSsyL3hrdWhCQTNpbVR1Q0NGdU9mMzg0YUY0N1ZiV0FNa0ZrRklJeVlXdTA3ZEF1KytvMVFOZzFzT1FFQzB3bEJBR3cwSWgwSHpqbjhPdDdPaXVUMGs5dUkyNXk1OGhidGk0Nno3ZTRlMXI4ZkwxSjM3TXRHdmFQejE1SCtuSiszbjJwZGM5YnJOcjdadFVsaGF5N09rZjRCOFVlcTFENWZUUlBhVHMzY2ljNWM4UWw1RFlwWDFMOG5QWit1R3I5QnMwaklVclgzQzd6YWR2L1lxWStGSE12dThwbCtWTmpWWXNEWFg0K2dlNUxEK3c2VU9HakpsS24rakJIaDgzODlRUjBwUDNNelJ4UnBmR0MzQXlhUWRweC9aeTkrUGZwVStNNThjUU45ZlpFMG5ZYkUwTUdUdTFTL3VwcWtwVG93VzczZTUyZlVSVUxEdlh2a2xVYkR3RFIwem84SGpWRmFWWGoyMjNrM242U3dZTVMzUlo3dUFiRUlST3ArL1VPQ2ZPWDhIbi8vZzFaWVY1aFBTS29xR3VocTJyL29MWng1ZHBkejNpZHArQzNDd0dqL1ljU0wwV3FtcG43K2Z2MFZCWFEyMTFCVmxuampHZ2c4L0FpcElDMXJ6MnN6YkxIWjlYbGFXRnJIbnRmOXFzZitCYlArMlJqS1NDblBNYzNyNldna3Vaekw3M1NReEdrOHQ2THg4L2V2Y2Z5UDZOSHhEU0s0clFYbjNkSHNkcXFRYzNBUnovb0ZBdVo2Vng5dmdCajUrUkppK2Z0dVBxZ2RmTHdWSlhTMVY1c1hZbDZCcWRQM21ZcEcxckFOQWJURXhlK0VDbjlzczVleEtBd2FNbTAvcHlVOStCd3dnTTdjV3VkVzl4M3pkKzNPYnpYUWdoYmpRSjdnZ2hibWtoWGpBL1JydXBRRzZWRnVSSktZVFVJaTJUcHlXTERVNFdhemVIM3I0UUZ3UnhnVmYvamZRRDNWZDBQdGVRMFZNNGRYZ1hCN2Y4aTZnQkNaamRmRkh2Q3J2ZDdqSUZveWZNV1BvWW43ejVDM2FzZnAxN24vbGhwNlljTk5SVjAxQlg2N0lzT3kwWnZjRkVRSEE0RlNVRmJ2Y0xDdXZkWnBuZDFzUys5ZTloOXZabHh0TEhBQzNqS0RnaXN0MFRYTHV0aVl5VUF4emZ2eG5md0JDV1BmWDlicDkyNDBsVG80WE1VMGNKQ0E2blQ4eWdHL0tZb21OdnZmeWN4M1hyWHY5NWgvdWJ6TjQ4OGQ5L2NydXUwZHBBYlZXRjgzNXdSQ1Roa2RIazU1d2pyRTkvbDIzOUFrTmNBZ04ydTUyUFgvbHhtMk9lUFhHSXN5Y090Vm4rd0xkKzV2YTkwbExyd01pNk45byt2M2QvOHg4ZWpxZDZuSExyNmIwTDd0Ky9Ea2QzZmtwK3pqbm1MbitHODZlT3NuL0RCNFQyNnR2aDh3QjQ3SHQvUUs4M1VGbGF5S2R2L2ZMcUtGVVZWYlh6d0xkKzVseTI1cldmOVZpM280VHhzekI1K2JEMzgzZlkrTzRmdWV2eC84Qm9jcjJDTVhuUmd4UmV6cWFpcE1CamNPZUQzMzhQV3p1Wk1QczNydktZdGVVK0VOLzlyNWZ6eU02ZjViWDkwYjZZY1lKOTY5OW4wTWhKUk1VTjVZdlAzc0hMeDQ4eDB4ZDN1RzkyV2pJK2ZvSEVqMjE3OGNKZ01ESnoyUk1jM1B3UlRWYkxOWTFOQ0NHNmt3UjNoQkMzRFFXSUR0QnU5dy9TQ2krZkxZUFRKVnBObnJUU3RwazlBQVcxMnUzUWxhdkx6SHFJQ2RRQ1BUR0JFT1duQlh4Nis0S3BjeGVqYjF1Qm9iMFlNWEVPcDQ3c0p2L0NXV0tHanJubVl6bE9iSFQ2N3YyaHVadXFFUlRXRzczQnlQSDltOXVzUzV4NWQ1dGxxUWUzY3pKcGg5dmp0enc1YTgzZGljdlJYWjlSV25pRlJRKy9nTGR2QU9WRmVYejYxaStKSHp1TmFYYzkybVo3YTBNZEdjY1BjdWJvSG1vcXl3Z01pV0RvMk9tb2F2c1huNXVhR2puVmFzd2wrZHFVRzNmUGU5VFVoUjZEU3hrcEI3QmE2dkVQRG5OZXNXN05QemlNNFJQbWVCNlE2SFl0Z3dBQUtmczJrWFg2R0hjOS9oMTgvQUk3M0YvUjZhaXZyY0pTWDBkMVJRa0FOWlZsR0UxbVNnc3ZzM3ZkMzl2c1U1eVhRMGFLNjlSSlQ5bGNLNTUvaWVEd1NGVFZ6cTYxYnhFWkc4L1F4T2t1UWNuMkFsVHVQUEg5UHpyLy8rNXZ2OHU5ei95QXdKQUlsMldnWlpvZDJiSE91WHp2K3ZmWXUvNDk1LzJKOCs1bjVKUUZiak5wSER4bEFKNU0yc0hKcEIwTUd6K0x1R0hqaUl3YnlxZHYvb0l0cTE1aDZkZi9DNy9Ba0hhZmc5Rm9RbTh3dHNtVXNUVTFvdFBwT3hXazZDNERSMHpRWHUrQ1N4aE5abyt2eCs1MWYyL3oreEFWRzgrU3g3N0RVejkrRllCRFcvOUY5cGxrRmp6MFBCRjlZOXNjbzZLa2dFM3YvWW5lL1FjeWQ4V3pMdXQ2OHZWcVNXM09UTk5kd3hXWnRHTjdTZHI2TDJJVEVwbTU3SEVVUlVlanBaNkRXLzVGUTEwTmt4WXM5eGh3cnl3dHBQQlNGak9XUG9iZDFzUmJ2L3AzajQreitxOC9iYk9zTTg5TkNDRzZrd1IzaEJDM0xZTU9ob1ZwTjlBeWV3cHJ0U0JQV25NUjVrd1BkWGdzTmkwd2RMYk1kYmtDaEhsRHBEOUUrbW9CbjBnL0NQZlJzb2hDdkc3OTRFOXRWYm5Ib0laRG82V0Ivb09HazU5N252emM4eDYzR3pmN25qWkZVRnR5MUVEUUc0eGRHbVBSNVFzVVhja0dvS3dvRDlEcUlRQU1uemlYRkE5MU9FQXJ3dHFhdStDT0k0cnl6RTllYzM1NVAzRmdDNVZseFl5ZHNRVC9vRENYelkvc1dPZjI1M1l1TllsVGgzZVNPUE51K2cwYURtZ1pFUU5IVENBOWVUL2hVYkVNR1QzRnVYM2VoYk9zK3RNUGFXcTBFTmFuUHhQbTNrZmNzSEhPb3JicHlmdXhOVm1kMjVjWDV6bWYrOEFSRXptMlo3M2I1KzF1K2ZDSmM5RzUrWVZzdEZwSVBiZ04wREtNUE5WazZkVnZnQVIzYnJDV1FZQ3E4bUl1cEIrbi8rQVJSTVlNNmZReERtNzVtTFF2djNEZTM3bm1EUURtTEg4R2dLZi8zMnNlczl1cUswcmRadWc0Nm9rNDNpdUtvaU1tZmpSSlcxZHo3c1FobG56dFJiZlRjVUFMY0ZSWGxOTFVhSFUrcjhZV21ReGxSWGw0K3dVNEF6cEdreGNtTHgrUzkyNGtMbUdzYzdzaG82ZlFmOUFJN0hZYjYxNy9PUlBuTDZmL29CRUFmUGIzWDZHMENHUk9YL28xbDZtZ0djY1BzSC9EQjI3SGw3eDNJeWw3TnhJVFA1ckppeDRFd012Ymw4V1AvanNiL3ZrNzFyLzlXeFkrL0FLaHZmdTUzYjg5Vnk1azNOQ0MwRTJOVmd4R0U5RkRSaEU5WkJSdzlYVjNxSzBxNThpT2RZeWFzb0RRVmhsYlByNEJXQnZxblBkSFRWbEFTWDR1ZXo1N20zdWYvb0ZMOGUxR3E0V043LzRCazVjUDQrWXNjOW5QYVBidTF0ZXJycWJLNDNPMld1cFJGSVc2R3MvVHZuUTZCUytmcTRXTnJRMTFITno4TVptbmp6Snk4bndtenI4ZlIrWlB3dmhaZVBuNjg4Vm43MUNTbjhPc2U3L2U1dThCYUlFaGdNSE5uKyt0QTdOQ0NIR3JrZUNPRU9LT29hQmwzdlQyaFRuTjMyZXROc2lwZ3V4S3lLNjQrbStsaHd4cUZTaXUxMjZwSGg3SHp3Z2gzaERxcGYwYjRnWEJYdUJ2QWg4RCtCcTFtMStMKzJiRGpldnFWVmRUeGVranU3dmxXS09tTHNKbzh1TEl6ay9JT2V2cEo2SmQzWFYzNWJLMU9mYy9UVmlmL2x6S090TW1nT1BJTGhrK2NTNEFReE9udTgyS2FlbkFwbFdrSis5M3YxSjFuS3hlL2NtSFI4V1NlZnBMVnYvMVp3eWZPSWVKOCs1djkvaHB4L1p5YU12SEJJWDFKaXd5bXN4VFIybW9yOEZTVjR2ZFpnUGc0T2FQQ0krTUppUWlDdENtZzhYRWoySFloTm4wN2ovUU1SaFd2L29TaWJPV2NtejNaelRVWDUwdVZuVDVBa1dYTHppZmUrdXJ2WTduMkpXcndDbjdObEZYVThYa1JRKzZEZDQ0cHNzRUJJZDMrcGlpZTZtcXlyNzE3Mk8zTlJHWE1MYmRxU3NPanNEUTFNVXJtYnA0cGZOMXZQZVpIeEllR1UzTzJaUDQrZ2VoS0hBbE94MUZweU15WmdnMld4T25EKzlpMEtqSjZIUTZmUDJEMEJtMHI0Q094N1UxTlFLNEZBUVA2eFBOM0JYZklEdnRHSFUxVlM0bjRJNnNJVVZSc05UWDhmbmJ2M0d1Mi9pdWxxbmpPQm0rbEhtR1MrZFBjZTh6UDNCdWMvcklMbzd2MjRTdi85VnNKYk8zTDJadlgyZVF5Qzh3eFBtY1ZaVXVkNEJxdEZyWXYrRjlzczRjSXpaaExIUHVmOW9sU3lNb3JEZDNQZkZkdG56d0N1dmYvaTBUNWk5bjJQaVp1UHUwZnZ1WC85Wm1XWEhlUlk3djI4VG9hYTdUZTNSNkE5VVZwUVNFUkdDM05XSXdkay9odDRxU0FqYTg4M3NTWnkwbFlkeE01L0xXZFlQS2kvSTRzbU1kdmZzUG92L2dFVzJPNHluVDU3M2YvYWZiNWZXMTFheCs5U1dYWlk1cGROMzFlcTM2NC9ldmF4dGYveUFlK1k5ZkF5cFpwNDl4ZVB0YW1ocXR6RjN4ck52YVFYRUppZmdIaGJIbjA3ZForOXIvTUhMcVFrWk9udWU4bU5GUVYrUE1kblA4RFFrSzYwMzJtV09ZZmZ5SWlvMTNPNDZrYld2d0R3cGwrRVFKbWdzaGJqd0o3Z2doN21nbVBRd0sxbTR0bFRkb2daNnNDcmhjRFhrMTJxMjRydU8rUWpXTjJpM1g4NFhHTm5TS0Z1UXg2TUNnZ0Y0SGVxWDVmdlAvZlEyd3N2TVg3ejBLajR6dU1CRHcxc3ZQRVJqYWl3ZGZhRnNJMUoyNjZvcDJPNHpZbWhvNzFZSEVVVHRoelBRbGpKNjZFSUJEVy81Rnh2RURQUFdqdjdqZHB5QTNrNkR3UG5oNSt3SmFZV09UbDNlSGdRbTd6ZFk4WmVucWlWcFViRHozZitQSHBCN2NocmVIMXJhdGo2R3FLaFVsQld6NzZLK0Fkc0ppOXZiRHk4ZVg4S2dZaXE5Y1pQZTZmM0Rmc3o4RUlHN1l1RFlGbFJ2cWFxa3NLNkswOERLUGZQYzN6c0RUMjcvOE53YVBtdXl4cU95MUtMcHlnVk5KT3drT2p5UmgzQ3kzMjF3OGV3S0F2Z01UdXUxeFJkZWNPTERWMlNudGk4L2U2ZFErSGIydm80ZU1KSHJJU0xMUEhHUFBaKzh3Y3ZJOEltT0cwRkJiVFhaYU1xbUh0alA5cmtlYlQ0STFyYWZNYlA3Zy85d2V1M1VRZGV1SDJyUWV2ZDdBVXo5K2xXZGZlcDFHcTRWM2Z2MGlqM3puVi9nR0JEc0RSK05tMzRQWnl4dExjK2FIcXRwcGFtcGsvb1BQRVQxa1ZKdmFMbzVhTUFaRGl5bFFxaDJsQzhHQ2d0eE05cTUvbDZxeVlrWk9XY0NFdWZjNVQ5SS8rcjhmTVdENGVDYk12WStRaUNqdWZlWUg3Rmp6Qm9lMmZNeTVFNGNZUCtkZStnNXdmVzhzLytaUDBPbjFWRmVVc1BYRFYwbFAzcytocmY4aUlpcUdFWlBtdW13Yk8zUU1Xei9VUHM4NkU2VHVySUNRQ09JU0VqbTQrU09LcjF4azJ0MlBYbE85TThmdmthZEMzTzF4RjdEcGp0ZHJ5ZGRlOUxqdStQN041T2Rrc25EbHQ5QWIzRDlmdmNISWxleDB2dHo5T2NWNUYrbmRmeUJqWjl6bDhudlltdEZrWnU3eVp6aVhlcGdUKzdkdzVzaHVSazFkeUtpcEMwazl0TjBadEdycDlORTlHSXdtdDhFZG02MkpqT1I5OUI4OFVvSTdRb2liUW9JN1FvaXZwR0F2U1BTQ3hGYlo5STEyclQ2UEk5aVRWd1A1dFZCYXI5M0tMVzRiakhUSXJrSjEyKytKTG54djRlbGVzKzk3cWszQUFyVHBGLy82eTArY2RSdzgyYkg2ZFM1bW5NQmcxS1p2NlhRNmFQN2lyelRYVVdnNXRlditiL3dZTHg4L0xxUWZaODhuL3lBMklaSFo5ejJKemRiRXJyVnZVVjlieFpSRkR6Rm0raEtYTGxMdXJraTNWeC9FM1RRT3gvWVJVYkVzZnZUZjhQRVB4TWN2RUM4ZlA3ejlBakI3ZWRNeVlMUmwxU3NBTk5UWG9paUsyeE9DeXJJaUFQeUR3dHFjakNrNm5mTzV1enNKc1RUVWUxd0hZUGIyd2R0WEMxVFYxMWF6YSsxYktBck1YUGFFeHl2bjUxTVBvemNZaVI0ODB1MzY3dkNqVS8zUjZYUW9PdDBOeTFvN2VBVkc5V1F5VXRmUGhkMjZtSEdDNUMrMGFYYXRwNnU0azU2OGp3T2JQdXp3dUtxcWtySjNJeW43TmpOMnhoSVNaeTBGd0RjZ21IdWUrajRITnE1aTU5bzNpUjh6amNtTEg4SmdNRHBQOUZNUGJpUGorQUVlK3JaVzlQaEtkam8xbFdVTUhqM0ZKZnNOdFBkSVp3b3FPL3o5NTg4RGNHVG5Kd0NzL2R2TDdXN3ZlQSs1Rm55MmRicTJWOUxXMVp3K3VnZXp0dy96SDN5T21QalJMdXRyS3N0b3FLdHgzdmNOQ09hZUo3L0g4WDJiT1hGd0cxdFd2ZEttbTJCZ2FJVExaMVRzME5GVVY1UXdkdWJkNkZxOXArZmMveFNKczVhaTJ1MzRkQ0tJM0ZrNm5ZNnBTeDdHUHlpVW83cytaY0R3OFcyQ1VGM3hqLy85VnBmM2NSZGd2TjdYQ3lBcWJxakhkVWQzZlFxb0dNM205anNMbnRZeUsrYy84RTFVVmZVWXFHenQ2UisveXJBSnN6aTJaejFCWVgyb0tpdm05SkhkUk1VTjVVcDJ1c3UyQTRhTkkybmJHaHJxcWwybWdZRVdVR3hxYWlUMk91cllDU0hFOVpEZ2poQkN0R0RVYWEzWSsvbTdYMjlYb2NJQ1pmVlEycUFWY0M1ckR2clVObXEzdWhiLzFqVC8yOWhOSjRXM0drdTlkaVhlNU9YZDduYTJKamRYZHRzUjJyc2ZKNU4yY0hUbkovU0pIc3kwdXg0R3RDeUJ1NS80THRzK2ZvMjk2OTlqd0xCeFRHL3VYZ1d1dFNjT2JQb1FINzhBeGpiWDQxSHRkaHJxYWp4bTdHU2VPa0x1dVZQT1kzaDUrMkx5OHNIWFA0aktzaUt0RmE4Ym82WXNKREpXUzdrS0NBbm5jdVlaanUvZjdLeFBZcmMxY2U1RUVxQmxWYldudmNLam50WTVNZ09zbGdhMmZmUlhhaXJMbUxSZ2hjZkh1cHlWUmtWSkFZTkdUbXEzbnRMMUtySGMrSzhZV1JYd24xLzAzUEY5OWZEUzVPczdSdjdGYyt6NTlHMGkrc1pSZUNtTCtwcXFEcWRrMVh1b1IrTEloRHQ5WkJmbHhmbkVEaDFMeXI3TlRGNzRRSnZNQWIzZXdNeGxUeEFVMXB1anV6NURaekF3ZGZGS0FHcXJLMGc5dE4xbEg3dmRUdkxlamFRZDI4dU1wWS9oSHh5R3dXQjB0a1Z2WFZqWUhiTzNEd25qWnpGaDduM3RibmQwMTZlWXZhL1c4N0UyZjY0WXpWZC9QKzEyZTZkYnJ3ZEhSQklUUDRxcFN4N3VWSkZxQUoxT1QrS3NwYzIxdFBZUjY2RU51RVBTdGpWa25qcnFyRzNsVGs4VjFCMDVaUUhSUTBZNWEvMFVYYm5nMHE3ZU1iV3VJUGM4alkydWM1QmJUK0hxYkpET1UwdDR1UDdYcXoyVytscEtDeTZqMCttNG1IR2kzZURPd09FVGlFc1loMDZuNDBKYUNxQVY4L1pVS3lydDJGNE9iMXVEVG04Z0lEaWNPZmMvRGNEcG83c3htY3drenJ5N1RYQW5adWdZRG0xZHpZWDBFd3hObk82eTdrcFdHbnE5d1ZtYlRRZ2hialFKN2dnaFJCZm9sS3VGbFFkMnZMbFRvMTBMOHRoVXJjdVg4MTk3aS90TjBPQzVNKzB0cWE1YWE3dmMwUW1Vcy9DeXNmM0N5OVVWcFhqNStMRi80d2RrbmY2UzJJU3h6TDd2S1pkc0YrMHErMyt4YSszZnlUcHpqTkxDeXl4NDZIa0NRM3M1VDF3S2NqT3hOdFF4Zk1KczU3TGoremR6OHRCMnhzKzVsd1EzZFRXS3Ixd0VUclU1K1RsNzRoQm5qeC9FWkc0YndMSmE2aG1hT04wWjNKbTZlQ1g3TnJ4UDhoY2JYTnIzK3ZnSE1IN3V2VzNhVWJmVVVGZk4vQWM3NkVLa3FxaXE2akxkd1Q5WUt3UmFWVlpFWlZrUjhXT25NMkxTUEU4SElQbUxEWURDaU1tZXR1a2ViNDdMSmpnNEdIOS9md3dlcGxKMHAzbXJZV0VNTElqcHdRZHBmcjllcTZMTEY5ajY0VjhJRE8zRm9vZGY0TjNmZnBkamU5WjdMS0x0eWNYMDQ2U243S2NnTnhQUXNteWk0aElZTm1FV1JyT1p2bkVWdDMvVkFBQWdBRWxFUVZRSkhnTkcwVU5Hb2VoMEpJelRNdDZxeW92Wjl0RmZNWHY1TUxMRjcwUy9nY05ZOGZ4UE9iVGxJL0p6ejNNdU5jbFp5eXM4TWdiZmdHQzN4Mi9KMnplZ3c4QU93SVM1OTdtMDg2NTFmSzQwMStPeDI3WDZWcDNOQklrZk84MXQ2K3JPQ0F6dHhhUUZEN1JaWGxWZWdsNXZvS1pTcThJL2NmNXl4a3hmd29aMy9rRGZ1S0dNbWJIRXVlMlpvM3U0bkpWMlRZL2ZXUUV0dW8ybEg5dkh1ZFNrTnR1a0h0cmVabG5yejdlT3NxZzY0M3Bmci9aa3A2V2dxaXBqcGk4aDdjc3ZHRDluV2JzMWpMcFM1OGZhVU9jU1ZIUVlPSHc4M2o3K21KdW5BcmZrNng5RVJOOFlMcVNudEFudVhNbzhROVNBb1QwYU5CZENpUFpJY0VjSUlXNEFvdzRDTzZpcDJkUUVxVVhkODNpbmoreHl1WkxyVGtOdE5VbmJWbnRjUDNuaGd4MCtqdU1FTWlDay9ia3dUYzNGV2x0ZjdXKzBXcWl2MVRxZ3JQM2IvMUJlWE1Ecys1NGs2L1NYYlRxY3RHUXdtcG4vMFBQc1cvOHU1MDhlNVVwMnV2TXFkbE5USTRlMi9ndWp5Y3pRRmtWSGh5Wk9wNlRnRWdlM2ZNeUZqT1BNdnU4cEdpME56VmViRllvdVo3dWNZTGIyeEgvL3FjMnkxbE8rNnFvcm1YM2ZVKzBHY1J3Y1Y5ZnpMNTVqN2Q5ZXhsSmZ3NlBmL1cyNysremI4RDVuang5MG14RVExcWMvOXozelEyZXd4NTF6cVljcHVuS0JmZ09IRTlxcmI0ZGp2TjMwOG9WUkVSMXZkNjJ1OXowYUVCSk8xSUFFWmk1N3dwbE5jQzNUc29yemM3SGJiY1NQbWNicG83dForUEMzblpsYVNWczl2NmNkRkVYSHlNbnptNCs5SDJ0RFBYT1dQNDNWWXNGcWNjMzBtREJ2T2FDZENNY01HWTJpMCtFZkZFcDliWFducGh5OTgydlB0VlJhYXZrN1hWR1NqOEZvY2haYmRoUjcxdXR1M3RmV3RYOXpyVS9tNDZkTjE0d2Jsc2pGOU9QTVhQWTRPcjBCVmJWektldU15M1RSN2xaZFhzS205Ly9NM0JYUEVoNFp6Y3hsVHpCejJSUE85ZVZGZWF4OS9XVVdybnpCYlVIbGxsWTgvOUoxWis3MDFPdGx0elZ4OHRCMitnMGF4b2hKY3psOVpCZXBCN2M3cHh0ZXI5cXFDdWVVMXBhOGZQd1pNSHk4eHdCcC8wRWpTZG03RVV0REhlYm05M0Z0VlRsbFJWZDZQR2d1aEJEdGtlQ09FRUxjZ2JKT0g2UG95b1YydDdFMDFMWGJWYXN6d1oyaXZJc0FoRVMwSHlod2ZOazNOTmVzeUU1TDV0VGhuWlRrNVRpTGV0cnRka1pPbmtkTS9DaW0zZlVJRVZHeGxCWmNidmU0d3lmT0pUSTJuc0dqdExreVRZMVdkcTE3aTlLQ1M4eFkrcGpMeWFlWGp6L3pIL2dtR1NrSCtITDNaMWpxNjBqYXR0b2w3WDdBOFBFZUg2c3ozWXgycm4yVElXT21NcVBGVkRIUXNpUFN2dHpMMkJsTDJQUFpQeW0ra2tOOXJUYlZwcTY2Z3Q3Umd4ZzgranJuKzlCK2tLMm1zc3paa2F3NEw0ZW1Sa3UzZGZFUm5lUGw0OGVDaDU2Lzd1T01uN01NMEg0blR4OTFmUSszRHZ5OTlmSnp6RnoyaFBNOTR1NVlJeWJPWWRXZmZ1QjJmWHM2TysxbytUZC9RbUNvKzZoYlpXa1I2OTc0dWN1eXdzc1htcnZQYVlGZHg3VE8xclZ0YmdUSFo5ZFRQMzRWUmRGUldWcmdrdTB5WXRKY01wTDNrWFpzTDhNbnppVWo1U0NORGZYT3pLaWVjQ256Tk5VVnBkMVN6NmU5cWFDZDFWT3ZWL0xlVFZTVmx6RDd2cWN3ZWZrd2ZPSmNUaHpjUnI5Qnc0bUlpdTN5OFlxdVhLQ21zZ3lqeVV4OWM1SHhmZ08xS1ZRdEF6VWQ2VDk0Qk1mMmZNNmw4NmNaT0dJQ0FEbm5UcUxUNlhxMGpwa1FRblJFZ2p0Q0NIRUhXdmIwZjdlN3ZxdmRzdHl4MlpySXkwNUhwemNRMFRlbTNXMmJHcTNvZEhybmwvMktrZ0pLOHkvUkoyWUlEWFUxbEJaY2NobExaNHJIT3NRTkcrYzhjVTA5dUkzY2M2Y1lOL3NlaG95WjZuYjcrTEhUR0RCOFBNYm1tZ3F4UThlaXFuYThmUHlJSGpMSzQrTmN5MGxRWlZrUnFRZTJjdjdrRWV4Mkd5RzkrcEtYblVGSTc3NE1HVE9WRXdlMk1HREVCR2N3NlAzZi9hZExtM1JQV21ZTVRidnJrUTZ6QkpxYUd0bTU1ZzJzRFhVTUdqbVI4eWVQZE9zVmNISHQ5bS80d0cxaDd4dEZwOVBqNHg4RVhBM0NxS3FkZi83cVJWWTgvMU1DZ3NPY0FSaEhSenQzQVptV0NpOW5jeVU3bldFVFpnTmdzelU2Z3lTdDJXeXV5KzEyTzNrWE1oZ3llb3B6bWFOZ3I2ZE9TVDNKMGxDSHdXaHlUZzF0MlVvZElDQTRuSkZURm5Kc3ozcjhnOE01dXZNVEpzeTd2MGVuNXVTZVAwVlluMzZkbWhybmlXUGE2SXJuWDhKdXMrRWJHSUxKN00zSnBPMVVGQmN3L2U1SFVWclV6SEVFdGJSYU9sZC9CajMxZW1XZC9wSVRCN2FTTUg0bUVYMjFRTTdvYVl2SU9uT01IZi82RzBzZSt3N0I0WkZkT21aNVVSNzdOcnp2dkIvU0s0b3gwN1UyOWtkM2ZrcGRUU1VMVjNaY1pEcTBWMTk4L0FMSk9YZnlhbkRuYkNwOVlvYTRuY29saEJBM2lnUjNoQkJDWEpQTWswZXdXaHJvUDNoRWh4a2dqWllHbHlsUFF4Tm5NSEx5ZkF4R0V3YzJyYUswNEpMTDluYy8vdDAyeDlqNDNoL3BQM2drSTF2VmsvSHl2VnI5ZXV6TXU0bU1qZWRLZGxxN1hiTGFNMmI2WXNiTlh0Wm11YnNzQlhlUG9hb3FsekpQazNac0g1Zk9ud0lVWWhQR01tcktBc0w2OUNjdVlZeno1M1hpd0JiWHg1NTVGMDJOVmxTNyt6YkNGOU5QVUp4M2tmRno3M1V1NitnS3R0MXVZOWZhTnluT3l5RnUyRGhtM2Z1a1ZrRDM0RGJpRWhJSmp1amFDWkxvWHVObTMwUHMwTEh0YnBOOTVoakplemYyK0ZoMGVqMTZnOUdaVGFmWEc5QWJqTTdhS1k1dVVhMXJxZGp0ZG9vdVozTXg0d1FBeVY5c29PK0FCTHlhVDNRLysvdXY2YXpMbVdkb3FLdHhDYlJlRFJaY3JkbGxyYTl6VG0xMDNPOEpsYVdGSFFaUkVtZmRUZUdsTExaLy9CcVJzVU1ZbXRpMWVqL3Izdmc1QnFPSlpVKzFINVFIYlNwcjNvV3pqSjYycUV1UDBaS3EybG4zK3MrNTU4bnZFUlRXaDcvLy9Ibm1MSCtHQWNQR0VSd2VTY3JlVFRSYUc1aTc0bGwwT2ozcHlmdnhEd3BsNXJJbjJQRE83N2pyOGU4NnN6Qjc0dlhLU05uUHdjMGYwYnYvQUNZdldPRmNyamNZV2ZEUTgzeis5bS9aOE00Zm1IblBFMFFQNlh5bXpPRFJrNGtkT2dhN3FtSXdHRnorYmxWWGxPRHQ0NkdUZ2h1VEZxeHdCa1d0RFhYa1hUakxsT1lDNVVJSWNiTkljRWNJSVVTWFdScnFuRVZnaDQyZjNlSDJqVmFMU3ljVmI5LzJ2MFQzaVhIZkVjWFhQOURqT2dCRlVlZ1RQWWdyMlZveDB3ZSs5VE1BR3VwcTJQRE83MTFPcEROU0RuRHE4RTduTnRCK2RvNjFvWE1uaitkT0pISHV4Q0c4ZlFNWU1YaytDWWt6WE9yZ3RCY0lHejVoRGwvdS9welN3a3NzWFBtdE5sa0NWV1hGRk9kZFpQVFV6cDNZTlRVMXNtdnRtK1NlTzBXdmZnT1kxVnlYWThxaWgvamtqVit3YysyYkxIdjZCNWpNVWdEMFp2SDJDK2l3NW9sWEIrK1htNjIyc296VVE5dnBQMmc0RDcvNFMvd0NRMXpXdDllUnFYVXRsOVJEMndnSzYwMnZmZ09jeXh5ZDZscE9tem15OHhObmEvV2VsSjl6bnBCMkFxQ3Fxbkl1TlluU3dzc1lUV1lLYzdOSTJiZVprWlBuZFdyYW85WFNRSGxSWHFjS1R3UGtuanVKemRaRS8rYnBQNDFXUzV0dG1wcTA0SXF0cWRIdCtpdlo2ZFRYVmhNZUZkT216WDMwNEpFc1hQa3R6cDg4ak4xbVE2ZlRjeXBwQnhGOVk1bTA4RUcrM1AwWmV6OTdoN2tybmdXNjkvV3kxTmVTdEcwMTUwOGVvWGYvZ1N4OCtOdHRwbllGaGZYbTdzZi9neTJyWG1IN3YxNGpkdWdZRW1mZFEzQjRINWZ0SE1IeHBrYXJzNzZWb3VqY2RzNVNWVHVsQlpjWVBXMXh1K05ycWVVVTNnc1pKMUJWT3pIeG5qTS9oUkRpUnBEZ2poQkNpQzZ4MjVyWXZlN3YxTlZVMG4vd0NQb09TT2hnRDVWR2F3TytnZGMraGVCYU9VNG82NXBiU2JjOGtmYnk5WFBacGlQdi9yWnROcEg3eCt6RnVObkxpQjR5MHFVVjhOWVBYeVYrekZSaWhvNXBkLy9RM24wNWNXQUxSM2QreXNUNXl6djFtTzdVVnBXelkvVWJGT2RkSkR3cWhrV1BmTnQ1SlQwNFBKSnhzKy9oNks1UDJmN3hheXg2NU51ZGFtMHRib3ltUmd0TlRVMll6RjdZN1hZdVo2VTVNeVVBeWdxdlVGZFRTVWwrTG5DMWxwV25iTFc5bjcvTDNzL2ZiYlA4eVIvOWhab1doZGVySzBvQTdXUVh0Sk4wdTkzbVhPNm9POVg2ZmtCd1dMdlRXVG83cFRIejFCRUtjak9aZGUvWEtjak5KTy9pV1V4bWJ6S09IOEJvOGlJd3JKZHoyNm1MVnpLb1JSMmg4NmxKSE56eWNhY2VwN01hNm1ySVBYZVNpZk9YVTFGU2dOMXVvL0JTRmthVEdidXRpZXkwRkZJUGJxT2lKSi9oRStlU09PdHVVZzl1NS9qK0xadyt2SXRCb3lZUlAyWmF1OWx4UlplelVWV1ZtUGoyUHhjY3N0T1M4ZkVMSkt4UFB4cnFhbmovOS8vbGNkdWRhOTkwdTd4WHZ3RU1Ham5SK2ZuazVlM0x4WXdUaElSSG91aDArQVlFTTNyYVlxb3JTcmgwL2pTVlpVV01uM3NmWHQ2K1RMLzdhK3o5L0QycXkwc292SnpWTGE5WFUxTWphVWYza0hwb093MTFOY1NQbmNiVXhTczkxdXdKN2QyUCs3LzUvOWo3K2J0Y1NEL09oZlFUUk1YRk0vL0I1NXdab280QysxL3VXYy93Q2JOZHNvaGFzamJVazU2OEQydERYYnYxY2phLy8yZXVYTWp3dUI3Z2d6OTgzK1YrWjJ0U0NTRkVkNUhnamhCQ2lFNnpXaHJZdGZaTkxtZWxFUkFjenN4N251aHduOXFxQ2xSVmRVN1J1RjI1NjJTMTZvL2ZiN09zVjc4QnhMWUs0Tmp0Tmk1bG5zWXZNS1RENEU1Y1FpS1hScC9oWk5JTytrUVA3ckRialRzWE0wNndmOFA3Tk5UWDBtL1FjT2F0ZUxaTkZzR29xUXNveWM4bE95MlpUZS85aVFVcm4zZmJPVWJjZU1WNXVXeDg5dzh1eTFwMjFDb3J1c0tlVDk4R3RQb2ZqcFBvbGxsb25WR1NsOE9HZDM3dnZMLzF3MWRkMW05WjlZckwvZFpCR3NmOTlqSnpBSlk5OWQ4ZWkzMVhsUlh6K2R1L0FlQmswazVuNENFLzV6d3BlemVpcWlvbXN4ZFRGai9rckhzRG9ETVlYS1o2Nm5xZ0hrOXhYZzZLVGs5Y1FpSW5EbXpsWk5JTzlIb0RvNll0WXUvNjk4ZzYvU1V4OGFPWnMveHBaLzJYeEZsTEdUeDZNaWNPYk9OODZ1RU9XN0lYWHNvaU9DS3l3NDZEb0UxL0s4blBwZC9BWVlDQ3ljdWJoU3RmNlBMelVsWFZKUnRwOHVLSE9McmpFOWErM3JZdHV0bmJsK0VUNXhJVFB4cUEvb05HOE5DLy9SeVQyWXNkYTk3b2x0ZEx0ZHM1bDNvWW85bUxtY3Vlb1ArZ2pqL3pmUHdDV2Z6b3Y1Tjc3aFNwaDdhUmtEakQ1ZmpCNFgyWU9POStUaWJ0NU55SlF4NlBvOVBwQ0Fydnc3d0h2dG51YXpCejJSTnVzNkNFRU9KV0lzRWRJWVFRblZLU244dnVULzVCWldraC9zRmhMSG5zTzNqNStIV3dsMHJxd1cwQVhTNStlYXZwYkdjYXRibGVTVXUxbFZxdGlmYmFsTGMwZWNFS2FxdktQWFlZOHFTdXVvS2s3V3ZKUG5NTVVCZzliVEhqWnQvVFp1cUZSbUhXZlUvU2FMVndLZk0wNjE3L1g2WXRlYmpENEpQb1BxT21MblRia2o0OEtvYjVEejZudlc2S2dvOXZBT0ZSMGM3MXNVUEgwS3ZmTDFBVUJkK0FJT2YwdmM1bW9iWFUwOWtGTTVjOVFWQjRiMHhtYjdmcmRYcTlzNDMzdkFlKzBaeE5vdEFuZWpEUC9PUnZxS3E5emZSRWQyT09Iek90dzVieTdlM3ZUcitCdzNqZytaY3dlL3N5Y2Y1eUpzNi92M21OUW0xMUJlTm1MOE0vS0xUTmZ2NUJZVXkvKzFHbUxubllwZml3T3pxOWdSR1RPdGMrVzZmVHNmTGZmNEhWVXQ5OFgzOU53ZC9XQmc2ZndNRGhFenE5dldNYVozZTlYa2FUbVNXUGZRZXp0NDlMUUtneitnOGU0ZkZuTUhMS0FrWk9XZENsNDdVVUdCcmhET3BmVC9GcUlZUzRVU1M0STRRUWR4QzczYzQvL3JmamJoK2dGUXJ0VE5IaHIvL2cvemkrYnhPbkR1L0VicmZUSjNvdzh4NTRGcTlXeFNkenpxYXlmK01IbUwxOU1abTlVWFE2YXF2S3Fha3NRNmZURTU4NDNibXRkZ1ZVUmFjM1VGbFc1Qko4T0xibmM0OWpLYzdMY2J0ZVVYUU1IVGVEdk9hMCtiS2lQRUNiNWdGYTZqMUEwZVVMemlrc2pqYnJqbTBjeW9yeW5Nc0dqcGpZNXJHcUswb3dtcndvSzd3Q2dGNS9OZDNmeHkrQS9KeHpGRjdLY2s1elVsV1ZqSlFEZ0pabFVWOWJqZG5iaDhxU3d1YjkyLzRwTm5uNXNPUnJMMkszMjFvc1Zha3FLM2FaNnVWZ2FhampWTklPVGgzZVJWT2pGYi9BRUdZdWU0TEltQ0Z0dG0xSnJ6ZXc0S0huT0xENUk4NGVQOGlPTlcvUUozb1E0Mll2bzNmL2dlM3VLNjZmcHpvckJvUFJtU25oanQ1Z2RCdFV1QlY1YXNIdVlESjdPN2NKQ0c2Yk9kRTZVSENqT1lybWFxNStUdm02TEhldm84QU80T3pXMUZtS29uUzZaWGRQNjg3WHF6dmF1bmMzUmRIZGt1TVNRZ2hQSkxnamhCQjNFRVZSdW55eTBKSEswa0pPSDkwREtJeWJmUStqcHkxeSt3VStJQ1NDaHJwYTZtdXJYY1lUSGhuTnVObkxYRElVOG5QT3NlMmp2enJ2aC9YcDcvei84ZjJ1SGFSYUtzblBkZFlaYVVsUmRFVDBqV1BQcC85MFdkNzYvdG5qQnpsNy9HQzcyK1NjVFNYbmJDcmdQcml6NmIwL08ydU9BRVRHeGp2L1AySGUvUnpZOUJIci8vbTdWdU5UR0RoaUFsRng4WHo2MXE5Y3VvTzFGMFE1bjNxWUE1dFdZVFI1b2FvcVZrczlVWEZEMjJ4MzZmd3BqdS9mZ2w1dllQVFVSWXlac2FUVE5YUjBlZ016bGo1R1pNeGdEbTFkVFZsUkhtYnZXK1BrVVFnaGhCQkNkSTZpcXFwNnN3Y2hoQkFDbXBxYVNDMjZOV1B1T1dkVENRenQxYWxwSDZwcXgyNnpvYXAyOUFhajIwQlFYVTBseC9kdHhtNjNZVEo3a3pCK0p2NUJuWnV5ZEtPZFMwMmlJRGVUR1VzZkE3U0NwbzVzcE5EZWZla1Q3ZHE5eTI2M1lhbXZ4ZkhYVlZIQWFQWjJaZ3lkUFg1UUMxQXBDcjM2eGpGd2hPZnBFQlVsQmFRbjczTzJwdmIxRHlRK2NZYmIra1huVXBPSWlvMi9ydWtEbHZwYWFxc3JDSW1JdXVaak9BUTNaQk1jSEl5L3Z6K0dIcWlIMHRxODFmRDRNTzNXVTI3bDk2Z1E0czV3b3o4N2hSQjNEZ251Q0NIRUxVSk9ITVdkNUU0Tjdwd3MwcVBpcm9hUkVFSmNKOVZPaURXSDRPQmcvUHo4SkxnamhPaVNtenVSV1FnaGhCRGlObUxVdFMyWUxZUVEzVUd4VzFFVXhVTVJmQ0dFYUo4RWQ0UVFRZ2doT2tGUkZQeU50bzQzRkVLSWE2QnZyRWF2MTZQVDZTVEFJNFRvTWdudUNDR0VFRUowZ3FJb2hIbmIwQ01CSGlGRU43Tlo4YkpWWWpLWjBPdjFFdHdSUW5TWkJIZUVFRUlJSVRwQlVSVE1SZ01SNXZxYlBSUWh4QjNHWEorUHQ5bUUyV3pHYURSS2NFY0kwV1VTM0JGQ0NDR0U2QVJGVWREcjlRVDc2SWt3VktKVG0yNzJrSVFRdHp1YkZYTk5EcjVHT3o0K1Bwak5ac25jRVVKY0V5bkJMb1FRdHhBRlZUcnhpTnVmYXI5amk0THFkRHBNSmhPaGZpcm11a3BLR3d3MDRJVmRNWUlpMTh5RUVKMmcybEhzVnZTTjFYalpLdkgyTXVIajQ0K1Bqdzhta3dtZFRqNUxoQkJkSjhFZElZUzRoUmgxZHF4Mi9jMGVoaERYNVU3ditLTFQ2VENielNpS2dzbGd3V0twd0dxMVlyUFpVRlVWVlZWdjloQ0ZFTGN3eCtlajNxakg1T3VQMld6R2JEWkxZRWNJY1Ywa3VDT0VFTGNJUnllZVVvc0VkOFR0VGQ5WWpkNTQ1M1o4VVJURkdlRFI2L1dZVENac05wc3p1Q09FRUIxeFRQUFU2L1VZREFZTUJzTWRIUlFYUXZROENlNElJY1F0d3RHSnA4Sml3NFlFZU1SdHl0SHh4ZGYvanE0YjRUZ0pNeHFOR0F3R3lkZ1JRblNaNDNORWdqcENpTzRnd1IwaGhMaEZ0T3pFazIveHU5bkRFZUthbU92ejhmYjY2blI4a1pNeUlZUVFRdHdLWkZLbkVFTGNJcVFUajdpdFNjY1hJWVFRUW9pYlJqSjNoQkRpRmlLZGVNUnRSVHErQ0NHRUVFTGNFaVM0STRRUXR4anB4Q051RjlMeFJRZ2hoQkRpMWlEQkhTR0V1TVZJSng1eE81R09MMElJSVlRUU41OEVkNFFRNGhZa25YakU3ZVQvdDNmZjBWRmNkL3ZBbjUxdDBxcFhoRVNSUUlBS2lDSWtJWHFvQmtPd0tiYUpqUjMza3Z6aUpHKzZFOXV4MzloNUU2ZTR4TEZOM0dMQUJURFY5Q2JSMVl4QUNGRUVTQ0NFdWxabHRYWG05OGV5aTFhN3EwYlR5cy9uSEovam5ia3plM2MxdzlFOHV2ZDd1ZUlMRVJFUjBaM0ZjSWVJcUFmand6SVJFUkVSRVhXRUUrS0ppSWlJaUlpSWlEd1lSKzRRRVJFUmRaTnR5aVNuVGhJUjlVeWNPa3pmRlF4M2lJaUlpTHBJa2lTWVJRbFhHeVZvRFRJWUxRSWs4S0dCaUtpbmtFR0NVaERocDdRZzFOc0NsVUxPb3YvVXF6SGNJU0lpSXVvQ1NaS2cxVXNvMWNwZ0VqbkRuWWlvSjVJZ2cxR1VvOFlnUjczQmduQjFDNEkwRnFoVUtnaUN3SUNIZWgzK1JrSkVSRVRVQlZxOWhPSTZBU2FSRHdaRVJKN0FBam5LRGI2b2FUVENZREJBRk1VNzNTV2ltNDdoRGhFUkVWRW5tU3dpU3JVTWRZaUlQRkdWeVFkTnVoWVlqVVlHUE5Uck1Od2hJaUlpNmdSSmtsRFJCSTdZSVNMeVVLSk1nUnE5QWdhREFSYUxoWVh3cVZkaHVFTkVSRVRVQ1pJa29WNS9wM3RCUkVRM1FnOHZHQXdHbUV3bWhqdlVxekRjSVNJaUl1b0VTWkpndEhEVURoR1JKeE5sU2hpTlJvN2NvVjZINFE0UkVSRlJKMGlTeE9YT2lZZzhuVXlBeFdLQktJb01kNmhYWWJoRFJFUkVSRVJFM3htU0pESFlvVjZINFE0UkVSRVJFUkY5WnpEY29kNkk0UTRSRVJFUkVSRVJrUWRqdUVORVJFUkVSRVJFNU1FWTdoQVJFUkgxTUwxdHVvQWs5YnpDcGFKb2dkbGtBSEI3cDJnMGFXdlIwdHh3UzkranAzM1hkUFBvbXR4Zk95M05qVGQ4L2p0MVgraGJtdDMwUjBUVmxSSVk5THJiMGc4aVQ4WndoNGlJaU9nMjB0WlU0T1BYbjBmTjFVc3U5eC9kdVJhWm16N3I5dm4zYjFxQi9adFhkdnY0VytGazlqNTgrZmJ2WVRTMDNPbXUyQlhsN3Nlbi8vZHpBRUQrd2UzWTlQRmZVVmRWM3FsalM4K2N3THJscjBHMG1Mdjh2cm43Tm1IenAzOTNzVWVDeWFoSGs3WVdWV1VYVVhMbU9BcXo5K0hvenJXb3E3cGliK1VKMTA5amZUVlcvZU0zMlBUSkd6ZDBucDRvLytCMnJQbjNLemQ4bm9LanUzSGdtNVhRMWxSMCtwakcrbXFzL1B1djhQVUhmd0xnR0xwY0xEcUd6Ly81VzVSZlBITkQvZXJLZmRIY1VJY3RLOTdFcFhNRkx2Y2YrR1lWaXZMMmQvaWVacE1CWDcvL3Y5aTk5ajlPKzR4NkhkYi81M1ZjT1YvVWhVOUI5TjJrdU5NZElDSWlJdm91a1NRSlpwTUJvaWk2M0I4ZUZZTmRhejVBVkV3Y1lrZWtkbmkreHZxYTYrY1dSWndyeU1iZ3hHU0g3VFkrL29FUUJEa0E0UGpobmQzOEJOY2xqSjBDaFZLRjVhODg0N0RkMjhjZkQvM1BYd0FBTGMwTnlNdjRCb0doRWRBMWFxRnIxRHEwRFF5TnVPRitkSWRDcGJiL0RPTEdURVJsMlhtc1cvNGFKczkvQ0xFajB0bzlWdC9TaE9yeVVwZWpHa1JSeFA3Tkt6QmtSQm9pWTRZNTdMTll6TGhZOUMxR1RacUw1b1k2clAvUG55R0tJa1NMQ1NhandlRjhDb1VTWGo1KzhQYnhSMUI0SklMQ0lnSDBuT3ZISFVrU2tiSGh2OURybXREY1dJL2lremtZbkRpMjNXUHFxNjlpOWJzdk8yMS84c1gzQUZnRHJkWHYvdEZwLzVMblhrSkFTSjkyejMyejZacTBEbUZiZDV3OWZnU0h0NjhHQU1nVktxVFBYdEtwNDBwT0h3Y0FEQjJaRGtEbXNLOWZiQ0lDUXZwZzk5cmx1UGVwRitEakY5aXR2blhsdmppNmN5MXFLOHFzOTNhckVVV0NYSTVtYlMySzh2WmovZzkvNFRUYVNKREw0ZVh0WTMrZHZYc0RtaHZxMEc5d1FyZjZURVJXREhlSWlJaW9WekM1ZnRidDhVeEdQWm9iNnUydmc4SWpFUlk1RU9VbFp4RGFkNEJEVzkrQVlDaVVLdnRyVVJUeHhWc3ZPSjN6OUxGRE9IM3NrTlAySmMrOWJBOVRqdTVjZThOOWp4MlJadS9QWFQvNE1md0NRNUcxKzJzMGFldnNiZlp2WGdGRFN6TXFMaFczK3dCL3UxbjdMVUVVUlhocGZESHIvdWRRY0hRM1F2cjBkMnJiTnJ5eStlaTEvK2Z3ZWxEaVdIaHJmSEUyL3pDR0pvMXphbi8rWkE0c1pqT0dqa3lIMldTRXJrbUxtZmM5QTVXWE54UktGUnJxcW5CZzgwbzg5SXMzb0ZBb08vVTU3dFQxNDA3V3JuVW9Mem1ENll1ZXdOa1RXZGkvYVFWQyt2VHJWSWkzN0pkL2cxeXVnTGFtQXV1V3YyYmZicDBlSkdMSmN5L2J0NjErOTJXUG5INTJzZWdZTWpkK2hpRko0eEExS0I3NzFuOENMNDB2UmsrYTArR3g1d3R6b2ZFTlFOeVlpVTc3RkFvbHBpeDRCQWUzZkE2ejBkRHQvblgydmpoMzRpaUtUK1lBQUw1NDYvY08rMEw3RG9DWHhoZVNKR0hqeDM5MWVvK2dzRWdzZnZaRkFOYkFxaUJyRHhKVHBtTFlxUEV3Nm5VT1laQlJieDN0MTl4VWovcnFxdzdudVZQQk1GRlB4WENIaUlpSVBGNkFHaWk5dFdWTWJsaExjd01NTFRvMDFsY0RzTlplVWFyVXFLbTRqRDB1cGlOVVhTbEJVZDRCaDIzekh2NDUra1lQZFdxNytOa1hFUlFXQ1VrU3NYdk5ja1RHeENFK2VSSmtzdXN6OE5zR0ZPMkZLc3RmZVFieHlaTXc4ZTRITy8zNS9BSkRFUmdhZ2RxS01neE9UQUVBSER1d0ZTV25qME9sOXNJOVQvNE9BY0hoQUt4MVBiYXNlQk5LbFZlbno5OVpvaWppdy85OXJ0UHQzYlZ0L2YyMERoVUE2d042OXA3MVdQVDBIeURJcjQ5a0tUaTZCeWV6OXlGdDVpS1hQNmVDbzNzd0pHa2N2SDM4N0NOaitzY21RbjR0eUZFb1ZiQllMQzZEblo1Mi9iaHkvUEJPSEQrOEU0a3BVekVvY1N3aUI4VmozUWQvd3RhVmIySCtEMzhCMzREZ2RvOVhLbFdRSzVRT0FSUUFXTXdtQ0lMYzR4L21DM015Y0hqYmw0aEpTTWFVQlE5REpoTmdNclRnNE5Zdm9kYzFZZHlzUlE3ZmVXdmFtZ3BVWENyRzVQbkxJRnJNV1A3NlQ5eSt6MWYvZXNscDIrTy9mL2VtM1JkbEY0cVF1ZkV6akp1MUJMRWpVcEM5ZXozU1ppNkMrdHBvbk5QSER1SGdscy94d0UvK2hLTGMvWWlNR1lhb1FmRk81Nm91TDhYZWRSOGlKbjQwMHUrNkh3QlFmRElIQjc1WjVkVDI4TGF2WFBhRmlLNWp1RU5FUkVRZUw3a1BrRjhGbUVWQTBVTXJDdVpsYmtGaDlqNzc2MTJyM3djQVRGdjBCQURydzVjZ3VPNThZMzJOeXhFV3Ryb2J0Z2RDbVV4QWROd29ITjcyRmM0Y080UzVEejBQbFpmbTVuMklEalJwYTlGWVg0TitzWWtveWp1QTdEMGJNWHJTSEZTWGwyTHJ5cmN3NytHZlErTVhnSXdObjBKYlhZRjduM0wxbVc2TUlBaE9ZWXdyVlZkS3NHLzl4N2puOGQ5QXFXNC9aR29iS21qOEFnQUFBU0hoOW1BbWU4OEduTXJOUkdMS1ZDU2x6M1E2UjluNVU2Z3VMOFcwaFkrN2ZSK2xVZzNSWW9IMTUrbzQ3YWFuWHorNUdadVJsN0VaMFhHamtIN1hmUUFBTDI4ZnpIbndKOWowOFYreDhhTy9ZUGJTSHlFa3dubGtWRWZLTGhUZDl1bFhnRFVvM1BEaG41R1krcjFyVTZHY0hUKzBBNDMxTlpnd2Q2bmI4eGoxT2h6YzhnWE9GV1FoS1gwbTBtWXVoTzNubTVBeUZWNCtmdGkzL2hOVWw1ZGc2ajAvaEY5Z3FOTTVDbk15QUFCRFI0MEg0Qnc0ZHVSbTNSZFZaUmV4NDR0M2tUcmpYZ3hQbXc3UllrWkRmVFcyclhvSDh4LzlKUnBxSzFGKzhUUW16bDBLdjhBUXFEVSsyUDc1dnpCMzJVOFJNU0RXZnA3S3l4ZXdiZFhiaUJvVWoybUxub0JlMXdRdmpTL2lreWNqUG5teXZaMWUxNFRQM3ZnRlppeCtDakVKWTdyMG1ZbStheGp1RUJFUmtjZTdieGlRY1FsWWRRcDRPUEZPOThhMUNYTWV3SVE1RDlqcmk5enp4RzhSRmprUUphZVB3OGN2RURLWk5RQ1FDUUlpbzRmQllqR2o0TWh1REJtWkRrRVE0T01YQ0VGaC9kWE5OajNCWWpZQnNCWTJ0UW50T3hEVEZ6K0Y4NFU1MERVMU9FeHhzSTM2a01sa25YcFkxalhXUTlPRjJoMWxGNHFnVW51aFQvL0JhR25TSW1Ic1pJejkzdmRoMUxkZzY2cTNzVzc1NndnSUNVZGpYUlhtUHZSVGFIejlPMzN1cnVqTUNBL2JkNmZ4QzRDUGY1Q0xGaExxcTEwWHU3WFZEZExXVkVLUXk1RzdieFBPRithaTMrQUVKS1JNZFpnK1lqRHJlbHNBQUJjZFNVUkJWTzJMaE93OTZ3R2czZTlkb1ZJRGtHQTJtWnhHci9UVTY4ZGtOR0QvcHM5UWZESUhNUWxqTUczaDR3NmpUd0pESTNEM0l6L0gxaFZ2WWVOSGYwSHF6RVZJVEptQ3R1RVY0RHpORFFDcXJsekV0NW5mWU5SRXgybExnbHlCeHZvYStBZUhRN1NZb0ZDcTNYNnYzWFhwN0FsVWw1ZTJPMFhPYkRhaE1DY1Q4Y21URWR3bnFzMWVDY1VGT1RpeVl3M01KaU9tTDM0U2d4S1NuYzR4S0NFWmZvR2gyTHZ1STZ4NTk0OUltakFiU2VrejdDUGI5TG9tK3lnc21jejZ2UVdHUnVEOHlSeW9OYjZJaW9sejJiZkQyMWZETHpBRXc5T20yWS9wU0VmM2hTaGFNT2ZCbjBEakc0Q0cyaW9BUU9yMGUxRjlwUVJOOVRVb09YTWNaNDhmeFpqSjg5QlFXNFhvWWFOZ01adWc5dGFnb2JZS2dsd08zNEJnbUV3R3hDYWxJWDMyRW9paWlJMGYvd1YrQVNHWXUreW5IZmFSaUZ4anVFTkVSRVFlTHpZSVdKWUlmSGJTT2tYcis0TUJtZk96WTQ4MGNGZ1NCZzVMd3ZtVE9kaTcvaE1rcGM5QVpQUXc2SnNiY2I0d0YvbUhkbURTM1EvaUJ6LzdzLzJZdHJWcnRxeDQwK1c1VCtVNnJsU3piZFU3QUFDNVhJSEhYbmluM1g3VlZGekdGMi85SG9PSHB5QnQ1a0o0YWZ3Ni9DeGx4WVdJakltRElBZ1lsRGdXZzY0VjBtMm9xMFpBY0RncUwxK0FYdGVJc01ob1ZGdytEMEdoc0UvVnV0bmNUU095MVkyeFRTRXh0T2pzRDdHNSt6WkJvVkpqNVBoWk1CbU5MbXNFdGJiMi9WY2RYbDh1TG5RNjVza1gzOFBaNDFtb3VsTGk4aHlTSk5vTDJOcEdBUmtOTFJEazEzOU5sOG5nZHJyT25ieCtycGFlUThiR1Q5RlFXNFdrOGJPUU92MWVlL2p3K1p1L3crRGhLVWlkZmkrQ3c2Tnd6eE8vd2M3VjcrUFExaTl3NXRnaHBFeTd4Nm1Bcm0yYVcrTzFrU0NuY3ZmajBMWXZFUjRWalJIanBqdTBqWWtmalcycjNnYUFMazhoN0t6VHh3NUJwZmJHd0dFajNiWVpuallkQlVkMkkzdlBlc3hlK2lQNzlyTHpwNUM5WndPcXJseEV4SUJZakpsOE4zejhnNXpxeHRnb1ZXcE1YL1FFenVRZndiSDlXM0h5NkI2TW5EQWJJeWZNUnY2aEhUQ2JqRTdIRkdUdGhVS3BjaG51V0N4bUZPVm1Zc0RRSkh1NEE5ejRmU0VJY2tRTWlPMXdtdDZYNy96QjRYWE8zbzBBckhXZmxqNy9HcUppNHV6OVBuNW9Pd3k2WnN6NXdVL2NubmZYbWcrY3R2bjRCVHBjMTBUZmRReDNpSWlJcUZkWUdnOW9EY0RiZWNDZVVpQTFBb2dKQkh4dTFtODd0Nmhnc3lSSnlNdllqTHpNTFJnemVTNlNwODRIQVBqNEIrSDdqLzBLQnphdnhLNDFIeUJ1OUVTa3o3a2ZDb1hTWG1zaS8rQjJGSDE3QVBmLzJCb3lsSjAvaFNadExZYU9HbTkveUxaWi9zb3puU3FJYStNZkZJN3dxRUU0bWJVWEphZnprVHBqSWVMR1RJQ3JFUmMyK3BabVNLSUlTWkp3b1RBWDVTVm5jYW40SkN3bUV3WU1UY0xkRC84TTNoby9uRGwrQkNlTzdNTCt6U3VnVW5zamRjYTlEbE14YmhaYmtXZWIxcUdHZGRTUURNMk45UWp1RXdXejJZU1QyZnNRTjNvQ0FPdkR0cnVhSHBXWEwrREl6aldvdkh3ZWNXTW1ZZXkwQlE2ci83U20xelhoeUk3VkNJdU1SdFdWaTA3N1AzNzllYWR0Sy8vK2E0Zlh0Z2RpVis3VTlYTjQyMWNveU5vTHRiY0dNKzk3QnRGeG94emFOMmxyb2RjMTJWLzcrQWZoKzQvK0V0OW1ic0d4Zzl1eGRlVmJtTDdvQ1hzQUNEaE9jd09BbVBoUmFLeXZ4cGdwOHh6Q0xnQ1l0dkF4SkUrZEQwa1ViOGtJc0NadExVclBuRURDMk1rT2ZXcExwZlpDWXRvMDVHVnNSc1dsWXZUcFB4Z0EwS0pyaEw2bENUT1hQQTFKa3R3R2FHMDkvc0k3U0V5ZGlweTlHeEVZMmhjTnRWVW9PTG9IVVlQaVVYYitsRVBid1lsamNYajdhdWgxalU3aDY5WFNjekNiVFlpSkgrMzBIamR5WDlpNHV6Zk81QjlHeG9aUE8xMFBwNjd5Q3ZJeXY4RmRTMzhFLytDd0xrMDNhMTN2aW9nWTdoQVJFVkV2SVpjQlB4b05USWdDM3NzSFBpNjR1ZWYza1FNdnVpNjcwU1cyRlg0S2p1NUdYVlU1WXVMSElDOXpDOUpuTDNINEN6dGdIU0V4WmNFakNBeU5RTmJ1OVJBVUNreVk4d0FBb0xteEh2bUhkamdjSTRvaWNqTTJvekFuQTVQbkw0TmZVQ2dVQ3FXOWVHL2JxVDd0VWFxc1N6VEhqa2hGeHNaUHNYL3pDcHc3Y1JTVDVpOXpPOXBtd3R5bFdQUHV5eWc1blE4QUNJbm9qOFRVNzlrREFkdVVvaWRmZkE5cE14WkMxOVNBcWlzWEVSNFYwK2wrZFlXdHlMTXJnbHdCSDc4QSsxU2pzL2xIWURMb2taQXkxZTM1S2k0VjQ5aUJiU2c5ZXdLQm9SR1l2dmdwQklYMWhiNjVFZnJteHV2dkd4UUsrYlV3b3Z6aUdTaVVLcVRmZFI4MmZ2UVhwM011ZnZZbGUxc0FXUC9objVFK2V3bjY5QnZjcXEvWEgySjd5dlVURkI2SjZMaVJtREIzS1RTK0FXNi9zOVlFUVk3a3FmTVJPeUlWcDNJekVlTmlpbEpyaDdldnhya1RXY2cvdU4xdG0xdFZWUGRVYmlZa1NVVDgyQ2tkdGgyZU5nMG5EdTlDOXA0Tm1QZkl6d0VBc2NOVE1TaGhMQVJCd0lYQ1BBREFJNy82dTlzYVJvVTVHVGl5ZlRVRXVRTCtRV0gyMmt3RldYdWdVcW1SUEdXZVU3Z1RIVDhhaDdaOWhRdW5qaUUrZVpMRHZyTGlRc2psQ3ZRZk10enB2Vzdrdm1pN09sdGJ0aW1MN2tZbzJRU0dSc0JrTkdEMzJ1VVFMV2FFOXh0azMrN09xZHhNSFBobUZRc3BFN25CY0llSWlJaDZsVkhod0hzemdTb2RVTjRNM0xUVmtrVnJ3ZWJ1dW5qcVc1eksyNCtycGVjQVdFZEpSQTFLUUdMcVZDalZhdlFibE9EMmdXamdzSkdRQ1FJU3hscEh0elRVVldINzUvK0Mya3VEcFBRWjluYjlZeE94K05tWGNHanI1eWd2UFlzeitZZFJjSFFQQUNBc010cE5iWm4yaFVVT3hNSW5mNGZjZlp1UmYyZzd2bjd2VmFSTXYrZGFLT0E0dWlNZ09CejloNHpBbWZ4RG1IajNRMWo1OTErNVBHZFhWdTY2bFFKREkxQlhWUTZMMllSdjkyL0IwSkhwVGlzNldjd21uQy9NUTJIMlBsU1dYYkJ2cjYrK2FpOXEzTmJDcDE2d0Z3N3VGNXVBR1lGUFE2bHlYUlBHUHlqVVlXU0lqNysxeHBGL2NKaER1NTUyL2NTTm1laHlTZTdPQ0FqcGczR3psamh0YjZpcmhseXVRSk8yRmdDUU5uTVJSaythaTAyZi9BMzlCc1ZqOU9TNTlyWW5zL2JpY25GaHQ5Ni9JeWFqSHFkeU1oRVZFNGVnc0w0ZHRsZDdhUkEzWmlKT0hObUZxNlhuN0lXRDNSVzRkc1dvMTBIdDdSejh4QTVQZ2JmR3p6NWRxalVmdjBDRTk0dkdoVk41VHVIT3BYTW5FVFU0dmxzcjByVjNYMXcrVitoeWlsUmJIVTFwZk9JUDcyTHZ1ZytocmFsMDJLNnRxWEM3eEgzTHRmcFB6ald0aUFoZ3VFTkVSRVM5VkpqRyt0L05ZallEK1pVZHQzT25xcndVb21oQjNPaUpLTWphZzlsTGY0eXd5SUVBWEMvejI1Wk1KdGhYWVRxVnV4OUdmUXVtTFhvY1JvTUJSb1BCb1czcWpFVUFyQStNMGNOR1FTWUk4QXNNUVV0elk3ZW1zQWh5QlZLbTM0UCtRNFpqejljZjRuSnhvZE1vRVp1SS9vTlJrTFVYM2o2K21MYndjVFRXMTlpbjdOaHFxWFIxcFovdTZ1Z0JNeVNpUDhvdUZDSC80SFlZV25RWU0rVnUrNzZHMmlya0g5eU84NmZ5SUZyTU1KdU1tSGozZzA0UDBhM1ZYTDJFcnovNGs4TTJwY29MWVpFRE94ekpZT01mSE82eXJTZGZQNTIxNXQ5L2RIaXQ4UTJBeGpjQWd4S1RjZkhVdDVpeTRHRUljZ1VrU2NTbDRwTzNaQ29mQUJUbVpNS2cxeUZwL0t4T0h6TmkzSFNjek5xTHZJek4zU29LM054UUQyOGY1Ky9XUytPSHdjTlQzRjQvQTRZa0lTOWpNd3g2SGRUWFJnVTFOOVNodHJJTUkxb0ZkNjNkeUgwUmt6Q21TMkhzZjE1OURsTVdQSXdoU2VNY3R1ZGxiTWFsc3dXWWVQZUR5TnowbVgzNzF4KzhCclBKMFBZMGJ2dlBVVHhFMXpIY0lTSWlJcm9OVXFZdEFHRDlxM05CMWg2SGZXMGZVSmEvOGd5bUxIakU3ZkxMS2RNV1lFVGFOS3o4eDIrNjNJOGJlUmlLR0JDTGhVLy9IcEJFdUt1OUkwa1NKTkVDbVV4QVlVNEd2SDM5TVdyaVhRNXRidGRmMjl1ckxRSUFFUU9INE1TUlhhaXJLa2Z5MUhrT0kxUFUzaHBjdlhRT2lTbFRNRHh0R2o1NzQ1ZVFLMjc5cjg0aGZmclpSK2UwMWh1dUgzZHNLelE5OXNJN2tNa0VhR3V1WXMyL1g3SHZIekZ1T29weU0xR1lrNEhoYWROUmxIY1FKbjJMZlNUU3pXUTB0T0Q0b1IwSWllanZWUEM1UFQ3K1FSaVVtSXh6SjdKUWNmazgrbHliWnVST1pka0ZOR2xyb1ZTcDBYS3QrSFgvV09zVXF0WkJUVWNHREIyQm5MMGJjT2xzQVdKSHBBSUFTczRjaHlBSUdEZzB5ZVV4TjNKZkFCMVB1V3BOa2tRME45UTdIT01mSElhKzBjTVFHTmJYNlh0NjlMZHZvcVc1QVdhVDBXbEplRTdMSW1vZnd4MGlJaUlpRHlNSWN2c1M1WXVlL2dNQ1FzSWhTU0krZnYxNUxINzJKZmdIaFVKYlU0bTE3NytLeDM1blhWSEk5dnBHdVNzY1hKUjNBQmFMR2NVRjJZaUtpWU91cVFFVmw0b3g5WjVIYi9nOXUyUE1sSGtJaTR5R2w4Ylh2bTNaTDk1d21Qb1NIaFVOU1FKQyswUmg1TFZSR2thOURwdi8rdzlNWC9TRTB3aWpqQTJmSW1QRHA3ZWt2MFpEQ3hwcXE5QjM0QkRrSDlnR2s5RUFwVW9ObzZFRmw0c0xFUjAzQ29Kd2N3ckkzc25yeHhXRFhnZUZVbVd2UGRSMlpURC9vREFralorTm5MMGI0UmNVaHF4ZFh5TjF4c0p1VFRucVNHRjJCdlM2Smt5ZXY2ekx4NDRZTndQblRtVGg4cm1USFlZN2RaVlhIRWFzQlBlSnd1aEoxdVhlczNhdGc2NUppOWtQUE5maGU0YjA2UWVOYndCS3poeS9IdTZjemtmZjZHRXVwM0xkalB1aW81RS9iV1h2V1kvc1BldnRyKy8vOGF2b08zQUlBT3NvbzdhTzdGaUxxcklMK1A3anYzYjc3dzBST1dPNFEwUkVST1RCQkxrY2NvWHkrbkxhY2dYa0NxVzlDSyt0bnN1dFhsbkdTK09MeThXRkdEdzhCV09uem9lMnBoS1NKR0h2dW8rd2Q5MUhEbTNiMXR5NS84ZXZPdFdZYVd2dCs2OUNvVlJod1dPL2JyZWRUZktVZVFBQXZhNFJkVlZYVVY5OUZmVlY1YWlydW9LaG84Y2pLaVllMjc5NEY0QUVvMEVQU1pJZ2sxbnJ2dFJjdlFTWmkzb3A2YlB2YzFqZHFhMjZxaXZZOHRrL085VS9HNHZGZ2xPNSsvRnQ1amNZTURRSmsrWXZnMUx0aGVLQ0xNU05tWVFtYlMxMnIxbU9wYysvNWxRUDZHYm9DZGVQdHFhaXczcFF5VlBub2VKU01YWjg4UzRpWTRZaFBybHI5WDQ2ZS8wa2paOEYzOERnZHBjL2R5ZTA3d0RjOTZNL0lpQ2tUNGR0aDQ1S1IwejhhSWlTQklWQ0FZWHllazJteHZwcWVMZFovYW85NDJZdHRvZDFScjBPVnk2Y3h2aHJoYlBidWhuM1JldVJNM3BkSS9adlhvbFJFKzlDV0dTMDAvdDFOSXJNbGZGejdzZjY1YTlqMTFmdlkrNnk1MjlhcUVuVTJ6SGNJU0lpSXFJYkZoMDN5bUg2VlVoRVA2ZVJMKzVxN3ZnR3RoOWFHQTE2MUZWZVFlcjBlenZzUjVPMkZsbTcxNkdocmdyYW1rb1k5VG9BZ01ZdkFFRmhrUWdNallDaFJZZDF5MStESkltWXNmZ3A3RjMzRWJKM3IwZmF6RVdvcTdvQ2xkb2Iva0doVHVkV2VYbTNXM09tcFVuYllmL3NuK2xhdjlhKzl3cDBUUTFJU0o2TW1JUXhFQVFCQ1NsVGtidHZFd1lNSFltbStsb0lnbUF2dE53YmxaZWNSWEI0cE52OWtpVGhUUDVoMUZSY2hsS2xSa1ZwTWZJeXR5QXBmWVpES09KT1Y2NGZRUkFRT3p6VjdYNnp5ZGp1OGE2Q0hWdFFhRFlaN2F0bHlXU0N5NVd6SkVsRXpkVkxHRFZ4VG9kOXRSazhQTVgrL3hlS2prR1NSRVRIT1laVHQrcStVSGxwNE8zamo0MGZ2NEVKYys1SDNCajNOYWs2UysybHdZd2xUK0hFa2QwUUxSWjd1Q09KTjFEUm51ZzdnT0VPRVJFUjBXMVFXMUVHWFpNVzFlV2xBQURGdFJFUmJVZXgyTGliQXZUbzc5NUcwN1dscVFIWWx5eVdKT3VEVDBOZEZVVFJZdDl1cTNYUjlyVi9VQ2dFK2EzN1ZWQ3VVTHF0cmRQVm1qdVZsODlEa2lSRXg0M3VzSzJYeGdlNnhucUU5UjJJWWFNbUlEZzhFa0hoa1ZDcHZXRXhtNUNYdVFWSHRuK0ZvUEFvekg3Z09majRCOEdnMTJILzVoWFExbGFnc2E0R2tUSEQ0S3FtME0yY2xuV3VJQnVBZFlXeHVRODlqNHBMeGRpNjhtM01lL2huU0VxZmlmTW5jN0R4by8rRGIwQXdBa0w2b0s2eXZGZGVQM3BkRTByUEhFZmF6RVdvcjc0S1ViU2c0bEl4bENvMVJJc1o1d3Z6a0g5d08rcXJ5ekU4YlRxU3A4NUQvc0VkK0hiL1ZoUWMyWTBoSThjaGJ2UkVCTFVURG5YbCtuRTZ0dXdDaXZJT1FPMmxnZGxreExrVFdWMWVkYzRXK0dUdjNZamhxZDl6V0IydE5hTytCYWR5TTJIVTY5eld5d0dBTFovOUUyVVhpdHA5enhWL2MxeXA3dEhmdm5sTDdndEJrR1BpM1Q5QVlHZ2ZHUFV0ME5aVW9LR3VHZ3FsQ3JXVlpRQUFoVkxWMFZma0pDU2lQOGJOV29TTFJjZXMwKzlrd05rVFIyL0pWRHlpM29MaERoRVJFZEZ0VUZ0WlpwK2VGTktuSHdKQ3JROThYVjA1cXZwS0NUWjk4b2I5OWJaVjd6anMzN3J5TFlmWGJldGoyRjR2ZWU1bGoxbEd1T0pTTVlMQ0l6dWN1Z1VBQ3FVYTh4NzVINWY3clBWclRpSXBmUmFTcDg2emh4TnhZeVpDN2UyRDQ0ZDJRQ1lJU0o0eTMrWHhLZFB1c2EvODVVcDk5VlhzL0twenhWNkhwMzRQdmdIQlNFeVpDc0FhQU5SVWxDRmo0NmRZL095TG1QUFE4OGpjK0Y5Y0xUMkg5THZ1NjdYWFQ5V1ZFc2dFT1FZbEpPUFlnVzA0Zm5nbjVISUZSazY4Q3hrYi80dmlnbXhFeDQzQ3RFV1BJeWpNR3VBa1Q1MlBvYVBTY2V6QWRwek5QOUxoa3V4ZHVYN2FVaXJWT0hQc3NEMzg4ZzBJZGp2bHlaMmdzTDVJbTdFUXh3L3Z3cGxqaDl5MkV3UUJnV0Y5TVdQSjArMzJkY3FDUjJBeXRyK2lWRnUzOHI0QWdPRnAwd0VBRjR1T09kd0RRV0dSWFNwTTNWYnJLWjN5YTZ2MkVaRnJNa21TcER2ZENTSWlJcUtlem13Mkk3K3krMzhYczVoTjBEVTFRQ2FUd2NjLzBLbG9iRTlTZXVZRWZBT0RFUndlMWFuMnU5ZitCK210Nm42NG8ydXN4NkZ0WDJMR2txZTcxSjl2OTIrRnhpOEF3MGFONzlKeHJrbHd0OUpYZXk0V0hVTm8zd0h0MXIweEdscHc1Y0pwUk1ZTWcwcnQ3YkRQYkRLZ3ZPUWMrc2NtdXUrWkpLRkpXd3Uvd0JDbmZaNTAvWFNWcnJHKzFiVmplelNSb2JteEhxTEY0dkw3c0JGRkVZS0wra2l0M1p6clI0SWtBVEpaMTYrZG0wR1NSTFEwTjkzQ3BlaTdkMSswWmJHWW9XdW9od1FKZ2lDSGIwQlF1K2MxbTR5NFdQUXRCaVdtdVB3NUd2UTYyQjVYVldxdm0xWi9KMGgvSGtGQlFmRHo4NFBpTnF5Q1IzUTdNTndoSWlJaTZvUWJEWGVJaUtobllMaER2Vkh2aWZ5SmlJaUlpSWlJaUw2REdPNFFFUkVSRVJFUkVYa3doanRFUkVSRW5TUURaN01URVhrMFNZUk1KcnRqOVpPSWJoV0dPMFJFUkVTZHBCVEVPOTBGSWlLNkFUTFJ5SENIZWlXR08wUkVSRVNkSUpQSjRLZTAzT2x1RUJIUkRaQ2JHaUdYeXlFSUFnTWU2bFVZN2hBUkVSRjFna3dtUTZpM0JYSXc0Q0VpOGtnV0k3d3NXcWhVS3NqbGNvWTcxS3N3M0NFaUlpTHFCSmxNQnJWU2dYQjF5NTN1Q2hFUmRZTzZwUnplYWhYVWFqV1VTaVhESGVwVkdPNFFFUkVSZFlKTUpvTmNMa2VRUm81d2hSYUNaTDdUWFNJaW9zNndHS0Z1S29HUFVvUkdvNEZhcmViSUhlcDFaSklrY2RrSElpSWlvazZ5V0N3d0dBeG8wcldnUnErQUhsNFFaVXBBeHIrWkVSSDFHSklJbVdpRTNOUUlMNHNXM21vVk5CcU5RN2hEMUpzdzNDRWlJaUxxQWttU0lJb2lqRVlqREFZRERBWURqRVlqTEJZTEpFa0NmN1VpSXJyemJDdGl5ZVZ5cUZUV3FWaHF0Um9xbFlyRmxLbFhZcmhEUkVSRTFFVzJFTWRzTnNOc05zTmlzZGpESFNJaTZobHM0WTVjTG9kQ29ZQkNvZUF5Nk5Sck1kd2hJaUlpNmlaYnlNTVJPMFJFUFpNdHpHR29RNzBkd3gwaUlpSWlJaUlpSWcvR3luOUVSRVJFUkVSRVJCNk00UTRSRVJFUkVSRVJrUWRqdUVORVJFUkVSRVJFNU1FWTdoQVJFUkVSRVJFUmVUQ0dPMFJFUkVSRVJFUkVIb3poRGhFUkVSRVJFUkdSQjJPNFEwUkVSRVJFUkVUa3dSanVFQkVSRVJFUkVSRjVNSVk3UkVSRVJFUkVSRVFlak9FT0VSRVJFUkVSRVpFSFk3aERSRVJFUkVSRVJPVEJHTzRRRVJFUkVSRVJFWGt3aGp0RVJFUkVSRVJFUkI2TTRRNFJFUkVSRVJFUmtRZGp1RU5FUkVSRVJFUkU1TUVZN2hBUkVSRVJFUkVSZVRDR08wUkVSRVJFUkVSRUhvemhEaEVSRVJFUkVSR1JCMk80UTBSRVJFUkVSRVRrd1JqdUVCRVJFUkVSRVJGNU1JWTdSRVJFUkVSRVJFUWVqT0VPRVJFUkVSRVJFWkVIWTdoRFJFUkVSRVJFUk9UQkdPNFFFUkVSRVJFUkVYa3doanRFUkVSRVJFUkVSQjZNNFE0UkVSRVJFUkVSa1FkanVFTkVSRVJFUkVSRTVNRVk3aEFSRVJFUkVSRVJlVENHTzBSRVJFUkVSRVJFSG96aERoRVJFUkVSRVJHUkIyTzRRMFJFUkVSRVJFVGt3Ump1RUJFUkVSRVJFUkY1TUlZN1JFUkVSRVJFUkVRZWpPRU9FUkVSRVJFUkVaRUhZN2hEUkVSRVJFUkVST1RCR080UUVSRVJFUkVSRVhrd2hqdEVSRVJFUkVSRVJCNk00UTRSRVJFUkVSRVJrUWRqdUVORVJFUkVSRVJFNU1FWTdoQVJFUkVSRVJFUmViRC9ENzdvcVV5RmZLVWxBQUFBQUVsRlRrU3VRbUNDIiwKCSJUaGVtZSIgOiAiIiwKCSJUeXBlIiA6ICJtaW5kIiwKCSJWZXJzaW9uIiA6ICIyMSIKfQo="/>
    </extobj>
  </extobjs>
</s:customData>
</file>

<file path=customXml/itemProps239.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3846</Words>
  <Application>WPS 演示</Application>
  <PresentationFormat>宽屏</PresentationFormat>
  <Paragraphs>290</Paragraphs>
  <Slides>50</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50</vt:i4>
      </vt:variant>
    </vt:vector>
  </HeadingPairs>
  <TitlesOfParts>
    <vt:vector size="64" baseType="lpstr">
      <vt:lpstr>Arial</vt:lpstr>
      <vt:lpstr>宋体</vt:lpstr>
      <vt:lpstr>Wingdings</vt:lpstr>
      <vt:lpstr>微软雅黑</vt:lpstr>
      <vt:lpstr>Wingdings</vt:lpstr>
      <vt:lpstr>思源黑体 CN Light</vt:lpstr>
      <vt:lpstr>黑体</vt:lpstr>
      <vt:lpstr>思源黑体 CN Bold</vt:lpstr>
      <vt:lpstr>思源黑体 CN Medium</vt:lpstr>
      <vt:lpstr>思源黑体 CN Normal</vt:lpstr>
      <vt:lpstr>Arial Unicode MS</vt:lpstr>
      <vt:lpstr>Calibri</vt:lpstr>
      <vt:lpstr>汉仪雅酷黑W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俏俏</cp:lastModifiedBy>
  <cp:revision>255</cp:revision>
  <dcterms:created xsi:type="dcterms:W3CDTF">2022-12-31T05:43:00Z</dcterms:created>
  <dcterms:modified xsi:type="dcterms:W3CDTF">2023-11-19T03:17:40Z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2052-12.1.0.15933</vt:lpwstr>
  </property>
  <property fmtid="{D5CDD505-2E9C-101B-9397-08002B2CF9AE}" pid="3" name="ICV">
    <vt:lpwstr>7FF6C5D219B545BA8C41B6DDBA8D6D70_13</vt:lpwstr>
  </property>
</Properties>
</file>