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321" r:id="rId5"/>
    <p:sldId id="387" r:id="rId6"/>
    <p:sldId id="391" r:id="rId7"/>
    <p:sldId id="389" r:id="rId8"/>
    <p:sldId id="395" r:id="rId9"/>
    <p:sldId id="396" r:id="rId10"/>
    <p:sldId id="337" r:id="rId11"/>
    <p:sldId id="392" r:id="rId12"/>
    <p:sldId id="383" r:id="rId13"/>
    <p:sldId id="384" r:id="rId14"/>
    <p:sldId id="393" r:id="rId15"/>
    <p:sldId id="394" r:id="rId16"/>
    <p:sldId id="322" r:id="rId17"/>
    <p:sldId id="349" r:id="rId18"/>
    <p:sldId id="397" r:id="rId19"/>
    <p:sldId id="386" r:id="rId20"/>
    <p:sldId id="351" r:id="rId21"/>
    <p:sldId id="403" r:id="rId22"/>
    <p:sldId id="338" r:id="rId23"/>
    <p:sldId id="374" r:id="rId24"/>
    <p:sldId id="406" r:id="rId25"/>
    <p:sldId id="407" r:id="rId26"/>
    <p:sldId id="408" r:id="rId27"/>
    <p:sldId id="398" r:id="rId28"/>
    <p:sldId id="401" r:id="rId29"/>
    <p:sldId id="409" r:id="rId30"/>
    <p:sldId id="378" r:id="rId31"/>
    <p:sldId id="327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0E3625C-1A25-4C9C-8211-1B7E21BC565C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146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image" Target="../media/image28.png"/><Relationship Id="rId2" Type="http://schemas.openxmlformats.org/officeDocument/2006/relationships/tags" Target="../tags/tag60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80.xml"/><Relationship Id="rId20" Type="http://schemas.openxmlformats.org/officeDocument/2006/relationships/image" Target="../media/image29.png"/><Relationship Id="rId2" Type="http://schemas.openxmlformats.org/officeDocument/2006/relationships/tags" Target="../tags/tag62.xml"/><Relationship Id="rId19" Type="http://schemas.openxmlformats.org/officeDocument/2006/relationships/tags" Target="../tags/tag79.xml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87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91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93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tags" Target="../tags/tag97.xml"/><Relationship Id="rId4" Type="http://schemas.openxmlformats.org/officeDocument/2006/relationships/image" Target="../media/image37.png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98.xml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6" Type="http://schemas.openxmlformats.org/officeDocument/2006/relationships/slideLayout" Target="../slideLayouts/slideLayout4.xml"/><Relationship Id="rId25" Type="http://schemas.openxmlformats.org/officeDocument/2006/relationships/tags" Target="../tags/tag122.xml"/><Relationship Id="rId24" Type="http://schemas.openxmlformats.org/officeDocument/2006/relationships/tags" Target="../tags/tag121.xml"/><Relationship Id="rId23" Type="http://schemas.openxmlformats.org/officeDocument/2006/relationships/tags" Target="../tags/tag120.xml"/><Relationship Id="rId22" Type="http://schemas.openxmlformats.org/officeDocument/2006/relationships/tags" Target="../tags/tag119.xml"/><Relationship Id="rId21" Type="http://schemas.openxmlformats.org/officeDocument/2006/relationships/tags" Target="../tags/tag118.xml"/><Relationship Id="rId20" Type="http://schemas.openxmlformats.org/officeDocument/2006/relationships/tags" Target="../tags/tag117.xml"/><Relationship Id="rId2" Type="http://schemas.openxmlformats.org/officeDocument/2006/relationships/tags" Target="../tags/tag99.xml"/><Relationship Id="rId19" Type="http://schemas.openxmlformats.org/officeDocument/2006/relationships/tags" Target="../tags/tag116.xml"/><Relationship Id="rId18" Type="http://schemas.openxmlformats.org/officeDocument/2006/relationships/tags" Target="../tags/tag115.xml"/><Relationship Id="rId17" Type="http://schemas.openxmlformats.org/officeDocument/2006/relationships/tags" Target="../tags/tag114.xml"/><Relationship Id="rId16" Type="http://schemas.openxmlformats.org/officeDocument/2006/relationships/tags" Target="../tags/tag113.xml"/><Relationship Id="rId15" Type="http://schemas.openxmlformats.org/officeDocument/2006/relationships/tags" Target="../tags/tag112.xml"/><Relationship Id="rId14" Type="http://schemas.openxmlformats.org/officeDocument/2006/relationships/tags" Target="../tags/tag111.xml"/><Relationship Id="rId13" Type="http://schemas.openxmlformats.org/officeDocument/2006/relationships/tags" Target="../tags/tag11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1.xml"/><Relationship Id="rId2" Type="http://schemas.openxmlformats.org/officeDocument/2006/relationships/image" Target="../media/image10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0.xml"/><Relationship Id="rId3" Type="http://schemas.openxmlformats.org/officeDocument/2006/relationships/image" Target="../media/image44.png"/><Relationship Id="rId2" Type="http://schemas.openxmlformats.org/officeDocument/2006/relationships/tags" Target="../tags/tag129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2.xml"/><Relationship Id="rId3" Type="http://schemas.openxmlformats.org/officeDocument/2006/relationships/image" Target="../media/image45.png"/><Relationship Id="rId2" Type="http://schemas.openxmlformats.org/officeDocument/2006/relationships/tags" Target="../tags/tag131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4.xml"/><Relationship Id="rId3" Type="http://schemas.openxmlformats.org/officeDocument/2006/relationships/image" Target="../media/image46.png"/><Relationship Id="rId2" Type="http://schemas.openxmlformats.org/officeDocument/2006/relationships/tags" Target="../tags/tag133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6.xml"/><Relationship Id="rId3" Type="http://schemas.openxmlformats.org/officeDocument/2006/relationships/image" Target="../media/image47.png"/><Relationship Id="rId2" Type="http://schemas.openxmlformats.org/officeDocument/2006/relationships/tags" Target="../tags/tag135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38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tags" Target="../tags/tag137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0.xml"/><Relationship Id="rId3" Type="http://schemas.openxmlformats.org/officeDocument/2006/relationships/image" Target="../media/image50.png"/><Relationship Id="rId2" Type="http://schemas.openxmlformats.org/officeDocument/2006/relationships/tags" Target="../tags/tag139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2.xml"/><Relationship Id="rId3" Type="http://schemas.openxmlformats.org/officeDocument/2006/relationships/image" Target="../media/image51.png"/><Relationship Id="rId2" Type="http://schemas.openxmlformats.org/officeDocument/2006/relationships/tags" Target="../tags/tag141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4.xml"/><Relationship Id="rId3" Type="http://schemas.openxmlformats.org/officeDocument/2006/relationships/image" Target="../media/image52.png"/><Relationship Id="rId2" Type="http://schemas.openxmlformats.org/officeDocument/2006/relationships/tags" Target="../tags/tag143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45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4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4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0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4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tags" Target="../tags/tag56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交替前行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周期共振，年线金叉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1285" y="59556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年线金叉区域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28</a:t>
            </a:r>
            <a:r>
              <a:rPr lang="zh-CN" altLang="en-US" b="1" dirty="0" smtClean="0">
                <a:solidFill>
                  <a:schemeClr val="bg1"/>
                </a:solidFill>
              </a:rPr>
              <a:t>个，季线金叉区域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个，月线金叉区域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上证指数年线金叉，季线</a:t>
            </a:r>
            <a:r>
              <a:rPr lang="en-US" altLang="zh-CN" b="1" dirty="0" smtClean="0">
                <a:solidFill>
                  <a:schemeClr val="bg1"/>
                </a:solidFill>
              </a:rPr>
              <a:t>MACD</a:t>
            </a:r>
            <a:r>
              <a:rPr lang="zh-CN" altLang="en-US" b="1" dirty="0" smtClean="0">
                <a:solidFill>
                  <a:schemeClr val="bg1"/>
                </a:solidFill>
              </a:rPr>
              <a:t>金叉，周线调整只是洗盘，调整就是机会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9360" y="682625"/>
            <a:ext cx="9733915" cy="5273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35040" y="1840230"/>
            <a:ext cx="4710430" cy="25577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拐点已过，天时来临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59371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机构主导，调整就是机会，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充分理解慢，不能快，不能疯，快速上是风险，快速下就是机会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短线上攻低位，中线走平，每次调整，都是新一轮的高低切换，新主题的机会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1000" y="758190"/>
            <a:ext cx="8888730" cy="48145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把握机遇，经传严选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8915" y="5454015"/>
            <a:ext cx="11867515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策略通过海量大数据</a:t>
            </a:r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模拟筛选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，筛选流通规模以持有小市值股票，提高收益爆发性，严选同类产品，超越同类产品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中证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年化超额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20%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以上，上不封顶，最大回撤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-13%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，时间的玫瑰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67995" y="928370"/>
            <a:ext cx="5040078" cy="3700200"/>
            <a:chOff x="1178" y="1814"/>
            <a:chExt cx="7023" cy="5362"/>
          </a:xfrm>
        </p:grpSpPr>
        <p:sp>
          <p:nvSpPr>
            <p:cNvPr id="30" name="矩形 29"/>
            <p:cNvSpPr/>
            <p:nvPr>
              <p:custDataLst>
                <p:tags r:id="rId3"/>
              </p:custDataLst>
            </p:nvPr>
          </p:nvSpPr>
          <p:spPr>
            <a:xfrm>
              <a:off x="1178" y="1814"/>
              <a:ext cx="7011" cy="19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7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90" y="6609"/>
              <a:ext cx="3231" cy="567"/>
            </a:xfrm>
            <a:prstGeom prst="roundRect">
              <a:avLst/>
            </a:prstGeom>
            <a:solidFill>
              <a:srgbClr val="0059E9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大数据分析挖掘技术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圆角矩形 7"/>
            <p:cNvSpPr/>
            <p:nvPr>
              <p:custDataLst>
                <p:tags r:id="rId4"/>
              </p:custDataLst>
            </p:nvPr>
          </p:nvSpPr>
          <p:spPr>
            <a:xfrm>
              <a:off x="4958" y="6609"/>
              <a:ext cx="3231" cy="567"/>
            </a:xfrm>
            <a:prstGeom prst="roundRect">
              <a:avLst/>
            </a:prstGeom>
            <a:solidFill>
              <a:srgbClr val="0059E9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大模型技术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1190" y="4164"/>
              <a:ext cx="7011" cy="205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FA873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34" y="4271"/>
              <a:ext cx="3721" cy="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1400" b="1">
                  <a:solidFill>
                    <a:srgbClr val="0840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行情因子</a:t>
              </a:r>
              <a:endParaRPr lang="zh-CN" sz="1400" b="1">
                <a:solidFill>
                  <a:srgbClr val="0840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圆角矩形 11"/>
            <p:cNvSpPr/>
            <p:nvPr>
              <p:custDataLst>
                <p:tags r:id="rId6"/>
              </p:custDataLst>
            </p:nvPr>
          </p:nvSpPr>
          <p:spPr>
            <a:xfrm>
              <a:off x="1477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动量因子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 12"/>
            <p:cNvSpPr/>
            <p:nvPr>
              <p:custDataLst>
                <p:tags r:id="rId7"/>
              </p:custDataLst>
            </p:nvPr>
          </p:nvSpPr>
          <p:spPr>
            <a:xfrm>
              <a:off x="1477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盘口因子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13"/>
            <p:cNvSpPr/>
            <p:nvPr>
              <p:custDataLst>
                <p:tags r:id="rId8"/>
              </p:custDataLst>
            </p:nvPr>
          </p:nvSpPr>
          <p:spPr>
            <a:xfrm>
              <a:off x="3658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波动率因子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9"/>
              </p:custDataLst>
            </p:nvPr>
          </p:nvSpPr>
          <p:spPr>
            <a:xfrm>
              <a:off x="3658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技术分析因子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10"/>
              </p:custDataLst>
            </p:nvPr>
          </p:nvSpPr>
          <p:spPr>
            <a:xfrm>
              <a:off x="5839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资金流因子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圆角矩形 16"/>
            <p:cNvSpPr/>
            <p:nvPr>
              <p:custDataLst>
                <p:tags r:id="rId11"/>
              </p:custDataLst>
            </p:nvPr>
          </p:nvSpPr>
          <p:spPr>
            <a:xfrm>
              <a:off x="5839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市值因子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圆角矩形 20"/>
            <p:cNvSpPr/>
            <p:nvPr>
              <p:custDataLst>
                <p:tags r:id="rId12"/>
              </p:custDataLst>
            </p:nvPr>
          </p:nvSpPr>
          <p:spPr>
            <a:xfrm>
              <a:off x="1477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超预期因子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圆角矩形 21"/>
            <p:cNvSpPr/>
            <p:nvPr>
              <p:custDataLst>
                <p:tags r:id="rId13"/>
              </p:custDataLst>
            </p:nvPr>
          </p:nvSpPr>
          <p:spPr>
            <a:xfrm>
              <a:off x="3655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预测因子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>
              <p:custDataLst>
                <p:tags r:id="rId14"/>
              </p:custDataLst>
            </p:nvPr>
          </p:nvSpPr>
          <p:spPr>
            <a:xfrm>
              <a:off x="5833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舆情因子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圆角矩形 18"/>
            <p:cNvSpPr/>
            <p:nvPr>
              <p:custDataLst>
                <p:tags r:id="rId15"/>
              </p:custDataLst>
            </p:nvPr>
          </p:nvSpPr>
          <p:spPr>
            <a:xfrm>
              <a:off x="2568" y="3103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行业景气度因子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16"/>
              </p:custDataLst>
            </p:nvPr>
          </p:nvSpPr>
          <p:spPr>
            <a:xfrm>
              <a:off x="4785" y="3103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事件驱动因子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上箭头 22"/>
            <p:cNvSpPr/>
            <p:nvPr/>
          </p:nvSpPr>
          <p:spPr>
            <a:xfrm>
              <a:off x="256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上箭头 23"/>
            <p:cNvSpPr/>
            <p:nvPr>
              <p:custDataLst>
                <p:tags r:id="rId17"/>
              </p:custDataLst>
            </p:nvPr>
          </p:nvSpPr>
          <p:spPr>
            <a:xfrm>
              <a:off x="447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上箭头 27"/>
            <p:cNvSpPr/>
            <p:nvPr>
              <p:custDataLst>
                <p:tags r:id="rId18"/>
              </p:custDataLst>
            </p:nvPr>
          </p:nvSpPr>
          <p:spPr>
            <a:xfrm>
              <a:off x="638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9"/>
              </p:custDataLst>
            </p:nvPr>
          </p:nvSpPr>
          <p:spPr>
            <a:xfrm>
              <a:off x="3390" y="1900"/>
              <a:ext cx="2477" cy="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1400" b="1">
                  <a:solidFill>
                    <a:srgbClr val="0840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衍生因子</a:t>
              </a:r>
              <a:endParaRPr lang="zh-CN" sz="1400" b="1">
                <a:solidFill>
                  <a:srgbClr val="0840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" name="上箭头 32"/>
            <p:cNvSpPr/>
            <p:nvPr/>
          </p:nvSpPr>
          <p:spPr>
            <a:xfrm>
              <a:off x="2635" y="6165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0059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上箭头 33"/>
            <p:cNvSpPr/>
            <p:nvPr/>
          </p:nvSpPr>
          <p:spPr>
            <a:xfrm>
              <a:off x="6403" y="6165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0059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74370" y="4948238"/>
            <a:ext cx="4448810" cy="370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1W+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特征因子结合小盘风格，严选基金底层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08800" y="4948238"/>
            <a:ext cx="4448810" cy="370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年化超额收益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20%+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，年化收益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48%+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43270" y="929005"/>
            <a:ext cx="6164580" cy="3583940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94055" y="64738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42.83%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，牛市最优配置基金，弹性较大，爆发力较强，赚了指数也赚钱！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630" y="810260"/>
            <a:ext cx="6839585" cy="4150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1630" y="810260"/>
            <a:ext cx="6839585" cy="415036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穿越周期，无惧轮动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轮动常在，交替前行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39565" y="2110105"/>
            <a:ext cx="7578090" cy="3723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405890" y="593725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1-3</a:t>
            </a:r>
            <a:r>
              <a:rPr lang="zh-CN" altLang="en-US" b="1" dirty="0" smtClean="0">
                <a:solidFill>
                  <a:schemeClr val="bg1"/>
                </a:solidFill>
              </a:rPr>
              <a:t>月黄金，软件信息，数据中心。</a:t>
            </a:r>
            <a:r>
              <a:rPr lang="en-US" altLang="zh-CN" b="1" dirty="0" smtClean="0">
                <a:solidFill>
                  <a:schemeClr val="bg1"/>
                </a:solidFill>
              </a:rPr>
              <a:t>4-7</a:t>
            </a:r>
            <a:r>
              <a:rPr lang="zh-CN" altLang="en-US" b="1" dirty="0" smtClean="0">
                <a:solidFill>
                  <a:schemeClr val="bg1"/>
                </a:solidFill>
              </a:rPr>
              <a:t>月新消费，创新药，金融科技。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</a:rPr>
              <a:t>月半导体，轮动一直有，追涨还是坚持？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7045" y="776605"/>
            <a:ext cx="6866255" cy="35121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追踪轮动，把握机遇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5260" y="593725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指数轮动，大小盘轮动，高低价轮动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指数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大小盘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高低价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热点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方法</a:t>
            </a:r>
            <a:r>
              <a:rPr lang="en-US" altLang="zh-CN" b="1" dirty="0" smtClean="0">
                <a:solidFill>
                  <a:schemeClr val="bg1"/>
                </a:solidFill>
              </a:rPr>
              <a:t>=</a:t>
            </a:r>
            <a:r>
              <a:rPr lang="zh-CN" altLang="en-US" b="1" dirty="0" smtClean="0">
                <a:solidFill>
                  <a:schemeClr val="bg1"/>
                </a:solidFill>
              </a:rPr>
              <a:t>真正机会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2885" y="942975"/>
            <a:ext cx="8756650" cy="4754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60310" y="950595"/>
            <a:ext cx="4391025" cy="2385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60310" y="3335655"/>
            <a:ext cx="4391025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量化选股，追踪轮动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25515" y="1351915"/>
            <a:ext cx="6033770" cy="3007995"/>
          </a:xfrm>
          <a:prstGeom prst="rect">
            <a:avLst/>
          </a:prstGeom>
          <a:ln>
            <a:noFill/>
          </a:ln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224280" y="5113655"/>
            <a:ext cx="9941560" cy="1383030"/>
          </a:xfrm>
          <a:prstGeom prst="rect">
            <a:avLst/>
          </a:prstGeom>
        </p:spPr>
        <p:txBody>
          <a:bodyPr wrap="square">
            <a:noAutofit/>
          </a:bodyPr>
          <a:p>
            <a:pPr marL="285750" indent="-285750" algn="l" fontAlgn="auto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Franklin Gothic Medium" panose="020B0603020102020204" charset="0"/>
                <a:ea typeface="微软雅黑" panose="020B0503020204020204" pitchFamily="34" charset="-122"/>
                <a:cs typeface="+mn-ea"/>
                <a:sym typeface="+mn-ea"/>
              </a:rPr>
              <a:t>获取超越指数的回报，上涨市场增强收益，下跌市场减少损失。</a:t>
            </a:r>
            <a:endParaRPr lang="zh-CN" altLang="en-US" b="1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+mn-ea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Franklin Gothic Medium" panose="020B0603020102020204" charset="0"/>
                <a:ea typeface="微软雅黑" panose="020B0503020204020204" pitchFamily="34" charset="-122"/>
                <a:cs typeface="+mn-ea"/>
                <a:sym typeface="+mn-ea"/>
              </a:rPr>
              <a:t>量化选股策略不对标某特定指数 ，放开了传统指增产品对指数风格的限制 ，持仓组合</a:t>
            </a:r>
            <a:endParaRPr lang="zh-CN" altLang="en-US" b="1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+mn-ea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Franklin Gothic Medium" panose="020B0603020102020204" charset="0"/>
                <a:ea typeface="微软雅黑" panose="020B0503020204020204" pitchFamily="34" charset="-122"/>
                <a:cs typeface="+mn-ea"/>
                <a:sym typeface="+mn-ea"/>
              </a:rPr>
              <a:t>完全按照alpha高低全市场灵活调整 ，在保持分散度的同时力争最大化选股收益。</a:t>
            </a:r>
            <a:endParaRPr lang="zh-CN" altLang="en-US" b="1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9" name="图片 8" descr="图片1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90" y="3632200"/>
            <a:ext cx="5643245" cy="1285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9" name="picture 3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87655" y="736980"/>
            <a:ext cx="2995929" cy="2699004"/>
          </a:xfrm>
          <a:prstGeom prst="rect">
            <a:avLst/>
          </a:prstGeom>
        </p:spPr>
      </p:pic>
      <p:sp>
        <p:nvSpPr>
          <p:cNvPr id="31" name="textbox 394"/>
          <p:cNvSpPr/>
          <p:nvPr/>
        </p:nvSpPr>
        <p:spPr>
          <a:xfrm>
            <a:off x="3899534" y="1178560"/>
            <a:ext cx="2032000" cy="648334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0" tIns="0" rIns="0" bIns="0"/>
          <a:p>
            <a:endParaRPr>
              <a:solidFill>
                <a:schemeClr val="bg1"/>
              </a:solidFill>
            </a:endParaRPr>
          </a:p>
        </p:txBody>
      </p:sp>
      <p:sp>
        <p:nvSpPr>
          <p:cNvPr id="32" name="textbox 396"/>
          <p:cNvSpPr/>
          <p:nvPr/>
        </p:nvSpPr>
        <p:spPr>
          <a:xfrm>
            <a:off x="3893185" y="2423160"/>
            <a:ext cx="2032000" cy="696595"/>
          </a:xfrm>
          <a:prstGeom prst="rect">
            <a:avLst/>
          </a:prstGeom>
          <a:solidFill>
            <a:schemeClr val="accent2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0" tIns="0" rIns="0" bIns="0"/>
          <a:p>
            <a:endParaRPr>
              <a:solidFill>
                <a:schemeClr val="bg1"/>
              </a:solidFill>
            </a:endParaRPr>
          </a:p>
        </p:txBody>
      </p:sp>
      <p:sp>
        <p:nvSpPr>
          <p:cNvPr id="33" name="rect 398"/>
          <p:cNvSpPr/>
          <p:nvPr/>
        </p:nvSpPr>
        <p:spPr>
          <a:xfrm>
            <a:off x="4006215" y="2501900"/>
            <a:ext cx="560705" cy="534670"/>
          </a:xfrm>
          <a:prstGeom prst="rect">
            <a:avLst/>
          </a:prstGeom>
          <a:solidFill>
            <a:srgbClr val="F2F2F2">
              <a:alpha val="97254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4" name="textbox 400"/>
          <p:cNvSpPr/>
          <p:nvPr/>
        </p:nvSpPr>
        <p:spPr>
          <a:xfrm>
            <a:off x="4006469" y="2556477"/>
            <a:ext cx="1738629" cy="4298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71000"/>
              </a:lnSpc>
            </a:pPr>
            <a:endParaRPr sz="100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Arial" panose="020B0604020202020204"/>
            </a:endParaRPr>
          </a:p>
          <a:p>
            <a:pPr marL="12700" algn="l" rtl="0" eaLnBrk="0">
              <a:lnSpc>
                <a:spcPct val="100000"/>
              </a:lnSpc>
              <a:tabLst>
                <a:tab pos="182245" algn="l"/>
              </a:tabLst>
            </a:pPr>
            <a:r>
              <a:rPr sz="2600" b="1" kern="0" spc="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sz="4100" b="1" kern="0" spc="-80" baseline="-4000" dirty="0">
                <a:solidFill>
                  <a:srgbClr val="FF0000">
                    <a:alpha val="100000"/>
                  </a:srgb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β</a:t>
            </a:r>
            <a:r>
              <a:rPr sz="2600" b="1" kern="0" spc="14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sz="2000" b="1" kern="0" spc="-8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市场收益</a:t>
            </a:r>
            <a:endParaRPr sz="2000" b="1" kern="0" spc="-80" dirty="0">
              <a:solidFill>
                <a:schemeClr val="bg1">
                  <a:alpha val="100000"/>
                </a:schemeClr>
              </a:solidFill>
              <a:latin typeface="Franklin Gothic Medium" panose="020B060302010202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rect 402"/>
          <p:cNvSpPr/>
          <p:nvPr/>
        </p:nvSpPr>
        <p:spPr>
          <a:xfrm>
            <a:off x="4006215" y="1246505"/>
            <a:ext cx="507492" cy="511301"/>
          </a:xfrm>
          <a:prstGeom prst="rect">
            <a:avLst/>
          </a:prstGeom>
          <a:solidFill>
            <a:srgbClr val="F2F2F2">
              <a:alpha val="98431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6" name="textbox 404"/>
          <p:cNvSpPr/>
          <p:nvPr/>
        </p:nvSpPr>
        <p:spPr>
          <a:xfrm>
            <a:off x="3993515" y="1380975"/>
            <a:ext cx="1737995" cy="297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5000"/>
              </a:lnSpc>
            </a:pPr>
            <a:endParaRPr sz="100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Arial" panose="020B0604020202020204"/>
            </a:endParaRPr>
          </a:p>
          <a:p>
            <a:pPr marL="12700" algn="l" rtl="0" eaLnBrk="0">
              <a:lnSpc>
                <a:spcPct val="67000"/>
              </a:lnSpc>
              <a:tabLst>
                <a:tab pos="172720" algn="l"/>
              </a:tabLst>
            </a:pPr>
            <a:r>
              <a:rPr sz="2600" b="1" kern="0" spc="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sz="4100" b="1" kern="0" spc="-50" baseline="-4000" dirty="0">
                <a:solidFill>
                  <a:srgbClr val="FFC000">
                    <a:alpha val="100000"/>
                  </a:srgb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α</a:t>
            </a:r>
            <a:r>
              <a:rPr sz="2600" b="1" kern="0" spc="10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sz="2000" b="1" kern="0" spc="-5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选股收益</a:t>
            </a:r>
            <a:endParaRPr sz="2000" b="1" kern="0" spc="-50" dirty="0">
              <a:solidFill>
                <a:schemeClr val="bg1">
                  <a:alpha val="100000"/>
                </a:schemeClr>
              </a:solidFill>
              <a:latin typeface="Franklin Gothic Medium" panose="020B060302010202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textbox 406"/>
          <p:cNvSpPr/>
          <p:nvPr/>
        </p:nvSpPr>
        <p:spPr>
          <a:xfrm>
            <a:off x="904034" y="2157060"/>
            <a:ext cx="1458594" cy="2660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78000"/>
              </a:lnSpc>
            </a:pPr>
            <a:endParaRPr sz="100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1800" b="1" kern="0" spc="7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策略收益来源</a:t>
            </a:r>
            <a:endParaRPr sz="1800" b="1" kern="0" spc="70" dirty="0">
              <a:solidFill>
                <a:schemeClr val="bg1">
                  <a:alpha val="100000"/>
                </a:schemeClr>
              </a:solidFill>
              <a:latin typeface="Franklin Gothic Medium" panose="020B060302010202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8" name="picture 4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367155" y="1543685"/>
            <a:ext cx="546100" cy="469900"/>
          </a:xfrm>
          <a:prstGeom prst="rect">
            <a:avLst/>
          </a:prstGeom>
        </p:spPr>
      </p:pic>
      <p:pic>
        <p:nvPicPr>
          <p:cNvPr id="39" name="picture 4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282315" y="2612771"/>
            <a:ext cx="316992" cy="271271"/>
          </a:xfrm>
          <a:prstGeom prst="rect">
            <a:avLst/>
          </a:prstGeom>
        </p:spPr>
      </p:pic>
      <p:pic>
        <p:nvPicPr>
          <p:cNvPr id="40" name="picture 4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3274694" y="1393571"/>
            <a:ext cx="316991" cy="271271"/>
          </a:xfrm>
          <a:prstGeom prst="rect">
            <a:avLst/>
          </a:prstGeom>
        </p:spPr>
      </p:pic>
      <p:pic>
        <p:nvPicPr>
          <p:cNvPr id="41" name="picture 4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803597" y="2031428"/>
            <a:ext cx="211645" cy="211645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6648450" y="4015740"/>
            <a:ext cx="73342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bg1"/>
                </a:solidFill>
              </a:rPr>
              <a:t>量化选股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669530" y="4015740"/>
            <a:ext cx="73342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669530" y="4015740"/>
            <a:ext cx="73342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bg1"/>
                </a:solidFill>
              </a:rPr>
              <a:t>大盘指数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灵活多变，兴华景明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8" name="椭圆 47"/>
          <p:cNvSpPr/>
          <p:nvPr>
            <p:custDataLst>
              <p:tags r:id="rId3"/>
            </p:custDataLst>
          </p:nvPr>
        </p:nvSpPr>
        <p:spPr>
          <a:xfrm>
            <a:off x="3482540" y="1291398"/>
            <a:ext cx="4787905" cy="2029479"/>
          </a:xfrm>
          <a:prstGeom prst="ellipse">
            <a:avLst/>
          </a:prstGeom>
          <a:noFill/>
          <a:ln w="15875">
            <a:gradFill>
              <a:gsLst>
                <a:gs pos="8000">
                  <a:schemeClr val="accent1">
                    <a:alpha val="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9" name="椭圆 48"/>
          <p:cNvSpPr/>
          <p:nvPr>
            <p:custDataLst>
              <p:tags r:id="rId4"/>
            </p:custDataLst>
          </p:nvPr>
        </p:nvSpPr>
        <p:spPr>
          <a:xfrm>
            <a:off x="3913697" y="1408539"/>
            <a:ext cx="4072365" cy="1726750"/>
          </a:xfrm>
          <a:prstGeom prst="ellipse">
            <a:avLst/>
          </a:prstGeom>
          <a:noFill/>
          <a:ln>
            <a:gradFill>
              <a:gsLst>
                <a:gs pos="71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336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0" name="椭圆 49"/>
          <p:cNvSpPr/>
          <p:nvPr>
            <p:custDataLst>
              <p:tags r:id="rId5"/>
            </p:custDataLst>
          </p:nvPr>
        </p:nvSpPr>
        <p:spPr>
          <a:xfrm>
            <a:off x="3738694" y="1408539"/>
            <a:ext cx="4072365" cy="1726750"/>
          </a:xfrm>
          <a:prstGeom prst="ellipse">
            <a:avLst/>
          </a:prstGeom>
          <a:noFill/>
          <a:ln>
            <a:gradFill>
              <a:gsLst>
                <a:gs pos="15000">
                  <a:schemeClr val="accent1">
                    <a:alpha val="0"/>
                  </a:schemeClr>
                </a:gs>
                <a:gs pos="0">
                  <a:schemeClr val="accent1">
                    <a:alpha val="100000"/>
                  </a:schemeClr>
                </a:gs>
              </a:gsLst>
              <a:lin ang="138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1755"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1" name="椭圆 50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3399977" y="2318134"/>
            <a:ext cx="140021" cy="140021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2" name="矩形 51"/>
          <p:cNvSpPr/>
          <p:nvPr>
            <p:custDataLst>
              <p:tags r:id="rId7"/>
            </p:custDataLst>
          </p:nvPr>
        </p:nvSpPr>
        <p:spPr>
          <a:xfrm>
            <a:off x="83374" y="2409870"/>
            <a:ext cx="3200169" cy="9039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71450" indent="-171450" algn="r" fontAlgn="auto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国际先进量化投研框架</a:t>
            </a:r>
            <a:endParaRPr lang="en-US" altLang="zh-CN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marL="171450" indent="-171450" algn="r" fontAlgn="auto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charset="0"/>
              <a:buChar char="u"/>
            </a:pPr>
            <a:r>
              <a:rPr lang="zh-CN" altLang="zh-CN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国内长期市场实盘验证优化</a:t>
            </a:r>
            <a:endParaRPr lang="en-US" altLang="zh-CN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marL="171450" indent="-171450" algn="r" fontAlgn="auto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charset="0"/>
              <a:buChar char="u"/>
            </a:pPr>
            <a:r>
              <a:rPr lang="en-US" altLang="zh-CN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·</a:t>
            </a: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持续研发迭代，优化体系层次性及分散性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3" name="矩形 52"/>
          <p:cNvSpPr/>
          <p:nvPr>
            <p:custDataLst>
              <p:tags r:id="rId8"/>
            </p:custDataLst>
          </p:nvPr>
        </p:nvSpPr>
        <p:spPr>
          <a:xfrm>
            <a:off x="83374" y="1955424"/>
            <a:ext cx="3200169" cy="3387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</a:rPr>
              <a:t>理论</a:t>
            </a:r>
            <a:r>
              <a:rPr lang="en-US" altLang="zh-CN" b="1">
                <a:solidFill>
                  <a:schemeClr val="bg1"/>
                </a:solidFill>
                <a:latin typeface="+mn-ea"/>
                <a:cs typeface="+mn-ea"/>
              </a:rPr>
              <a:t>+</a:t>
            </a: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</a:rPr>
              <a:t>实践的持续迭代</a:t>
            </a:r>
            <a:endParaRPr lang="zh-CN" altLang="en-US" b="1"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9"/>
            </p:custDataLst>
          </p:nvPr>
        </p:nvCxnSpPr>
        <p:spPr>
          <a:xfrm>
            <a:off x="1685223" y="2364002"/>
            <a:ext cx="1598320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1">
                    <a:alpha val="80000"/>
                  </a:schemeClr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椭圆 54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4621474" y="3116236"/>
            <a:ext cx="139720" cy="139720"/>
          </a:xfrm>
          <a:prstGeom prst="ellipse">
            <a:avLst/>
          </a:prstGeom>
          <a:gradFill>
            <a:gsLst>
              <a:gs pos="100000">
                <a:schemeClr val="accent2">
                  <a:lumMod val="20000"/>
                  <a:lumOff val="80000"/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  <a:gs pos="34000">
                <a:schemeClr val="accent2">
                  <a:alpha val="100000"/>
                </a:schemeClr>
              </a:gs>
              <a:gs pos="62000">
                <a:schemeClr val="accent2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6" name="椭圆 55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6991082" y="3116236"/>
            <a:ext cx="139720" cy="13972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7" name="矩形 56"/>
          <p:cNvSpPr/>
          <p:nvPr>
            <p:custDataLst>
              <p:tags r:id="rId12"/>
            </p:custDataLst>
          </p:nvPr>
        </p:nvSpPr>
        <p:spPr>
          <a:xfrm>
            <a:off x="2997632" y="3933388"/>
            <a:ext cx="2742324" cy="10640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</a:rPr>
              <a:t>在中频策略基础上，不断向高频和低频扩展，提升业绩稳定性和策路容量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</a:rPr>
              <a:t>量价、基本面、另类策路齐头并进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58" name="矩形 57"/>
          <p:cNvSpPr/>
          <p:nvPr>
            <p:custDataLst>
              <p:tags r:id="rId13"/>
            </p:custDataLst>
          </p:nvPr>
        </p:nvSpPr>
        <p:spPr>
          <a:xfrm>
            <a:off x="2997751" y="3478945"/>
            <a:ext cx="2609532" cy="3387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</a:rPr>
              <a:t>多频段、多策略融合</a:t>
            </a:r>
            <a:endParaRPr lang="zh-CN" altLang="en-US" b="1"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59" name="直接连接符 58"/>
          <p:cNvCxnSpPr/>
          <p:nvPr>
            <p:custDataLst>
              <p:tags r:id="rId14"/>
            </p:custDataLst>
          </p:nvPr>
        </p:nvCxnSpPr>
        <p:spPr>
          <a:xfrm>
            <a:off x="3097248" y="3887522"/>
            <a:ext cx="2371724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2">
                    <a:alpha val="0"/>
                  </a:schemeClr>
                </a:gs>
                <a:gs pos="50000">
                  <a:schemeClr val="accent2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/>
          <p:cNvSpPr/>
          <p:nvPr>
            <p:custDataLst>
              <p:tags r:id="rId15"/>
            </p:custDataLst>
          </p:nvPr>
        </p:nvSpPr>
        <p:spPr>
          <a:xfrm>
            <a:off x="6153043" y="3933388"/>
            <a:ext cx="3069521" cy="10640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</a:rPr>
              <a:t>重视策路在“小票”和“大票”上都能获利的能力，组合配置较为均街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</a:rPr>
              <a:t>组合在常见风险因子上的暴露较低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</a:rPr>
              <a:t>对各类潜在风险制定针对性的风控预案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61" name="矩形 60"/>
          <p:cNvSpPr/>
          <p:nvPr>
            <p:custDataLst>
              <p:tags r:id="rId16"/>
            </p:custDataLst>
          </p:nvPr>
        </p:nvSpPr>
        <p:spPr>
          <a:xfrm>
            <a:off x="6152758" y="3478945"/>
            <a:ext cx="2609532" cy="3387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</a:rPr>
              <a:t>平衡配置，前瞻风控</a:t>
            </a:r>
            <a:endParaRPr lang="zh-CN" altLang="en-US" b="1"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62" name="直接连接符 61"/>
          <p:cNvCxnSpPr/>
          <p:nvPr>
            <p:custDataLst>
              <p:tags r:id="rId17"/>
            </p:custDataLst>
          </p:nvPr>
        </p:nvCxnSpPr>
        <p:spPr>
          <a:xfrm>
            <a:off x="6453369" y="3887522"/>
            <a:ext cx="1894698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1">
                    <a:alpha val="0"/>
                  </a:schemeClr>
                </a:gs>
                <a:gs pos="50000">
                  <a:schemeClr val="accent1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8213285" y="2318134"/>
            <a:ext cx="139956" cy="140021"/>
          </a:xfrm>
          <a:prstGeom prst="ellipse">
            <a:avLst/>
          </a:prstGeom>
          <a:gradFill>
            <a:gsLst>
              <a:gs pos="100000">
                <a:schemeClr val="accent2">
                  <a:lumMod val="20000"/>
                  <a:lumOff val="80000"/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  <a:gs pos="34000">
                <a:schemeClr val="accent2">
                  <a:alpha val="100000"/>
                </a:schemeClr>
              </a:gs>
              <a:gs pos="62000">
                <a:schemeClr val="accent2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4" name="矩形 63"/>
          <p:cNvSpPr/>
          <p:nvPr>
            <p:custDataLst>
              <p:tags r:id="rId19"/>
            </p:custDataLst>
          </p:nvPr>
        </p:nvSpPr>
        <p:spPr>
          <a:xfrm>
            <a:off x="8473674" y="2413399"/>
            <a:ext cx="3200169" cy="9039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组合分散、快速适应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持仓高度分散，受单一行业/个股影响小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根据市场变化动态配置策略组合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5" name="矩形 64"/>
          <p:cNvSpPr/>
          <p:nvPr>
            <p:custDataLst>
              <p:tags r:id="rId20"/>
            </p:custDataLst>
          </p:nvPr>
        </p:nvSpPr>
        <p:spPr>
          <a:xfrm>
            <a:off x="8473674" y="1955424"/>
            <a:ext cx="3200169" cy="34224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</a:rPr>
              <a:t>组合分散、快速适应</a:t>
            </a:r>
            <a:endParaRPr lang="zh-CN" altLang="en-US" b="1"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66" name="直接连接符 65"/>
          <p:cNvCxnSpPr/>
          <p:nvPr>
            <p:custDataLst>
              <p:tags r:id="rId21"/>
            </p:custDataLst>
          </p:nvPr>
        </p:nvCxnSpPr>
        <p:spPr>
          <a:xfrm>
            <a:off x="8473674" y="2367530"/>
            <a:ext cx="1598320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2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上箭头 66"/>
          <p:cNvSpPr/>
          <p:nvPr>
            <p:custDataLst>
              <p:tags r:id="rId22"/>
            </p:custDataLst>
          </p:nvPr>
        </p:nvSpPr>
        <p:spPr>
          <a:xfrm>
            <a:off x="6517584" y="869414"/>
            <a:ext cx="484083" cy="539124"/>
          </a:xfrm>
          <a:prstGeom prst="upArrow">
            <a:avLst>
              <a:gd name="adj1" fmla="val 54584"/>
              <a:gd name="adj2" fmla="val 70496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chemeClr val="accent1">
                  <a:lumMod val="60000"/>
                  <a:lumOff val="40000"/>
                  <a:alpha val="4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8" name="任意多边形 67"/>
          <p:cNvSpPr/>
          <p:nvPr>
            <p:custDataLst>
              <p:tags r:id="rId23"/>
            </p:custDataLst>
          </p:nvPr>
        </p:nvSpPr>
        <p:spPr>
          <a:xfrm>
            <a:off x="4529739" y="752274"/>
            <a:ext cx="777343" cy="945585"/>
          </a:xfrm>
          <a:custGeom>
            <a:avLst/>
            <a:gdLst>
              <a:gd name="adj1" fmla="val 54584"/>
              <a:gd name="adj2" fmla="val 70496"/>
              <a:gd name="maxAdj2" fmla="*/ 100000 h ss"/>
              <a:gd name="a1" fmla="pin 0 adj1 100000"/>
              <a:gd name="a2" fmla="pin 0 adj2 maxAdj2"/>
              <a:gd name="y2" fmla="*/ ss a2 100000"/>
              <a:gd name="y3" fmla="+- b 0 y2"/>
              <a:gd name="dx1" fmla="*/ w a1 200000"/>
              <a:gd name="x1" fmla="+- hc 0 dx1"/>
              <a:gd name="x2" fmla="+- hc dx1 0"/>
              <a:gd name="dy1" fmla="*/ x1 y2 wd2"/>
              <a:gd name="y1" fmla="+- y2 0 dy1"/>
              <a:gd name="y4" fmla="+- y3 dy1 0"/>
            </a:gdLst>
            <a:ahLst/>
            <a:cxnLst>
              <a:cxn ang="3">
                <a:pos x="hc" y="t"/>
              </a:cxn>
              <a:cxn ang="cd2">
                <a:pos x="l" y="y2"/>
              </a:cxn>
              <a:cxn ang="cd4">
                <a:pos x="hc" y="b"/>
              </a:cxn>
              <a:cxn ang="0">
                <a:pos x="r" y="y2"/>
              </a:cxn>
            </a:cxnLst>
            <a:rect l="l" t="t" r="r" b="b"/>
            <a:pathLst>
              <a:path w="1102" h="1340">
                <a:moveTo>
                  <a:pt x="602" y="0"/>
                </a:moveTo>
                <a:lnTo>
                  <a:pt x="1102" y="704"/>
                </a:lnTo>
                <a:lnTo>
                  <a:pt x="999" y="849"/>
                </a:lnTo>
                <a:lnTo>
                  <a:pt x="931" y="849"/>
                </a:lnTo>
                <a:lnTo>
                  <a:pt x="931" y="945"/>
                </a:lnTo>
                <a:lnTo>
                  <a:pt x="722" y="1239"/>
                </a:lnTo>
                <a:lnTo>
                  <a:pt x="931" y="1239"/>
                </a:lnTo>
                <a:lnTo>
                  <a:pt x="931" y="1340"/>
                </a:lnTo>
                <a:lnTo>
                  <a:pt x="273" y="1340"/>
                </a:lnTo>
                <a:lnTo>
                  <a:pt x="273" y="849"/>
                </a:lnTo>
                <a:lnTo>
                  <a:pt x="0" y="849"/>
                </a:lnTo>
                <a:lnTo>
                  <a:pt x="602" y="0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69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9" name="椭圆 68"/>
          <p:cNvSpPr/>
          <p:nvPr>
            <p:custDataLst>
              <p:tags r:id="rId24"/>
            </p:custDataLst>
          </p:nvPr>
        </p:nvSpPr>
        <p:spPr>
          <a:xfrm>
            <a:off x="4021664" y="1452995"/>
            <a:ext cx="3709656" cy="157221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0000">
                <a:schemeClr val="accent1">
                  <a:lumMod val="60000"/>
                  <a:lumOff val="40000"/>
                  <a:alpha val="30000"/>
                </a:schemeClr>
              </a:gs>
            </a:gsLst>
            <a:lin ang="5400000" scaled="0"/>
          </a:gradFill>
          <a:ln>
            <a:gradFill>
              <a:gsLst>
                <a:gs pos="26000">
                  <a:schemeClr val="accent1">
                    <a:alpha val="0"/>
                  </a:schemeClr>
                </a:gs>
                <a:gs pos="100000">
                  <a:schemeClr val="accent1">
                    <a:alpha val="55000"/>
                  </a:schemeClr>
                </a:gs>
              </a:gsLst>
              <a:lin ang="474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36195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收益力争更高</a:t>
            </a:r>
            <a:br>
              <a:rPr lang="zh-CN" altLang="en-US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</a:b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风险回撤更可控</a:t>
            </a:r>
            <a:endParaRPr lang="zh-CN" altLang="en-US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大容量</a:t>
            </a:r>
            <a:endParaRPr lang="zh-CN" altLang="en-US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26110" y="5282565"/>
            <a:ext cx="106495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</a:rPr>
              <a:t>回撤更小：通过策略轮动，</a:t>
            </a:r>
            <a:r>
              <a:rPr lang="en-US" altLang="zh-CN" sz="2000" b="1">
                <a:solidFill>
                  <a:schemeClr val="bg1"/>
                </a:solidFill>
              </a:rPr>
              <a:t> </a:t>
            </a:r>
            <a:r>
              <a:rPr lang="zh-CN" altLang="en-US" sz="2000" b="1">
                <a:solidFill>
                  <a:schemeClr val="bg1"/>
                </a:solidFill>
              </a:rPr>
              <a:t>识别大类风格轮动信号，降低回撤，投资者获得感强</a:t>
            </a:r>
            <a:endParaRPr lang="zh-CN" altLang="en-US" sz="2000" b="1">
              <a:solidFill>
                <a:schemeClr val="bg1"/>
              </a:solidFill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</a:rPr>
              <a:t>收益力争更高：利用量化多因子优选股票，</a:t>
            </a:r>
            <a:r>
              <a:rPr lang="en-US" altLang="zh-CN" sz="2000" b="1">
                <a:solidFill>
                  <a:schemeClr val="bg1"/>
                </a:solidFill>
              </a:rPr>
              <a:t> </a:t>
            </a:r>
            <a:r>
              <a:rPr lang="zh-CN" altLang="en-US" sz="2000" b="1">
                <a:solidFill>
                  <a:schemeClr val="bg1"/>
                </a:solidFill>
              </a:rPr>
              <a:t>争取获得超额收益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产品注意事项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2" name="Bullet4"/>
          <p:cNvSpPr>
            <a:spLocks noChangeArrowheads="1"/>
          </p:cNvSpPr>
          <p:nvPr/>
        </p:nvSpPr>
        <p:spPr bwMode="auto">
          <a:xfrm>
            <a:off x="2551261" y="737391"/>
            <a:ext cx="6822992" cy="4680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57150" cap="rnd">
            <a:noFill/>
            <a:prstDash val="solid"/>
            <a:round/>
          </a:ln>
          <a:effectLst>
            <a:outerShdw blurRad="254000" dist="1270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3765"/>
            <a:r>
              <a:rPr lang="en-US" altLang="zh-CN" b="1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A</a:t>
            </a:r>
            <a:r>
              <a:rPr lang="zh-CN" altLang="en-US" b="1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类：</a:t>
            </a:r>
            <a:r>
              <a:rPr lang="en-US" altLang="zh-CN" b="1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025408   C</a:t>
            </a:r>
            <a:r>
              <a:rPr lang="zh-CN" altLang="en-US" b="1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类：</a:t>
            </a:r>
            <a:r>
              <a:rPr lang="en-US" altLang="zh-CN" b="1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025409</a:t>
            </a:r>
            <a:endParaRPr lang="en-US" altLang="zh-CN" b="1" dirty="0">
              <a:solidFill>
                <a:schemeClr val="bg1"/>
              </a:solidFill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074420" y="1236345"/>
          <a:ext cx="9778365" cy="4693920"/>
        </p:xfrm>
        <a:graphic>
          <a:graphicData uri="http://schemas.openxmlformats.org/drawingml/2006/table">
            <a:tbl>
              <a:tblPr firstRow="1" bandRow="1">
                <a:tableStyleId>{A0E3625C-1A25-4C9C-8211-1B7E21BC565C}</a:tableStyleId>
              </a:tblPr>
              <a:tblGrid>
                <a:gridCol w="1100455"/>
                <a:gridCol w="1684020"/>
                <a:gridCol w="538480"/>
                <a:gridCol w="798830"/>
                <a:gridCol w="2336800"/>
                <a:gridCol w="920115"/>
                <a:gridCol w="793115"/>
                <a:gridCol w="1606550"/>
              </a:tblGrid>
              <a:tr h="248920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费用种类</a:t>
                      </a:r>
                      <a:endParaRPr lang="zh-CN" altLang="en-US" sz="1000" u="none" strike="noStrike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4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类基金份额</a:t>
                      </a:r>
                      <a:endParaRPr lang="zh-CN" altLang="en-US" sz="1000" u="none" strike="noStrike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</a:t>
                      </a:r>
                      <a:r>
                        <a:rPr lang="zh-CN" alt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类基金份额</a:t>
                      </a:r>
                      <a:endParaRPr lang="zh-CN" altLang="en-US" sz="1000" u="none" strike="noStrike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 hMerge="1">
                  <a:tcPr/>
                </a:tc>
              </a:tr>
              <a:tr h="184785">
                <a:tc rowSpan="6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认购费率</a:t>
                      </a:r>
                      <a:endParaRPr lang="zh-CN" altLang="en-US" sz="1000" u="none" strike="noStrike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4">
                  <a:txBody>
                    <a:bodyPr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zh-CN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非养老金客户</a:t>
                      </a:r>
                      <a:endParaRPr lang="en-US" altLang="zh-CN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认购金额（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1.20%</a:t>
                      </a:r>
                      <a:endParaRPr lang="en-US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6" gridSpan="3">
                  <a:txBody>
                    <a:bodyPr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zh-CN" alt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不收取认购费</a:t>
                      </a:r>
                      <a:endParaRPr lang="zh-CN" altLang="en-US" sz="1000" u="none" strike="noStrike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6" hMerge="1">
                  <a:tcPr/>
                </a:tc>
                <a:tc rowSpan="6" hMerge="1">
                  <a:tcPr/>
                </a:tc>
              </a:tr>
              <a:tr h="358140">
                <a:tc vMerge="1">
                  <a:tcPr/>
                </a:tc>
                <a:tc vMerge="1">
                  <a:tcPr marL="9525" marR="9525" marT="9525" marB="0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0.80%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357505">
                <a:tc vMerge="1">
                  <a:tcPr/>
                </a:tc>
                <a:tc vMerge="1">
                  <a:tcPr marL="9525" marR="9525" marT="9525" marB="0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万元≤</a:t>
                      </a: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0.50%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184785">
                <a:tc vMerge="1">
                  <a:tcPr/>
                </a:tc>
                <a:tc vMerge="1">
                  <a:tcPr marL="9525" marR="9525" marT="9525" marB="0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≥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按笔收取，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1,000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元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笔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184785">
                <a:tc vMerge="1">
                  <a:tcPr marL="0" marR="0" marT="0" marB="0" anchor="ctr"/>
                </a:tc>
                <a:tc rowSpan="2">
                  <a:txBody>
                    <a:bodyPr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000" spc="6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养老金客户认购金额（</a:t>
                      </a:r>
                      <a:r>
                        <a:rPr lang="en-US" altLang="zh-CN" sz="1000" spc="6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1000" spc="6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1000" spc="6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0.24%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 marL="0" marR="0" marT="0" marB="0" anchor="ctr"/>
                </a:tc>
                <a:tc vMerge="1" hMerge="1">
                  <a:tcPr/>
                </a:tc>
                <a:tc vMerge="1" hMerge="1">
                  <a:tcPr/>
                </a:tc>
              </a:tr>
              <a:tr h="241300">
                <a:tc vMerge="1">
                  <a:tcPr marL="0" marR="0" marT="0" marB="0" anchor="ctr"/>
                </a:tc>
                <a:tc vMerge="1">
                  <a:tcPr marL="9525" marR="9525" marT="9525" marB="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M≥200</a:t>
                      </a:r>
                      <a:r>
                        <a:rPr lang="zh-CN" altLang="en-US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1000" u="none" strike="noStrike" kern="1200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按笔收取，</a:t>
                      </a:r>
                      <a:r>
                        <a:rPr lang="en-US" altLang="zh-CN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笔</a:t>
                      </a:r>
                      <a:endParaRPr lang="zh-CN" altLang="en-US" sz="1000" u="none" strike="noStrike" kern="1200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 marL="0" marR="0" marT="0" marB="0" anchor="ctr"/>
                </a:tc>
                <a:tc vMerge="1" hMerge="1">
                  <a:tcPr/>
                </a:tc>
                <a:tc vMerge="1" hMerge="1">
                  <a:tcPr/>
                </a:tc>
              </a:tr>
              <a:tr h="184785">
                <a:tc rowSpan="6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申购费率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4">
                  <a:txBody>
                    <a:bodyPr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zh-CN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非养老金客户</a:t>
                      </a:r>
                      <a:endParaRPr lang="en-US" altLang="zh-CN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申购金额（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1.50%</a:t>
                      </a:r>
                      <a:endParaRPr lang="en-US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6" gridSpan="3">
                  <a:txBody>
                    <a:bodyPr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不收取申购费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6" hMerge="1">
                  <a:tcPr/>
                </a:tc>
                <a:tc rowSpan="6" hMerge="1">
                  <a:tcPr/>
                </a:tc>
              </a:tr>
              <a:tr h="358140">
                <a:tc vMerge="1">
                  <a:tcPr/>
                </a:tc>
                <a:tc vMerge="1">
                  <a:tcPr marL="0" marR="0" marT="0" marB="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1.20%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357505">
                <a:tc vMerge="1">
                  <a:tcPr/>
                </a:tc>
                <a:tc vMerge="1">
                  <a:tcPr marL="0" marR="0" marT="0" marB="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0.80%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184785">
                <a:tc vMerge="1">
                  <a:tcPr/>
                </a:tc>
                <a:tc vMerge="1">
                  <a:tcPr marL="0" marR="0" marT="0" marB="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≥</a:t>
                      </a: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按笔收取，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1,000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元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笔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184785">
                <a:tc vMerge="1">
                  <a:tcPr marL="0" marR="0" marT="0" marB="0" anchor="ctr"/>
                </a:tc>
                <a:tc rowSpan="2"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养老金客户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申购金额（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0.25%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 marL="0" marR="0" marT="0" marB="0" anchor="ctr"/>
                </a:tc>
                <a:tc vMerge="1" hMerge="1">
                  <a:tcPr/>
                </a:tc>
                <a:tc vMerge="1" hMerge="1">
                  <a:tcPr marL="0" marR="0" marT="0" marB="0" anchor="ctr"/>
                </a:tc>
              </a:tr>
              <a:tr h="184785">
                <a:tc vMerge="1">
                  <a:tcPr marL="0" marR="0" marT="0" marB="0" anchor="ctr"/>
                </a:tc>
                <a:tc vMerge="1">
                  <a:tcPr marL="0" marR="0" marT="0" marB="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≥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按笔收取，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元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笔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 marL="0" marR="0" marT="0" marB="0" anchor="ctr"/>
                </a:tc>
                <a:tc vMerge="1" hMerge="1">
                  <a:tcPr/>
                </a:tc>
                <a:tc vMerge="1" hMerge="1">
                  <a:tcPr marL="0" marR="0" marT="0" marB="0" anchor="ctr"/>
                </a:tc>
              </a:tr>
              <a:tr h="184785">
                <a:tc rowSpan="4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赎回费率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3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 &lt; 7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9525" marR="9525" marT="9525" marB="0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1.50%</a:t>
                      </a:r>
                      <a:endParaRPr lang="en-US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 &lt; 7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1.50%</a:t>
                      </a:r>
                      <a:endParaRPr lang="en-US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</a:tr>
              <a:tr h="184785">
                <a:tc vMerge="1">
                  <a:tcPr/>
                </a:tc>
                <a:tc gridSpan="3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 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Y &lt; 30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9525" marR="9525" marT="9525" marB="0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0.75%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 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Y &lt; 30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0.50%</a:t>
                      </a:r>
                      <a:endParaRPr lang="en-US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</a:tr>
              <a:tr h="184785">
                <a:tc vMerge="1">
                  <a:tcPr/>
                </a:tc>
                <a:tc gridSpan="3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 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Y &lt; 180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9525" marR="9525" marT="9525" marB="0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2"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 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≥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2" hMerge="1">
                  <a:tcPr/>
                </a:tc>
                <a:tc rowSpan="2"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</a:tr>
              <a:tr h="185420">
                <a:tc vMerge="1">
                  <a:tcPr/>
                </a:tc>
                <a:tc gridSpan="3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 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≥ 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180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9525" marR="9525" marT="9525" marB="0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2">
                  <a:tcPr marL="0" marR="0" marT="0" marB="0" anchor="ctr"/>
                </a:tc>
                <a:tc vMerge="1" hMerge="1">
                  <a:tcPr/>
                </a:tc>
                <a:tc vMerge="1">
                  <a:tcPr marL="0" marR="0" marT="0" marB="0" anchor="ctr"/>
                </a:tc>
              </a:tr>
              <a:tr h="184785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销售服务费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不收取销售服务费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  <a:tc gridSpan="2">
                  <a:txBody>
                    <a:bodyPr/>
                    <a:p>
                      <a:pPr algn="r" fontAlgn="ctr">
                        <a:lnSpc>
                          <a:spcPct val="120000"/>
                        </a:lnSpc>
                      </a:pP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lang="en-US" altLang="zh-CN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marL="0" marR="0" lvl="0" indent="0" algn="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0.40%</a:t>
                      </a:r>
                      <a:endParaRPr lang="en-US" altLang="zh-CN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</a:tr>
              <a:tr h="184785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基金管理费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7">
                  <a:txBody>
                    <a:bodyPr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n-US" altLang="zh-CN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1.20%/</a:t>
                      </a: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84785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基金托管费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7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0.20%/</a:t>
                      </a: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84785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运行封闭期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7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497330" y="59175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备注：非公开渠道营销，募集结束后，一个月封闭期（不可申购赎回转换）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9</a:t>
            </a:r>
            <a:r>
              <a:rPr lang="zh-CN" altLang="en-US" b="1" dirty="0" smtClean="0">
                <a:solidFill>
                  <a:schemeClr val="bg1"/>
                </a:solidFill>
              </a:rPr>
              <a:t>月</a:t>
            </a:r>
            <a:r>
              <a:rPr lang="en-US" altLang="zh-CN" b="1" dirty="0" smtClean="0">
                <a:solidFill>
                  <a:schemeClr val="bg1"/>
                </a:solidFill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</a:rPr>
              <a:t>日开始募集，</a:t>
            </a:r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周时间，满</a:t>
            </a:r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个亿提前结束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天时地利，全面投资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轻舟已过，乘势而上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穿越周期，无惧轮动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左手中特，右手科特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左手中特，右手科特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15" y="842645"/>
            <a:ext cx="9533255" cy="4646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9371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地产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数据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稳健分红，控盘增加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448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控盘增加代表机构介入，选取控盘反复增加品种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稳定分红中，选择低位启动补涨，顺势跟踪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5380" y="714375"/>
            <a:ext cx="9656445" cy="52304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</a:t>
            </a:r>
            <a:r>
              <a:rPr lang="zh-CN" altLang="en-US" dirty="0" smtClean="0">
                <a:solidFill>
                  <a:schemeClr val="bg1"/>
                </a:solidFill>
              </a:rPr>
              <a:t>回档，突破调整平台，关注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7935" y="715010"/>
            <a:ext cx="9700260" cy="5253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控盘回档</a:t>
            </a:r>
            <a:r>
              <a:rPr lang="zh-CN" altLang="en-US" dirty="0" smtClean="0">
                <a:solidFill>
                  <a:schemeClr val="bg1"/>
                </a:solidFill>
              </a:rPr>
              <a:t>，突破调整平台，关注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3015" y="737235"/>
            <a:ext cx="9665335" cy="52355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68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空间龙头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趋势龙头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控盘反复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左手科技，右手消费：黄金，有色，消费，数据，光通信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8240" y="737235"/>
            <a:ext cx="9631045" cy="5216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" y="796925"/>
            <a:ext cx="7865745" cy="51123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1740" y="737235"/>
            <a:ext cx="9747885" cy="52800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4920" y="721995"/>
            <a:ext cx="9686925" cy="52470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控盘回踩，关注下个熊线上移的机会，注意业绩波动风险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3975" y="711200"/>
            <a:ext cx="9542780" cy="5168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天时地利，全面投资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0365" y="4643120"/>
            <a:ext cx="5403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稳预期，扩内需，积极财政持续发力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机构加速入场，融资规模回归，龙虎活跃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各路资金持续入场，机构建仓抢筹阶段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资金推动论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机构，中长，指数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1010920"/>
            <a:ext cx="6617335" cy="2414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3456305"/>
            <a:ext cx="6614160" cy="2385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365" y="1010920"/>
            <a:ext cx="5403850" cy="36169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39495" y="3362960"/>
            <a:ext cx="9839325" cy="2453640"/>
            <a:chOff x="2468" y="5225"/>
            <a:chExt cx="15495" cy="386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8" y="5225"/>
              <a:ext cx="5543" cy="386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1" y="5226"/>
              <a:ext cx="9953" cy="3863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654050" y="788035"/>
            <a:ext cx="10752455" cy="2524760"/>
            <a:chOff x="1030" y="1161"/>
            <a:chExt cx="16933" cy="397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" y="1161"/>
              <a:ext cx="11483" cy="39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13" y="1161"/>
              <a:ext cx="5451" cy="3976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1445260" y="59175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低利率，不确定行情下，固收加成为机构投资者首选，规模持续新高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机构减持货基，个人投资者增持货基，认知偏差，跟随机构，主动理财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跟随机构，主动变化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0682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理财不慌，经传帮忙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19225" y="5020945"/>
            <a:ext cx="8886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短期债基：回撤极小，比货币收益高一些，但有轻微回撤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中长期债基：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大小年</a:t>
            </a:r>
            <a:r>
              <a:rPr lang="zh-CN" altLang="en-US" sz="2400" b="1">
                <a:solidFill>
                  <a:schemeClr val="bg1"/>
                </a:solidFill>
              </a:rPr>
              <a:t>收益差别明显，开始有回撤的感知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固收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：收益更明显，波动性更大，稳中有进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109980"/>
            <a:ext cx="5964424" cy="360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0" name="矩形标注 19"/>
          <p:cNvSpPr/>
          <p:nvPr/>
        </p:nvSpPr>
        <p:spPr>
          <a:xfrm>
            <a:off x="3820160" y="3949700"/>
            <a:ext cx="2170430" cy="295275"/>
          </a:xfrm>
          <a:prstGeom prst="wedgeRectCallout">
            <a:avLst>
              <a:gd name="adj1" fmla="val 26487"/>
              <a:gd name="adj2" fmla="val -15365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短债基：回撤极小，类比货基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1" name="矩形标注 20"/>
          <p:cNvSpPr/>
          <p:nvPr/>
        </p:nvSpPr>
        <p:spPr>
          <a:xfrm>
            <a:off x="5028565" y="2705735"/>
            <a:ext cx="1991360" cy="285115"/>
          </a:xfrm>
          <a:prstGeom prst="wedgeRectCallout">
            <a:avLst>
              <a:gd name="adj1" fmla="val -21895"/>
              <a:gd name="adj2" fmla="val 9241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中长期债基：回撤偏少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2" name="矩形标注 21"/>
          <p:cNvSpPr/>
          <p:nvPr/>
        </p:nvSpPr>
        <p:spPr>
          <a:xfrm>
            <a:off x="4257040" y="2019935"/>
            <a:ext cx="3067685" cy="285115"/>
          </a:xfrm>
          <a:prstGeom prst="wedgeRectCallout">
            <a:avLst>
              <a:gd name="adj1" fmla="val -18008"/>
              <a:gd name="adj2" fmla="val 11904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一级债基（固收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）：回撤可控，收益增厚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3" name="矩形标注 22"/>
          <p:cNvSpPr/>
          <p:nvPr/>
        </p:nvSpPr>
        <p:spPr>
          <a:xfrm>
            <a:off x="1019175" y="1334135"/>
            <a:ext cx="3324860" cy="285115"/>
          </a:xfrm>
          <a:prstGeom prst="wedgeRectCallout">
            <a:avLst>
              <a:gd name="adj1" fmla="val 45032"/>
              <a:gd name="adj2" fmla="val 10233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二级债基（固收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）：有回撤，收益明显增厚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780" y="1023620"/>
            <a:ext cx="4253230" cy="37719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理财不慌，经传帮忙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413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固收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产品，牛市行情下理财首选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8405" y="690880"/>
            <a:ext cx="9509125" cy="51504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280" y="3651885"/>
            <a:ext cx="5650865" cy="2026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 userDrawn="1">
            <p:custDataLst>
              <p:tags r:id="rId4"/>
            </p:custDataLst>
          </p:nvPr>
        </p:nvSpPr>
        <p:spPr>
          <a:xfrm>
            <a:off x="703580" y="646239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轻舟已过，乘势而上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汇金增持，中长向好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86549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汇金持续增持，宽基成为核心方向，长期稳定市场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机构投资者主导行情，资金推动轮，指数托底，题材轮动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6225" y="784860"/>
            <a:ext cx="7593965" cy="500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901305" y="3462020"/>
            <a:ext cx="3862705" cy="2331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/>
          <p:nvPr/>
        </p:nvPicPr>
        <p:blipFill>
          <a:blip r:embed="rId5"/>
          <a:stretch>
            <a:fillRect/>
          </a:stretch>
        </p:blipFill>
        <p:spPr>
          <a:xfrm>
            <a:off x="7901305" y="784860"/>
            <a:ext cx="3862705" cy="2629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i*1_1_6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6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7999999821186066,&quot;transparency&quot;: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i*1_1_5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5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7099999785423279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i*1_1_4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1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62_3*n_h_h_f*1_2_1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智能图形正文，文字是您思想的提炼，请言简意赅的阐述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62_3*n_h_h_a*1_2_1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1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2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3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62_3*n_h_h_f*1_2_2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您的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62_3*n_h_h_a*1_2_2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2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1},{&quot;brightness&quot;:0,&quot;colorType&quot;:1,&quot;foreColorIndex&quot;:5,&quot;pos&quot;:0.5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62_3*n_h_h_f*1_2_3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您的智能图形正文文字是您思想的提炼，请言简意赅的阐述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62_3*n_h_h_a*1_2_3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3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1},{&quot;brightness&quot;:0,&quot;colorType&quot;:1,&quot;foreColorIndex&quot;:5,&quot;pos&quot;:0.5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4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1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62_3*n_h_h_f*1_2_4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正文，文字是您思想的提炼，请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62_3*n_h_h_a*1_2_4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4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0962_3*n_h_i*1_1_1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,&quot;colorType&quot;:1,&quot;foreColorIndex&quot;:5,&quot;pos&quot;:0,&quot;transparency&quot;:1},{&quot;brightness&quot;:0.4000000059604645,&quot;colorType&quot;:1,&quot;foreColorIndex&quot;:5,&quot;pos&quot;:0.7200000286102295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0962_3*n_h_i*1_1_2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.6000000238418579,&quot;colorType&quot;:1,&quot;foreColorIndex&quot;:5,&quot;pos&quot;:1,&quot;transparency&quot;:0.31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0962_3*n_h_a*1_1_1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949999988079071,&quot;colorType&quot;:1,&quot;foreColorIndex&quot;:5,&quot;pos&quot;:0,&quot;transparency&quot;:1},{&quot;brightness&quot;:0.4000000059604645,&quot;colorType&quot;:1,&quot;foreColorIndex&quot;:5,&quot;pos&quot;:0.800000011920929,&quot;transparency&quot;:0.699999988079071}],&quot;type&quot;:3},&quot;glow&quot;:{&quot;colorType&quot;:0},&quot;line&quot;:{&quot;gradient&quot;:[{&quot;brightness&quot;:0,&quot;colorType&quot;:1,&quot;foreColorIndex&quot;:5,&quot;pos&quot;:0.25999999046325684,&quot;transparency&quot;:1},{&quot;brightness&quot;:0,&quot;colorType&quot;:1,&quot;foreColorIndex&quot;:5,&quot;pos&quot;: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&#10;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TABLE_ENDDRAG_ORIGIN_RECT" val="769*369"/>
  <p:tag name="TABLE_ENDDRAG_RECT" val="63*96*769*369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83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84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85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86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97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5651</Words>
  <Application>WPS 演示</Application>
  <PresentationFormat>宽屏</PresentationFormat>
  <Paragraphs>737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Franklin Gothic Medium</vt:lpstr>
      <vt:lpstr>Arial</vt:lpstr>
      <vt:lpstr>+中文标题</vt:lpstr>
      <vt:lpstr>思源宋体 CN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303</cp:revision>
  <dcterms:created xsi:type="dcterms:W3CDTF">2022-12-31T05:43:00Z</dcterms:created>
  <dcterms:modified xsi:type="dcterms:W3CDTF">2025-09-12T09:56:56Z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4F97ACC4EDE2498B83098BDE3170F435_13</vt:lpwstr>
  </property>
</Properties>
</file>