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sldIdLst>
    <p:sldId id="283" r:id="rId3"/>
    <p:sldId id="334" r:id="rId4"/>
    <p:sldId id="321" r:id="rId5"/>
    <p:sldId id="322" r:id="rId6"/>
    <p:sldId id="339" r:id="rId7"/>
    <p:sldId id="343" r:id="rId8"/>
    <p:sldId id="342" r:id="rId9"/>
    <p:sldId id="344" r:id="rId10"/>
    <p:sldId id="336" r:id="rId11"/>
    <p:sldId id="340" r:id="rId12"/>
    <p:sldId id="349" r:id="rId13"/>
    <p:sldId id="345" r:id="rId14"/>
    <p:sldId id="346" r:id="rId15"/>
    <p:sldId id="337" r:id="rId16"/>
    <p:sldId id="341" r:id="rId17"/>
    <p:sldId id="347" r:id="rId18"/>
    <p:sldId id="338" r:id="rId19"/>
    <p:sldId id="335" r:id="rId20"/>
    <p:sldId id="350" r:id="rId21"/>
    <p:sldId id="348" r:id="rId22"/>
    <p:sldId id="351" r:id="rId23"/>
    <p:sldId id="352" r:id="rId24"/>
    <p:sldId id="353" r:id="rId25"/>
    <p:sldId id="327" r:id="rId26"/>
  </p:sldIdLst>
  <p:sldSz cx="12192000" cy="6858000"/>
  <p:notesSz cx="6858000" cy="9144000"/>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61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 id="1" name="admin" initials="a" lastIdx="1" clrIdx="0"/>
  <p:cmAuthor id="0" name="Mia Vida Villanueva" initials="MVV" lastIdx="1" clrIdx="0"/>
  <p:cmAuthor id="7" name="1206988966@qq.com" initials="1" lastIdx="1" clrIdx="2"/>
  <p:cmAuthor id="8" name="姜伟光" initials="姜" lastIdx="1" clrIdx="0"/>
  <p:cmAuthor id="3" name="lenovo" initials="l" lastIdx="6" clrIdx="2"/>
  <p:cmAuthor id="4" name="Administrator" initials="A" lastIdx="6" clrIdx="3"/>
  <p:cmAuthor id="6" name="ming qiu" initials="m" lastIdx="17"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47BFD"/>
    <a:srgbClr val="4B58ED"/>
    <a:srgbClr val="1E38B8"/>
    <a:srgbClr val="B77DFE"/>
    <a:srgbClr val="171DA6"/>
    <a:srgbClr val="210BB8"/>
    <a:srgbClr val="241789"/>
    <a:srgbClr val="4A4A4A"/>
    <a:srgbClr val="FFFEEB"/>
    <a:srgbClr val="FFF4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60"/>
        <p:guide pos="3618"/>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2" Type="http://schemas.openxmlformats.org/officeDocument/2006/relationships/tags" Target="tags/tag87.xml"/><Relationship Id="rId31" Type="http://schemas.openxmlformats.org/officeDocument/2006/relationships/commentAuthors" Target="commentAuthors.xml"/><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notesMaster" Target="notesMasters/notesMaster1.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7" Type="http://schemas.openxmlformats.org/officeDocument/2006/relationships/image" Target="../media/image6.png"/><Relationship Id="rId6" Type="http://schemas.openxmlformats.org/officeDocument/2006/relationships/tags" Target="../tags/tag3.xml"/><Relationship Id="rId5" Type="http://schemas.openxmlformats.org/officeDocument/2006/relationships/image" Target="../media/image5.png"/><Relationship Id="rId4" Type="http://schemas.openxmlformats.org/officeDocument/2006/relationships/tags" Target="../tags/tag2.xml"/><Relationship Id="rId3" Type="http://schemas.openxmlformats.org/officeDocument/2006/relationships/tags" Target="../tags/tag1.xml"/><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ags" Target="../tags/tag4.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tags" Target="../tags/tag6.xml"/><Relationship Id="rId3" Type="http://schemas.openxmlformats.org/officeDocument/2006/relationships/image" Target="../media/image4.png"/><Relationship Id="rId2" Type="http://schemas.openxmlformats.org/officeDocument/2006/relationships/tags" Target="../tags/tag5.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7" Type="http://schemas.openxmlformats.org/officeDocument/2006/relationships/image" Target="../media/image6.png"/><Relationship Id="rId6" Type="http://schemas.openxmlformats.org/officeDocument/2006/relationships/tags" Target="../tags/tag9.xml"/><Relationship Id="rId5" Type="http://schemas.openxmlformats.org/officeDocument/2006/relationships/image" Target="../media/image5.png"/><Relationship Id="rId4" Type="http://schemas.openxmlformats.org/officeDocument/2006/relationships/tags" Target="../tags/tag8.xml"/><Relationship Id="rId3" Type="http://schemas.openxmlformats.org/officeDocument/2006/relationships/image" Target="../media/image4.png"/><Relationship Id="rId2" Type="http://schemas.openxmlformats.org/officeDocument/2006/relationships/tags" Target="../tags/tag7.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2" name="图片 1" descr="画板 1 拷贝 3"/>
          <p:cNvPicPr>
            <a:picLocks noChangeAspect="1"/>
          </p:cNvPicPr>
          <p:nvPr userDrawn="1"/>
        </p:nvPicPr>
        <p:blipFill>
          <a:blip r:embed="rId2"/>
          <a:stretch>
            <a:fillRect/>
          </a:stretch>
        </p:blipFill>
        <p:spPr>
          <a:xfrm>
            <a:off x="0" y="0"/>
            <a:ext cx="12192000" cy="6858000"/>
          </a:xfrm>
          <a:prstGeom prst="rect">
            <a:avLst/>
          </a:prstGeom>
        </p:spPr>
      </p:pic>
      <p:pic>
        <p:nvPicPr>
          <p:cNvPr id="3" name="图片 2" descr="主"/>
          <p:cNvPicPr>
            <a:picLocks noChangeAspect="1"/>
          </p:cNvPicPr>
          <p:nvPr userDrawn="1"/>
        </p:nvPicPr>
        <p:blipFill>
          <a:blip r:embed="rId3"/>
          <a:stretch>
            <a:fillRect/>
          </a:stretch>
        </p:blipFill>
        <p:spPr>
          <a:xfrm>
            <a:off x="0" y="0"/>
            <a:ext cx="12192000" cy="6858000"/>
          </a:xfrm>
          <a:prstGeom prst="rect">
            <a:avLst/>
          </a:prstGeom>
        </p:spPr>
      </p:pic>
      <p:pic>
        <p:nvPicPr>
          <p:cNvPr id="5" name="图片 4" descr="主"/>
          <p:cNvPicPr>
            <a:picLocks noChangeAspect="1"/>
          </p:cNvPicPr>
          <p:nvPr userDrawn="1"/>
        </p:nvPicPr>
        <p:blipFill>
          <a:blip r:embed="rId4"/>
          <a:stretch>
            <a:fillRect/>
          </a:stretch>
        </p:blipFill>
        <p:spPr>
          <a:xfrm>
            <a:off x="0" y="0"/>
            <a:ext cx="12192000" cy="6858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4" name="图片 3" descr="画板 2 拷贝 7"/>
          <p:cNvPicPr>
            <a:picLocks noChangeAspect="1"/>
          </p:cNvPicPr>
          <p:nvPr userDrawn="1"/>
        </p:nvPicPr>
        <p:blipFill>
          <a:blip r:embed="rId2"/>
          <a:stretch>
            <a:fillRect/>
          </a:stretch>
        </p:blipFill>
        <p:spPr>
          <a:xfrm>
            <a:off x="0" y="0"/>
            <a:ext cx="12192000" cy="6858000"/>
          </a:xfrm>
          <a:prstGeom prst="rect">
            <a:avLst/>
          </a:prstGeom>
        </p:spPr>
      </p:pic>
      <p:cxnSp>
        <p:nvCxnSpPr>
          <p:cNvPr id="15" name="直接连接符 14"/>
          <p:cNvCxnSpPr/>
          <p:nvPr userDrawn="1">
            <p:custDataLst>
              <p:tags r:id="rId3"/>
            </p:custDataLst>
          </p:nvPr>
        </p:nvCxnSpPr>
        <p:spPr>
          <a:xfrm flipV="1">
            <a:off x="1917700" y="766445"/>
            <a:ext cx="8630920" cy="13335"/>
          </a:xfrm>
          <a:prstGeom prst="line">
            <a:avLst/>
          </a:prstGeom>
          <a:ln w="12700" cmpd="sng">
            <a:solidFill>
              <a:srgbClr val="FFFFFF"/>
            </a:solidFill>
            <a:prstDash val="solid"/>
          </a:ln>
        </p:spPr>
        <p:style>
          <a:lnRef idx="3">
            <a:schemeClr val="accent4"/>
          </a:lnRef>
          <a:fillRef idx="0">
            <a:schemeClr val="accent4"/>
          </a:fillRef>
          <a:effectRef idx="2">
            <a:schemeClr val="accent4"/>
          </a:effectRef>
          <a:fontRef idx="minor">
            <a:schemeClr val="tx1"/>
          </a:fontRef>
        </p:style>
      </p:cxnSp>
      <p:pic>
        <p:nvPicPr>
          <p:cNvPr id="6" name="图片 5" descr="vip"/>
          <p:cNvPicPr>
            <a:picLocks noChangeAspect="1"/>
          </p:cNvPicPr>
          <p:nvPr userDrawn="1">
            <p:custDataLst>
              <p:tags r:id="rId4"/>
            </p:custDataLst>
          </p:nvPr>
        </p:nvPicPr>
        <p:blipFill>
          <a:blip r:embed="rId5"/>
          <a:stretch>
            <a:fillRect/>
          </a:stretch>
        </p:blipFill>
        <p:spPr>
          <a:xfrm>
            <a:off x="274320" y="243840"/>
            <a:ext cx="1660525" cy="433070"/>
          </a:xfrm>
          <a:prstGeom prst="rect">
            <a:avLst/>
          </a:prstGeom>
        </p:spPr>
      </p:pic>
      <p:pic>
        <p:nvPicPr>
          <p:cNvPr id="7" name="图片 6" descr="矢量智能对象"/>
          <p:cNvPicPr>
            <a:picLocks noChangeAspect="1"/>
          </p:cNvPicPr>
          <p:nvPr userDrawn="1">
            <p:custDataLst>
              <p:tags r:id="rId6"/>
            </p:custDataLst>
          </p:nvPr>
        </p:nvPicPr>
        <p:blipFill>
          <a:blip r:embed="rId7"/>
          <a:stretch>
            <a:fillRect/>
          </a:stretch>
        </p:blipFill>
        <p:spPr>
          <a:xfrm>
            <a:off x="10718165" y="327025"/>
            <a:ext cx="1220470" cy="26035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4" name="图片 3" descr="画板 2 拷贝 7"/>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节标题">
    <p:spTree>
      <p:nvGrpSpPr>
        <p:cNvPr id="1" name=""/>
        <p:cNvGrpSpPr/>
        <p:nvPr/>
      </p:nvGrpSpPr>
      <p:grpSpPr>
        <a:xfrm>
          <a:off x="0" y="0"/>
          <a:ext cx="0" cy="0"/>
          <a:chOff x="0" y="0"/>
          <a:chExt cx="0" cy="0"/>
        </a:xfrm>
      </p:grpSpPr>
      <p:pic>
        <p:nvPicPr>
          <p:cNvPr id="6" name="图片 5" descr="画板 2 拷贝 7"/>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pic>
        <p:nvPicPr>
          <p:cNvPr id="5" name="图片 4" descr="vip"/>
          <p:cNvPicPr>
            <a:picLocks noChangeAspect="1"/>
          </p:cNvPicPr>
          <p:nvPr userDrawn="1">
            <p:custDataLst>
              <p:tags r:id="rId4"/>
            </p:custDataLst>
          </p:nvPr>
        </p:nvPicPr>
        <p:blipFill>
          <a:blip r:embed="rId5"/>
          <a:stretch>
            <a:fillRect/>
          </a:stretch>
        </p:blipFill>
        <p:spPr>
          <a:xfrm>
            <a:off x="274320" y="243840"/>
            <a:ext cx="1660525" cy="433070"/>
          </a:xfrm>
          <a:prstGeom prst="rect">
            <a:avLst/>
          </a:prstGeom>
        </p:spPr>
      </p:pic>
      <p:pic>
        <p:nvPicPr>
          <p:cNvPr id="10" name="图片 9" descr="矢量智能对象"/>
          <p:cNvPicPr>
            <a:picLocks noChangeAspect="1"/>
          </p:cNvPicPr>
          <p:nvPr userDrawn="1"/>
        </p:nvPicPr>
        <p:blipFill>
          <a:blip r:embed="rId6"/>
          <a:stretch>
            <a:fillRect/>
          </a:stretch>
        </p:blipFill>
        <p:spPr>
          <a:xfrm>
            <a:off x="10718165" y="327025"/>
            <a:ext cx="1220470" cy="26035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descr="画板 2 拷贝 7"/>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sp>
        <p:nvSpPr>
          <p:cNvPr id="8" name="矩形 7"/>
          <p:cNvSpPr/>
          <p:nvPr userDrawn="1"/>
        </p:nvSpPr>
        <p:spPr>
          <a:xfrm>
            <a:off x="-635" y="767080"/>
            <a:ext cx="12188825" cy="609473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6" name="图片 5" descr="vip"/>
          <p:cNvPicPr>
            <a:picLocks noChangeAspect="1"/>
          </p:cNvPicPr>
          <p:nvPr userDrawn="1">
            <p:custDataLst>
              <p:tags r:id="rId4"/>
            </p:custDataLst>
          </p:nvPr>
        </p:nvPicPr>
        <p:blipFill>
          <a:blip r:embed="rId5"/>
          <a:stretch>
            <a:fillRect/>
          </a:stretch>
        </p:blipFill>
        <p:spPr>
          <a:xfrm>
            <a:off x="274320" y="243840"/>
            <a:ext cx="1660525" cy="433070"/>
          </a:xfrm>
          <a:prstGeom prst="rect">
            <a:avLst/>
          </a:prstGeom>
        </p:spPr>
      </p:pic>
      <p:pic>
        <p:nvPicPr>
          <p:cNvPr id="7" name="图片 6" descr="矢量智能对象"/>
          <p:cNvPicPr>
            <a:picLocks noChangeAspect="1"/>
          </p:cNvPicPr>
          <p:nvPr userDrawn="1">
            <p:custDataLst>
              <p:tags r:id="rId6"/>
            </p:custDataLst>
          </p:nvPr>
        </p:nvPicPr>
        <p:blipFill>
          <a:blip r:embed="rId7"/>
          <a:stretch>
            <a:fillRect/>
          </a:stretch>
        </p:blipFill>
        <p:spPr>
          <a:xfrm>
            <a:off x="10718165" y="327025"/>
            <a:ext cx="1220470" cy="26035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dirty="0"/>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dirty="0"/>
          </a:p>
        </p:txBody>
      </p:sp>
      <p:sp>
        <p:nvSpPr>
          <p:cNvPr id="6" name="标题 5"/>
          <p:cNvSpPr>
            <a:spLocks noGrp="1"/>
          </p:cNvSpPr>
          <p:nvPr>
            <p:ph type="title"/>
            <p:custDataLst>
              <p:tags r:id="rId5"/>
            </p:custDataLst>
          </p:nvPr>
        </p:nvSpPr>
        <p:spPr/>
        <p:txBody>
          <a:bodyPr/>
          <a:lstStyle>
            <a:lvl1pPr algn="l">
              <a:defRPr/>
            </a:lvl1pPr>
          </a:lstStyle>
          <a:p>
            <a:r>
              <a:rPr lang="zh-CN" altLang="en-US"/>
              <a:t>单击此处编辑母版标题样式</a:t>
            </a:r>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tags" Target="../tags/tag19.xml"/><Relationship Id="rId11" Type="http://schemas.openxmlformats.org/officeDocument/2006/relationships/tags" Target="../tags/tag18.xml"/><Relationship Id="rId10" Type="http://schemas.openxmlformats.org/officeDocument/2006/relationships/tags" Target="../tags/tag17.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7"/>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8"/>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9"/>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0"/>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1"/>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12"/>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20.xml"/><Relationship Id="rId2" Type="http://schemas.openxmlformats.org/officeDocument/2006/relationships/image" Target="../media/image8.png"/><Relationship Id="rId1" Type="http://schemas.openxmlformats.org/officeDocument/2006/relationships/image" Target="../media/image7.pn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58.xml"/><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tags" Target="../tags/tag57.xml"/><Relationship Id="rId1" Type="http://schemas.openxmlformats.org/officeDocument/2006/relationships/image" Target="../media/image9.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image" Target="../media/image20.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62.xml"/><Relationship Id="rId3" Type="http://schemas.openxmlformats.org/officeDocument/2006/relationships/image" Target="../media/image21.png"/><Relationship Id="rId2" Type="http://schemas.openxmlformats.org/officeDocument/2006/relationships/tags" Target="../tags/tag61.xml"/><Relationship Id="rId1" Type="http://schemas.openxmlformats.org/officeDocument/2006/relationships/image" Target="../media/image9.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64.xml"/><Relationship Id="rId3" Type="http://schemas.openxmlformats.org/officeDocument/2006/relationships/image" Target="../media/image22.png"/><Relationship Id="rId2" Type="http://schemas.openxmlformats.org/officeDocument/2006/relationships/tags" Target="../tags/tag63.xml"/><Relationship Id="rId1" Type="http://schemas.openxmlformats.org/officeDocument/2006/relationships/image" Target="../media/image9.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67.xml"/><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image" Target="../media/image9.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69.xml"/><Relationship Id="rId3" Type="http://schemas.openxmlformats.org/officeDocument/2006/relationships/image" Target="../media/image23.png"/><Relationship Id="rId2" Type="http://schemas.openxmlformats.org/officeDocument/2006/relationships/tags" Target="../tags/tag68.xml"/><Relationship Id="rId1" Type="http://schemas.openxmlformats.org/officeDocument/2006/relationships/image" Target="../media/image9.png"/></Relationships>
</file>

<file path=ppt/slides/_rels/slide16.xml.rels><?xml version="1.0" encoding="UTF-8" standalone="yes"?>
<Relationships xmlns="http://schemas.openxmlformats.org/package/2006/relationships"><Relationship Id="rId7" Type="http://schemas.openxmlformats.org/officeDocument/2006/relationships/slideLayout" Target="../slideLayouts/slideLayout4.xml"/><Relationship Id="rId6" Type="http://schemas.openxmlformats.org/officeDocument/2006/relationships/tags" Target="../tags/tag71.xml"/><Relationship Id="rId5" Type="http://schemas.openxmlformats.org/officeDocument/2006/relationships/image" Target="../media/image26.png"/><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tags" Target="../tags/tag70.xml"/><Relationship Id="rId1" Type="http://schemas.openxmlformats.org/officeDocument/2006/relationships/image" Target="../media/image9.pn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74.xml"/><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image" Target="../media/image9.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image" Target="../media/image9.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image" Target="../media/image27.png"/></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tags" Target="../tags/tag25.xml"/><Relationship Id="rId7" Type="http://schemas.openxmlformats.org/officeDocument/2006/relationships/image" Target="../media/image11.png"/><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3" Type="http://schemas.openxmlformats.org/officeDocument/2006/relationships/tags" Target="../tags/tag21.xml"/><Relationship Id="rId2" Type="http://schemas.openxmlformats.org/officeDocument/2006/relationships/image" Target="../media/image10.png"/><Relationship Id="rId1" Type="http://schemas.openxmlformats.org/officeDocument/2006/relationships/image" Target="../media/image9.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80.xml"/><Relationship Id="rId3" Type="http://schemas.openxmlformats.org/officeDocument/2006/relationships/image" Target="../media/image28.png"/><Relationship Id="rId2" Type="http://schemas.openxmlformats.org/officeDocument/2006/relationships/tags" Target="../tags/tag79.xml"/><Relationship Id="rId1" Type="http://schemas.openxmlformats.org/officeDocument/2006/relationships/image" Target="../media/image9.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3.xml"/><Relationship Id="rId1" Type="http://schemas.openxmlformats.org/officeDocument/2006/relationships/image" Target="../media/image30.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image" Target="../media/image31.pn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86.xml"/><Relationship Id="rId2" Type="http://schemas.openxmlformats.org/officeDocument/2006/relationships/image" Target="../media/image32.png"/><Relationship Id="rId1" Type="http://schemas.openxmlformats.org/officeDocument/2006/relationships/image" Target="../media/image9.png"/></Relationships>
</file>

<file path=ppt/slides/_rels/slide3.xml.rels><?xml version="1.0" encoding="UTF-8" standalone="yes"?>
<Relationships xmlns="http://schemas.openxmlformats.org/package/2006/relationships"><Relationship Id="rId9" Type="http://schemas.openxmlformats.org/officeDocument/2006/relationships/tags" Target="../tags/tag31.xml"/><Relationship Id="rId8" Type="http://schemas.openxmlformats.org/officeDocument/2006/relationships/tags" Target="../tags/tag30.xml"/><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image" Target="../media/image13.png"/><Relationship Id="rId4" Type="http://schemas.openxmlformats.org/officeDocument/2006/relationships/tags" Target="../tags/tag27.xml"/><Relationship Id="rId3" Type="http://schemas.openxmlformats.org/officeDocument/2006/relationships/tags" Target="../tags/tag26.xml"/><Relationship Id="rId21" Type="http://schemas.openxmlformats.org/officeDocument/2006/relationships/slideLayout" Target="../slideLayouts/slideLayout4.xml"/><Relationship Id="rId20" Type="http://schemas.openxmlformats.org/officeDocument/2006/relationships/tags" Target="../tags/tag42.xml"/><Relationship Id="rId2" Type="http://schemas.openxmlformats.org/officeDocument/2006/relationships/image" Target="../media/image12.png"/><Relationship Id="rId19" Type="http://schemas.openxmlformats.org/officeDocument/2006/relationships/tags" Target="../tags/tag41.xml"/><Relationship Id="rId18" Type="http://schemas.openxmlformats.org/officeDocument/2006/relationships/tags" Target="../tags/tag40.xml"/><Relationship Id="rId17" Type="http://schemas.openxmlformats.org/officeDocument/2006/relationships/tags" Target="../tags/tag39.xml"/><Relationship Id="rId16" Type="http://schemas.openxmlformats.org/officeDocument/2006/relationships/tags" Target="../tags/tag38.xml"/><Relationship Id="rId15" Type="http://schemas.openxmlformats.org/officeDocument/2006/relationships/tags" Target="../tags/tag37.xml"/><Relationship Id="rId14" Type="http://schemas.openxmlformats.org/officeDocument/2006/relationships/tags" Target="../tags/tag36.xml"/><Relationship Id="rId13" Type="http://schemas.openxmlformats.org/officeDocument/2006/relationships/tags" Target="../tags/tag35.xml"/><Relationship Id="rId12" Type="http://schemas.openxmlformats.org/officeDocument/2006/relationships/tags" Target="../tags/tag34.xml"/><Relationship Id="rId11" Type="http://schemas.openxmlformats.org/officeDocument/2006/relationships/tags" Target="../tags/tag33.xml"/><Relationship Id="rId10" Type="http://schemas.openxmlformats.org/officeDocument/2006/relationships/tags" Target="../tags/tag32.xml"/><Relationship Id="rId1" Type="http://schemas.openxmlformats.org/officeDocument/2006/relationships/image" Target="../media/image9.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47.xml"/><Relationship Id="rId3" Type="http://schemas.openxmlformats.org/officeDocument/2006/relationships/image" Target="../media/image14.png"/><Relationship Id="rId2" Type="http://schemas.openxmlformats.org/officeDocument/2006/relationships/tags" Target="../tags/tag46.xml"/><Relationship Id="rId1" Type="http://schemas.openxmlformats.org/officeDocument/2006/relationships/image" Target="../media/image9.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49.xml"/><Relationship Id="rId3" Type="http://schemas.openxmlformats.org/officeDocument/2006/relationships/image" Target="../media/image15.png"/><Relationship Id="rId2" Type="http://schemas.openxmlformats.org/officeDocument/2006/relationships/tags" Target="../tags/tag48.xml"/><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image" Target="../media/image16.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image" Target="../media/image17.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descr="北京加地址"/>
          <p:cNvPicPr>
            <a:picLocks noChangeAspect="1"/>
          </p:cNvPicPr>
          <p:nvPr/>
        </p:nvPicPr>
        <p:blipFill>
          <a:blip r:embed="rId1"/>
          <a:stretch>
            <a:fillRect/>
          </a:stretch>
        </p:blipFill>
        <p:spPr>
          <a:xfrm>
            <a:off x="0" y="0"/>
            <a:ext cx="12192000" cy="6858000"/>
          </a:xfrm>
          <a:prstGeom prst="rect">
            <a:avLst/>
          </a:prstGeom>
        </p:spPr>
      </p:pic>
      <p:pic>
        <p:nvPicPr>
          <p:cNvPr id="2" name="图片 1" descr="沈阳横"/>
          <p:cNvPicPr>
            <a:picLocks noChangeAspect="1"/>
          </p:cNvPicPr>
          <p:nvPr/>
        </p:nvPicPr>
        <p:blipFill>
          <a:blip r:embed="rId2"/>
          <a:stretch>
            <a:fillRect/>
          </a:stretch>
        </p:blipFill>
        <p:spPr>
          <a:xfrm>
            <a:off x="0" y="0"/>
            <a:ext cx="12192000" cy="6858000"/>
          </a:xfrm>
          <a:prstGeom prst="rect">
            <a:avLst/>
          </a:prstGeom>
        </p:spPr>
      </p:pic>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3" name="文本框 2"/>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 :许为丨执业编号:</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A1120619060011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pic>
        <p:nvPicPr>
          <p:cNvPr id="6" name="图片 5"/>
          <p:cNvPicPr>
            <a:picLocks noChangeAspect="1"/>
          </p:cNvPicPr>
          <p:nvPr/>
        </p:nvPicPr>
        <p:blipFill>
          <a:blip r:embed="rId3"/>
          <a:stretch>
            <a:fillRect/>
          </a:stretch>
        </p:blipFill>
        <p:spPr>
          <a:xfrm>
            <a:off x="974090" y="906780"/>
            <a:ext cx="4899660" cy="3406140"/>
          </a:xfrm>
          <a:prstGeom prst="rect">
            <a:avLst/>
          </a:prstGeom>
        </p:spPr>
      </p:pic>
      <p:pic>
        <p:nvPicPr>
          <p:cNvPr id="7" name="图片 6"/>
          <p:cNvPicPr>
            <a:picLocks noChangeAspect="1"/>
          </p:cNvPicPr>
          <p:nvPr/>
        </p:nvPicPr>
        <p:blipFill>
          <a:blip r:embed="rId4"/>
          <a:stretch>
            <a:fillRect/>
          </a:stretch>
        </p:blipFill>
        <p:spPr>
          <a:xfrm>
            <a:off x="6696710" y="937260"/>
            <a:ext cx="4869180" cy="3375660"/>
          </a:xfrm>
          <a:prstGeom prst="rect">
            <a:avLst/>
          </a:prstGeom>
        </p:spPr>
      </p:pic>
      <p:sp>
        <p:nvSpPr>
          <p:cNvPr id="8" name="文本框 7"/>
          <p:cNvSpPr txBox="1"/>
          <p:nvPr/>
        </p:nvSpPr>
        <p:spPr>
          <a:xfrm>
            <a:off x="872490" y="4571365"/>
            <a:ext cx="10402570" cy="2030095"/>
          </a:xfrm>
          <a:prstGeom prst="rect">
            <a:avLst/>
          </a:prstGeom>
          <a:noFill/>
        </p:spPr>
        <p:txBody>
          <a:bodyPr wrap="square" rtlCol="0">
            <a:spAutoFit/>
          </a:bodyPr>
          <a:p>
            <a:r>
              <a:rPr lang="en-US" altLang="zh-CN">
                <a:solidFill>
                  <a:schemeClr val="bg1"/>
                </a:solidFill>
              </a:rPr>
              <a:t>5</a:t>
            </a:r>
            <a:r>
              <a:rPr lang="zh-CN" altLang="en-US">
                <a:solidFill>
                  <a:schemeClr val="bg1"/>
                </a:solidFill>
              </a:rPr>
              <a:t>日资金科技：</a:t>
            </a:r>
            <a:r>
              <a:rPr lang="en-US" altLang="zh-CN">
                <a:solidFill>
                  <a:schemeClr val="bg1"/>
                </a:solidFill>
              </a:rPr>
              <a:t>TMT</a:t>
            </a:r>
            <a:r>
              <a:rPr lang="zh-CN" altLang="en-US">
                <a:solidFill>
                  <a:schemeClr val="bg1"/>
                </a:solidFill>
              </a:rPr>
              <a:t>，芯片概念，人工智能等，属于</a:t>
            </a:r>
            <a:r>
              <a:rPr lang="en-US" altLang="zh-CN">
                <a:solidFill>
                  <a:schemeClr val="bg1"/>
                </a:solidFill>
              </a:rPr>
              <a:t>8</a:t>
            </a:r>
            <a:r>
              <a:rPr lang="zh-CN" altLang="en-US">
                <a:solidFill>
                  <a:schemeClr val="bg1"/>
                </a:solidFill>
              </a:rPr>
              <a:t>月份的资金延续，短期周五</a:t>
            </a:r>
            <a:r>
              <a:rPr lang="en-US" altLang="zh-CN">
                <a:solidFill>
                  <a:schemeClr val="bg1"/>
                </a:solidFill>
              </a:rPr>
              <a:t>TMT</a:t>
            </a:r>
            <a:r>
              <a:rPr lang="zh-CN" altLang="en-US">
                <a:solidFill>
                  <a:schemeClr val="bg1"/>
                </a:solidFill>
              </a:rPr>
              <a:t>反弹金叉末端</a:t>
            </a:r>
            <a:r>
              <a:rPr lang="en-US" altLang="zh-CN">
                <a:solidFill>
                  <a:schemeClr val="bg1"/>
                </a:solidFill>
              </a:rPr>
              <a:t>+</a:t>
            </a:r>
            <a:r>
              <a:rPr lang="zh-CN" altLang="en-US">
                <a:solidFill>
                  <a:schemeClr val="bg1"/>
                </a:solidFill>
              </a:rPr>
              <a:t>主力动向资金的流出，下周再次回调的预期</a:t>
            </a:r>
            <a:endParaRPr lang="zh-CN" altLang="en-US">
              <a:solidFill>
                <a:schemeClr val="bg1"/>
              </a:solidFill>
            </a:endParaRPr>
          </a:p>
          <a:p>
            <a:endParaRPr lang="zh-CN" altLang="en-US">
              <a:solidFill>
                <a:schemeClr val="bg1"/>
              </a:solidFill>
            </a:endParaRPr>
          </a:p>
          <a:p>
            <a:r>
              <a:rPr lang="en-US" altLang="zh-CN">
                <a:solidFill>
                  <a:schemeClr val="bg1"/>
                </a:solidFill>
              </a:rPr>
              <a:t>10</a:t>
            </a:r>
            <a:r>
              <a:rPr lang="zh-CN" altLang="en-US">
                <a:solidFill>
                  <a:schemeClr val="bg1"/>
                </a:solidFill>
              </a:rPr>
              <a:t>日资金新能源：锂电池，储能，固态电池，整体是高低切，资金从</a:t>
            </a:r>
            <a:r>
              <a:rPr lang="en-US" altLang="zh-CN">
                <a:solidFill>
                  <a:schemeClr val="bg1"/>
                </a:solidFill>
              </a:rPr>
              <a:t>AI</a:t>
            </a:r>
            <a:r>
              <a:rPr lang="zh-CN" altLang="en-US">
                <a:solidFill>
                  <a:schemeClr val="bg1"/>
                </a:solidFill>
              </a:rPr>
              <a:t>科技出来，新能源（锂电池）消费电子资金接力。</a:t>
            </a:r>
            <a:endParaRPr lang="zh-CN" altLang="en-US">
              <a:solidFill>
                <a:schemeClr val="bg1"/>
              </a:solidFill>
            </a:endParaRPr>
          </a:p>
          <a:p>
            <a:endParaRPr lang="zh-CN" altLang="en-US">
              <a:solidFill>
                <a:schemeClr val="bg1"/>
              </a:solidFill>
            </a:endParaRPr>
          </a:p>
          <a:p>
            <a:r>
              <a:rPr lang="zh-CN" altLang="en-US">
                <a:solidFill>
                  <a:schemeClr val="accent6"/>
                </a:solidFill>
                <a:highlight>
                  <a:srgbClr val="FFFF00"/>
                </a:highlight>
              </a:rPr>
              <a:t>下周有回调需求，所以要注意防守下，逆周期概念。</a:t>
            </a:r>
            <a:endParaRPr lang="zh-CN" altLang="en-US">
              <a:solidFill>
                <a:schemeClr val="accent6"/>
              </a:solidFill>
              <a:highlight>
                <a:srgbClr val="FFFF00"/>
              </a:highlight>
            </a:endParaRPr>
          </a:p>
        </p:txBody>
      </p:sp>
    </p:spTree>
    <p:custDataLst>
      <p:tags r:id="rId5"/>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2016125" y="1007745"/>
            <a:ext cx="8282940" cy="5017135"/>
          </a:xfrm>
          <a:prstGeom prst="rect">
            <a:avLst/>
          </a:prstGeom>
        </p:spPr>
      </p:pic>
      <p:sp>
        <p:nvSpPr>
          <p:cNvPr id="3" name="文本框 2"/>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 :许为丨执业编号:</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A1120619060011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Tree>
    <p:custDataLst>
      <p:tags r:id="rId3"/>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3" name="文本框 2"/>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 :许为丨执业编号:</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A1120619060011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pic>
        <p:nvPicPr>
          <p:cNvPr id="4" name="图片 3"/>
          <p:cNvPicPr>
            <a:picLocks noChangeAspect="1"/>
          </p:cNvPicPr>
          <p:nvPr/>
        </p:nvPicPr>
        <p:blipFill>
          <a:blip r:embed="rId3"/>
          <a:stretch>
            <a:fillRect/>
          </a:stretch>
        </p:blipFill>
        <p:spPr>
          <a:xfrm>
            <a:off x="1322070" y="867410"/>
            <a:ext cx="9112885" cy="4860290"/>
          </a:xfrm>
          <a:prstGeom prst="rect">
            <a:avLst/>
          </a:prstGeom>
        </p:spPr>
      </p:pic>
      <p:sp>
        <p:nvSpPr>
          <p:cNvPr id="5" name="文本框 4"/>
          <p:cNvSpPr txBox="1"/>
          <p:nvPr/>
        </p:nvSpPr>
        <p:spPr>
          <a:xfrm>
            <a:off x="1760855" y="5970905"/>
            <a:ext cx="8235950" cy="368300"/>
          </a:xfrm>
          <a:prstGeom prst="rect">
            <a:avLst/>
          </a:prstGeom>
          <a:noFill/>
        </p:spPr>
        <p:txBody>
          <a:bodyPr wrap="square" rtlCol="0">
            <a:spAutoFit/>
          </a:bodyPr>
          <a:p>
            <a:pPr algn="ctr"/>
            <a:r>
              <a:rPr lang="zh-CN" altLang="en-US">
                <a:solidFill>
                  <a:schemeClr val="bg1"/>
                </a:solidFill>
              </a:rPr>
              <a:t>涨停棱镜：连续上榜炒作</a:t>
            </a:r>
            <a:r>
              <a:rPr lang="en-US" altLang="zh-CN">
                <a:solidFill>
                  <a:schemeClr val="bg1"/>
                </a:solidFill>
              </a:rPr>
              <a:t>+</a:t>
            </a:r>
            <a:r>
              <a:rPr lang="zh-CN" altLang="en-US">
                <a:solidFill>
                  <a:schemeClr val="bg1"/>
                </a:solidFill>
              </a:rPr>
              <a:t>榜一最强</a:t>
            </a:r>
            <a:r>
              <a:rPr lang="en-US" altLang="zh-CN">
                <a:solidFill>
                  <a:schemeClr val="bg1"/>
                </a:solidFill>
              </a:rPr>
              <a:t>9</a:t>
            </a:r>
            <a:r>
              <a:rPr lang="zh-CN" altLang="en-US">
                <a:solidFill>
                  <a:schemeClr val="bg1"/>
                </a:solidFill>
              </a:rPr>
              <a:t>月</a:t>
            </a:r>
            <a:r>
              <a:rPr lang="en-US" altLang="zh-CN">
                <a:solidFill>
                  <a:schemeClr val="bg1"/>
                </a:solidFill>
              </a:rPr>
              <a:t>5</a:t>
            </a:r>
            <a:r>
              <a:rPr lang="zh-CN" altLang="en-US">
                <a:solidFill>
                  <a:schemeClr val="bg1"/>
                </a:solidFill>
              </a:rPr>
              <a:t>号固态电池：炒作涨停板如上</a:t>
            </a:r>
            <a:endParaRPr lang="zh-CN" altLang="en-US">
              <a:solidFill>
                <a:schemeClr val="bg1"/>
              </a:solidFill>
            </a:endParaRPr>
          </a:p>
        </p:txBody>
      </p:sp>
    </p:spTree>
    <p:custDataLst>
      <p:tags r:id="rId4"/>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3" name="文本框 2"/>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 :许为丨执业编号:</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A1120619060011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pic>
        <p:nvPicPr>
          <p:cNvPr id="4" name="图片 3"/>
          <p:cNvPicPr>
            <a:picLocks noChangeAspect="1"/>
          </p:cNvPicPr>
          <p:nvPr/>
        </p:nvPicPr>
        <p:blipFill>
          <a:blip r:embed="rId3"/>
          <a:stretch>
            <a:fillRect/>
          </a:stretch>
        </p:blipFill>
        <p:spPr>
          <a:xfrm>
            <a:off x="1842770" y="748665"/>
            <a:ext cx="8507095" cy="4624070"/>
          </a:xfrm>
          <a:prstGeom prst="rect">
            <a:avLst/>
          </a:prstGeom>
        </p:spPr>
      </p:pic>
      <p:sp>
        <p:nvSpPr>
          <p:cNvPr id="5" name="文本框 4"/>
          <p:cNvSpPr txBox="1"/>
          <p:nvPr/>
        </p:nvSpPr>
        <p:spPr>
          <a:xfrm>
            <a:off x="704215" y="5689600"/>
            <a:ext cx="10339705" cy="645160"/>
          </a:xfrm>
          <a:prstGeom prst="rect">
            <a:avLst/>
          </a:prstGeom>
          <a:noFill/>
        </p:spPr>
        <p:txBody>
          <a:bodyPr wrap="square" rtlCol="0">
            <a:spAutoFit/>
          </a:bodyPr>
          <a:p>
            <a:pPr algn="ctr"/>
            <a:r>
              <a:rPr lang="zh-CN" altLang="en-US">
                <a:solidFill>
                  <a:schemeClr val="bg1"/>
                </a:solidFill>
              </a:rPr>
              <a:t>大东南是中国一家专注于薄膜材料研发与生产的企业，近年来在新能源领域尤其是固态电池方向有所布局，作为薄膜材料供应商，已能生产固态电池软包，智能交易线上穿</a:t>
            </a:r>
            <a:r>
              <a:rPr lang="en-US" altLang="zh-CN">
                <a:solidFill>
                  <a:schemeClr val="bg1"/>
                </a:solidFill>
              </a:rPr>
              <a:t>+</a:t>
            </a:r>
            <a:r>
              <a:rPr lang="zh-CN" altLang="en-US">
                <a:solidFill>
                  <a:schemeClr val="bg1"/>
                </a:solidFill>
              </a:rPr>
              <a:t>超级单突破回踩</a:t>
            </a:r>
            <a:r>
              <a:rPr lang="en-US" altLang="zh-CN">
                <a:solidFill>
                  <a:schemeClr val="bg1"/>
                </a:solidFill>
              </a:rPr>
              <a:t>bbi</a:t>
            </a:r>
            <a:endParaRPr lang="en-US" altLang="zh-CN">
              <a:solidFill>
                <a:schemeClr val="bg1"/>
              </a:solidFill>
            </a:endParaRPr>
          </a:p>
        </p:txBody>
      </p:sp>
    </p:spTree>
    <p:custDataLst>
      <p:tags r:id="rId4"/>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6" name="文本框 5"/>
          <p:cNvSpPr txBox="1"/>
          <p:nvPr>
            <p:custDataLst>
              <p:tags r:id="rId2"/>
            </p:custDataLst>
          </p:nvPr>
        </p:nvSpPr>
        <p:spPr>
          <a:xfrm>
            <a:off x="4226560" y="171608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PART 01</a:t>
            </a:r>
            <a:endParaRPr kumimoji="0" lang="zh-CN" altLang="en-US"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endParaRPr>
          </a:p>
        </p:txBody>
      </p:sp>
      <p:sp>
        <p:nvSpPr>
          <p:cNvPr id="11" name="文本框 10"/>
          <p:cNvSpPr txBox="1"/>
          <p:nvPr>
            <p:custDataLst>
              <p:tags r:id="rId3"/>
            </p:custDataLst>
          </p:nvPr>
        </p:nvSpPr>
        <p:spPr>
          <a:xfrm>
            <a:off x="1125220" y="3064510"/>
            <a:ext cx="10459720" cy="1260475"/>
          </a:xfrm>
          <a:prstGeom prst="rect">
            <a:avLst/>
          </a:prstGeom>
          <a:noFill/>
        </p:spPr>
        <p:txBody>
          <a:bodyPr wrap="square" rtlCol="0">
            <a:spAutoFit/>
          </a:bodyPr>
          <a:p>
            <a:pPr algn="ctr" fontAlgn="auto"/>
            <a:r>
              <a:rPr lang="zh-CN" altLang="en-US" sz="7600">
                <a:solidFill>
                  <a:schemeClr val="bg1"/>
                </a:solidFill>
                <a:latin typeface="思源黑体 CN Bold" panose="020B0800000000000000" charset="-122"/>
                <a:ea typeface="思源黑体 CN Bold" panose="020B0800000000000000" charset="-122"/>
                <a:sym typeface="+mn-ea"/>
              </a:rPr>
              <a:t>向新而行：创新机遇</a:t>
            </a:r>
            <a:endParaRPr lang="zh-CN" altLang="en-US" sz="7600">
              <a:solidFill>
                <a:schemeClr val="bg2"/>
              </a:solidFill>
              <a:latin typeface="思源黑体 CN Bold" panose="020B0800000000000000" charset="-122"/>
              <a:ea typeface="思源黑体 CN Bold" panose="020B0800000000000000" charset="-122"/>
              <a:sym typeface="+mn-ea"/>
            </a:endParaRPr>
          </a:p>
        </p:txBody>
      </p:sp>
      <p:cxnSp>
        <p:nvCxnSpPr>
          <p:cNvPr id="12" name="直接连接符 11"/>
          <p:cNvCxnSpPr/>
          <p:nvPr/>
        </p:nvCxnSpPr>
        <p:spPr>
          <a:xfrm>
            <a:off x="2279015" y="2635250"/>
            <a:ext cx="7641590" cy="0"/>
          </a:xfrm>
          <a:prstGeom prst="line">
            <a:avLst/>
          </a:prstGeom>
          <a:ln>
            <a:gradFill>
              <a:gsLst>
                <a:gs pos="0">
                  <a:srgbClr val="1E38B8"/>
                </a:gs>
                <a:gs pos="50000">
                  <a:srgbClr val="B77DFE"/>
                </a:gs>
                <a:gs pos="100000">
                  <a:srgbClr val="1E38B8"/>
                </a:gs>
              </a:gsLst>
              <a:lin ang="0" scaled="0"/>
            </a:gradFill>
          </a:ln>
        </p:spPr>
        <p:style>
          <a:lnRef idx="3">
            <a:schemeClr val="accent1"/>
          </a:lnRef>
          <a:fillRef idx="0">
            <a:srgbClr val="FFFFFF"/>
          </a:fillRef>
          <a:effectRef idx="0">
            <a:srgbClr val="FFFFFF"/>
          </a:effectRef>
          <a:fontRef idx="minor">
            <a:schemeClr val="tx1"/>
          </a:fontRef>
        </p:style>
      </p:cxnSp>
    </p:spTree>
    <p:custDataLst>
      <p:tags r:id="rId4"/>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3" name="文本框 2"/>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 :许为丨执业编号:</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A1120619060011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pic>
        <p:nvPicPr>
          <p:cNvPr id="4" name="图片 3"/>
          <p:cNvPicPr>
            <a:picLocks noChangeAspect="1"/>
          </p:cNvPicPr>
          <p:nvPr/>
        </p:nvPicPr>
        <p:blipFill>
          <a:blip r:embed="rId3"/>
          <a:stretch>
            <a:fillRect/>
          </a:stretch>
        </p:blipFill>
        <p:spPr>
          <a:xfrm>
            <a:off x="626110" y="988695"/>
            <a:ext cx="10828020" cy="4395470"/>
          </a:xfrm>
          <a:prstGeom prst="rect">
            <a:avLst/>
          </a:prstGeom>
        </p:spPr>
      </p:pic>
      <p:sp>
        <p:nvSpPr>
          <p:cNvPr id="5" name="文本框 4"/>
          <p:cNvSpPr txBox="1"/>
          <p:nvPr/>
        </p:nvSpPr>
        <p:spPr>
          <a:xfrm>
            <a:off x="1335405" y="5679440"/>
            <a:ext cx="8919210" cy="718185"/>
          </a:xfrm>
          <a:prstGeom prst="rect">
            <a:avLst/>
          </a:prstGeom>
        </p:spPr>
        <p:style>
          <a:lnRef idx="0">
            <a:srgbClr val="FFFFFF"/>
          </a:lnRef>
          <a:fillRef idx="3">
            <a:schemeClr val="accent6"/>
          </a:fillRef>
          <a:effectRef idx="0">
            <a:srgbClr val="FFFFFF"/>
          </a:effectRef>
          <a:fontRef idx="minor">
            <a:schemeClr val="lt1"/>
          </a:fontRef>
        </p:style>
        <p:txBody>
          <a:bodyPr wrap="square" rtlCol="0">
            <a:noAutofit/>
          </a:bodyPr>
          <a:p>
            <a:pPr algn="ctr"/>
            <a:r>
              <a:rPr lang="zh-CN" altLang="en-US">
                <a:solidFill>
                  <a:schemeClr val="bg1"/>
                </a:solidFill>
              </a:rPr>
              <a:t>牛市环境下，学会合理的布局：稳点【金玉满堂】策略量化交易</a:t>
            </a:r>
            <a:r>
              <a:rPr lang="en-US" altLang="zh-CN">
                <a:solidFill>
                  <a:schemeClr val="bg1"/>
                </a:solidFill>
              </a:rPr>
              <a:t>2025</a:t>
            </a:r>
            <a:r>
              <a:rPr lang="zh-CN" altLang="en-US">
                <a:solidFill>
                  <a:schemeClr val="bg1"/>
                </a:solidFill>
              </a:rPr>
              <a:t>年月胜率</a:t>
            </a:r>
            <a:r>
              <a:rPr lang="en-US" altLang="zh-CN">
                <a:solidFill>
                  <a:schemeClr val="bg1"/>
                </a:solidFill>
              </a:rPr>
              <a:t>100%</a:t>
            </a:r>
            <a:endParaRPr lang="en-US" altLang="zh-CN">
              <a:solidFill>
                <a:schemeClr val="bg1"/>
              </a:solidFill>
            </a:endParaRPr>
          </a:p>
          <a:p>
            <a:pPr algn="ctr"/>
            <a:r>
              <a:rPr lang="zh-CN" altLang="en-US">
                <a:solidFill>
                  <a:schemeClr val="bg1"/>
                </a:solidFill>
              </a:rPr>
              <a:t>全年总共</a:t>
            </a:r>
            <a:r>
              <a:rPr lang="en-US" altLang="zh-CN">
                <a:solidFill>
                  <a:schemeClr val="bg1"/>
                </a:solidFill>
              </a:rPr>
              <a:t>21.89%</a:t>
            </a:r>
            <a:endParaRPr lang="en-US" altLang="zh-CN">
              <a:solidFill>
                <a:schemeClr val="bg1"/>
              </a:solidFill>
            </a:endParaRPr>
          </a:p>
        </p:txBody>
      </p:sp>
      <p:sp>
        <p:nvSpPr>
          <p:cNvPr id="6" name="文本框 5"/>
          <p:cNvSpPr txBox="1"/>
          <p:nvPr/>
        </p:nvSpPr>
        <p:spPr>
          <a:xfrm>
            <a:off x="1219200" y="4206875"/>
            <a:ext cx="5774690" cy="460375"/>
          </a:xfrm>
          <a:prstGeom prst="rect">
            <a:avLst/>
          </a:prstGeom>
          <a:noFill/>
        </p:spPr>
        <p:txBody>
          <a:bodyPr wrap="square" rtlCol="0">
            <a:spAutoFit/>
          </a:bodyPr>
          <a:p>
            <a:r>
              <a:rPr lang="zh-CN" altLang="en-US" sz="1200">
                <a:solidFill>
                  <a:srgbClr val="FF0000"/>
                </a:solidFill>
              </a:rPr>
              <a:t>以上为特定条件、特定时间区间下的历史业绩，不代表普遍现象，历史涨幅不预示其未来表现，过往收益亦不代表未来收益承诺。市场有风险，投资需谨慎！</a:t>
            </a:r>
            <a:endParaRPr lang="zh-CN" altLang="en-US" sz="1200">
              <a:solidFill>
                <a:srgbClr val="FF0000"/>
              </a:solidFill>
            </a:endParaRPr>
          </a:p>
        </p:txBody>
      </p:sp>
    </p:spTree>
    <p:custDataLst>
      <p:tags r:id="rId4"/>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3" name="文本框 2"/>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 :许为丨执业编号:</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A1120619060011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pic>
        <p:nvPicPr>
          <p:cNvPr id="4" name="图片 3"/>
          <p:cNvPicPr>
            <a:picLocks noChangeAspect="1"/>
          </p:cNvPicPr>
          <p:nvPr/>
        </p:nvPicPr>
        <p:blipFill>
          <a:blip r:embed="rId3"/>
          <a:stretch>
            <a:fillRect/>
          </a:stretch>
        </p:blipFill>
        <p:spPr>
          <a:xfrm>
            <a:off x="81280" y="1174750"/>
            <a:ext cx="3493770" cy="4297680"/>
          </a:xfrm>
          <a:prstGeom prst="rect">
            <a:avLst/>
          </a:prstGeom>
        </p:spPr>
      </p:pic>
      <p:pic>
        <p:nvPicPr>
          <p:cNvPr id="5" name="图片 4"/>
          <p:cNvPicPr>
            <a:picLocks noChangeAspect="1"/>
          </p:cNvPicPr>
          <p:nvPr/>
        </p:nvPicPr>
        <p:blipFill>
          <a:blip r:embed="rId4"/>
          <a:stretch>
            <a:fillRect/>
          </a:stretch>
        </p:blipFill>
        <p:spPr>
          <a:xfrm>
            <a:off x="3733800" y="1174115"/>
            <a:ext cx="4004310" cy="4298315"/>
          </a:xfrm>
          <a:prstGeom prst="rect">
            <a:avLst/>
          </a:prstGeom>
        </p:spPr>
      </p:pic>
      <p:pic>
        <p:nvPicPr>
          <p:cNvPr id="6" name="图片 5"/>
          <p:cNvPicPr>
            <a:picLocks noChangeAspect="1"/>
          </p:cNvPicPr>
          <p:nvPr/>
        </p:nvPicPr>
        <p:blipFill>
          <a:blip r:embed="rId5"/>
          <a:stretch>
            <a:fillRect/>
          </a:stretch>
        </p:blipFill>
        <p:spPr>
          <a:xfrm>
            <a:off x="7896225" y="1174750"/>
            <a:ext cx="3963035" cy="4297680"/>
          </a:xfrm>
          <a:prstGeom prst="rect">
            <a:avLst/>
          </a:prstGeom>
        </p:spPr>
      </p:pic>
      <p:sp>
        <p:nvSpPr>
          <p:cNvPr id="7" name="文本框 6"/>
          <p:cNvSpPr txBox="1"/>
          <p:nvPr/>
        </p:nvSpPr>
        <p:spPr>
          <a:xfrm>
            <a:off x="1072515" y="5847715"/>
            <a:ext cx="9571355" cy="734695"/>
          </a:xfrm>
          <a:prstGeom prst="rect">
            <a:avLst/>
          </a:prstGeom>
        </p:spPr>
        <p:style>
          <a:lnRef idx="0">
            <a:srgbClr val="FFFFFF"/>
          </a:lnRef>
          <a:fillRef idx="3">
            <a:schemeClr val="accent6"/>
          </a:fillRef>
          <a:effectRef idx="0">
            <a:srgbClr val="FFFFFF"/>
          </a:effectRef>
          <a:fontRef idx="minor">
            <a:schemeClr val="lt1"/>
          </a:fontRef>
        </p:style>
        <p:txBody>
          <a:bodyPr wrap="square" rtlCol="0">
            <a:noAutofit/>
          </a:bodyPr>
          <a:p>
            <a:pPr algn="ctr"/>
            <a:r>
              <a:rPr lang="zh-CN" altLang="en-US">
                <a:solidFill>
                  <a:schemeClr val="bg1"/>
                </a:solidFill>
              </a:rPr>
              <a:t>基金开户：经传严选基金，跟随资金的平铺操作</a:t>
            </a:r>
            <a:endParaRPr lang="zh-CN" altLang="en-US">
              <a:solidFill>
                <a:schemeClr val="bg1"/>
              </a:solidFill>
            </a:endParaRPr>
          </a:p>
          <a:p>
            <a:pPr algn="ctr"/>
            <a:r>
              <a:rPr lang="zh-CN" altLang="en-US">
                <a:solidFill>
                  <a:schemeClr val="bg1"/>
                </a:solidFill>
              </a:rPr>
              <a:t>熊市护钱包</a:t>
            </a:r>
            <a:r>
              <a:rPr lang="en-US" altLang="zh-CN">
                <a:solidFill>
                  <a:schemeClr val="bg1"/>
                </a:solidFill>
              </a:rPr>
              <a:t> </a:t>
            </a:r>
            <a:r>
              <a:rPr lang="zh-CN" altLang="en-US">
                <a:solidFill>
                  <a:schemeClr val="bg1"/>
                </a:solidFill>
              </a:rPr>
              <a:t>牛市加速策略</a:t>
            </a:r>
            <a:endParaRPr lang="zh-CN" altLang="en-US">
              <a:solidFill>
                <a:schemeClr val="bg1"/>
              </a:solidFill>
            </a:endParaRPr>
          </a:p>
        </p:txBody>
      </p:sp>
      <p:sp>
        <p:nvSpPr>
          <p:cNvPr id="8" name="文本框 7"/>
          <p:cNvSpPr txBox="1"/>
          <p:nvPr/>
        </p:nvSpPr>
        <p:spPr>
          <a:xfrm>
            <a:off x="2860675" y="388620"/>
            <a:ext cx="5995035" cy="521970"/>
          </a:xfrm>
          <a:prstGeom prst="rect">
            <a:avLst/>
          </a:prstGeom>
          <a:solidFill>
            <a:schemeClr val="bg2"/>
          </a:solidFill>
        </p:spPr>
        <p:txBody>
          <a:bodyPr wrap="square" rtlCol="0">
            <a:spAutoFit/>
          </a:bodyPr>
          <a:p>
            <a:r>
              <a:rPr lang="zh-CN" altLang="en-US" sz="1400">
                <a:solidFill>
                  <a:srgbClr val="FF0000"/>
                </a:solidFill>
              </a:rPr>
              <a:t>基金的过往业绩并不预示其未来表现，基金管理人管理的其他基金的业绩并不构成基金业绩表现的保证</a:t>
            </a:r>
            <a:endParaRPr lang="zh-CN" altLang="en-US" sz="1400">
              <a:solidFill>
                <a:srgbClr val="FF0000"/>
              </a:solidFill>
            </a:endParaRPr>
          </a:p>
        </p:txBody>
      </p:sp>
    </p:spTree>
    <p:custDataLst>
      <p:tags r:id="rId6"/>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6" name="文本框 5"/>
          <p:cNvSpPr txBox="1"/>
          <p:nvPr>
            <p:custDataLst>
              <p:tags r:id="rId2"/>
            </p:custDataLst>
          </p:nvPr>
        </p:nvSpPr>
        <p:spPr>
          <a:xfrm>
            <a:off x="4226560" y="171608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PART 01</a:t>
            </a:r>
            <a:endParaRPr kumimoji="0" lang="zh-CN" altLang="en-US"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endParaRPr>
          </a:p>
        </p:txBody>
      </p:sp>
      <p:sp>
        <p:nvSpPr>
          <p:cNvPr id="11" name="文本框 10"/>
          <p:cNvSpPr txBox="1"/>
          <p:nvPr>
            <p:custDataLst>
              <p:tags r:id="rId3"/>
            </p:custDataLst>
          </p:nvPr>
        </p:nvSpPr>
        <p:spPr>
          <a:xfrm>
            <a:off x="1125220" y="3064510"/>
            <a:ext cx="10459720" cy="1260475"/>
          </a:xfrm>
          <a:prstGeom prst="rect">
            <a:avLst/>
          </a:prstGeom>
          <a:noFill/>
        </p:spPr>
        <p:txBody>
          <a:bodyPr wrap="square" rtlCol="0">
            <a:spAutoFit/>
          </a:bodyPr>
          <a:p>
            <a:pPr algn="ctr" fontAlgn="auto"/>
            <a:r>
              <a:rPr lang="zh-CN" altLang="en-US" sz="7600">
                <a:solidFill>
                  <a:schemeClr val="bg1"/>
                </a:solidFill>
                <a:latin typeface="思源黑体 CN Bold" panose="020B0800000000000000" charset="-122"/>
                <a:ea typeface="思源黑体 CN Bold" panose="020B0800000000000000" charset="-122"/>
                <a:sym typeface="+mn-ea"/>
              </a:rPr>
              <a:t>决胜未来：资金重构</a:t>
            </a:r>
            <a:endParaRPr lang="zh-CN" altLang="en-US" sz="7600">
              <a:solidFill>
                <a:schemeClr val="bg2"/>
              </a:solidFill>
              <a:latin typeface="思源黑体 CN Bold" panose="020B0800000000000000" charset="-122"/>
              <a:ea typeface="思源黑体 CN Bold" panose="020B0800000000000000" charset="-122"/>
              <a:sym typeface="+mn-ea"/>
            </a:endParaRPr>
          </a:p>
        </p:txBody>
      </p:sp>
      <p:cxnSp>
        <p:nvCxnSpPr>
          <p:cNvPr id="12" name="直接连接符 11"/>
          <p:cNvCxnSpPr/>
          <p:nvPr/>
        </p:nvCxnSpPr>
        <p:spPr>
          <a:xfrm>
            <a:off x="2279015" y="2635250"/>
            <a:ext cx="7641590" cy="0"/>
          </a:xfrm>
          <a:prstGeom prst="line">
            <a:avLst/>
          </a:prstGeom>
          <a:ln>
            <a:gradFill>
              <a:gsLst>
                <a:gs pos="0">
                  <a:srgbClr val="1E38B8"/>
                </a:gs>
                <a:gs pos="50000">
                  <a:srgbClr val="B77DFE"/>
                </a:gs>
                <a:gs pos="100000">
                  <a:srgbClr val="1E38B8"/>
                </a:gs>
              </a:gsLst>
              <a:lin ang="0" scaled="0"/>
            </a:gradFill>
          </a:ln>
        </p:spPr>
        <p:style>
          <a:lnRef idx="3">
            <a:schemeClr val="accent1"/>
          </a:lnRef>
          <a:fillRef idx="0">
            <a:srgbClr val="FFFFFF"/>
          </a:fillRef>
          <a:effectRef idx="0">
            <a:srgbClr val="FFFFFF"/>
          </a:effectRef>
          <a:fontRef idx="minor">
            <a:schemeClr val="tx1"/>
          </a:fontRef>
        </p:style>
      </p:cxnSp>
    </p:spTree>
    <p:custDataLst>
      <p:tags r:id="rId4"/>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3" name="文本框 2"/>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 :许为丨执业编号:</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A1120619060011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4" name="文本框 3"/>
          <p:cNvSpPr txBox="1"/>
          <p:nvPr/>
        </p:nvSpPr>
        <p:spPr>
          <a:xfrm>
            <a:off x="539115" y="1301115"/>
            <a:ext cx="10915650" cy="3014980"/>
          </a:xfrm>
          <a:prstGeom prst="rect">
            <a:avLst/>
          </a:prstGeom>
        </p:spPr>
        <p:style>
          <a:lnRef idx="0">
            <a:srgbClr val="FFFFFF"/>
          </a:lnRef>
          <a:fillRef idx="1">
            <a:schemeClr val="accent6"/>
          </a:fillRef>
          <a:effectRef idx="2">
            <a:schemeClr val="accent6"/>
          </a:effectRef>
          <a:fontRef idx="minor">
            <a:schemeClr val="lt1"/>
          </a:fontRef>
        </p:style>
        <p:txBody>
          <a:bodyPr wrap="square" rtlCol="0">
            <a:spAutoFit/>
          </a:bodyPr>
          <a:p>
            <a:pPr algn="l"/>
            <a:r>
              <a:rPr lang="zh-CN"/>
              <a:t>热点启动后，别总盯着那些涨上天的，别人媳妇再漂亮也不是你的，做看的懂的：</a:t>
            </a:r>
            <a:endParaRPr lang="zh-CN"/>
          </a:p>
          <a:p>
            <a:pPr algn="l"/>
            <a:r>
              <a:rPr lang="en-US" altLang="zh-CN"/>
              <a:t>1.</a:t>
            </a:r>
            <a:r>
              <a:rPr lang="zh-CN" altLang="en-US"/>
              <a:t>热点概念</a:t>
            </a:r>
            <a:endParaRPr lang="zh-CN" altLang="en-US"/>
          </a:p>
          <a:p>
            <a:pPr algn="l"/>
            <a:r>
              <a:rPr lang="en-US" altLang="zh-CN"/>
              <a:t>2.</a:t>
            </a:r>
            <a:r>
              <a:rPr lang="zh-CN" altLang="en-US"/>
              <a:t>主力</a:t>
            </a:r>
            <a:r>
              <a:rPr lang="en-US" altLang="zh-CN"/>
              <a:t>+</a:t>
            </a:r>
            <a:r>
              <a:rPr lang="zh-CN" altLang="en-US"/>
              <a:t>游资共振</a:t>
            </a:r>
            <a:endParaRPr lang="zh-CN" altLang="en-US"/>
          </a:p>
          <a:p>
            <a:pPr algn="l"/>
            <a:r>
              <a:rPr lang="en-US" altLang="zh-CN"/>
              <a:t>3.</a:t>
            </a:r>
            <a:r>
              <a:rPr lang="zh-CN" altLang="en-US"/>
              <a:t>频繁大单异动，底部吸筹多</a:t>
            </a:r>
            <a:endParaRPr lang="zh-CN" altLang="en-US"/>
          </a:p>
          <a:p>
            <a:pPr algn="l"/>
            <a:r>
              <a:rPr lang="en-US" altLang="zh-CN"/>
              <a:t>4.</a:t>
            </a:r>
            <a:r>
              <a:rPr lang="zh-CN" altLang="en-US"/>
              <a:t>智能交易线上穿加速</a:t>
            </a:r>
            <a:endParaRPr lang="zh-CN" altLang="en-US"/>
          </a:p>
          <a:p>
            <a:pPr algn="l"/>
            <a:endParaRPr lang="zh-CN" altLang="en-US"/>
          </a:p>
          <a:p>
            <a:pPr algn="l"/>
            <a:r>
              <a:rPr lang="en-US" altLang="zh-CN"/>
              <a:t>5.</a:t>
            </a:r>
            <a:r>
              <a:rPr lang="zh-CN" altLang="en-US"/>
              <a:t>注意启动信号（游资入场，智能交易线上穿</a:t>
            </a:r>
            <a:r>
              <a:rPr lang="en-US" altLang="zh-CN"/>
              <a:t>+</a:t>
            </a:r>
            <a:r>
              <a:rPr lang="zh-CN" altLang="en-US"/>
              <a:t>金叉初期）</a:t>
            </a:r>
            <a:endParaRPr lang="zh-CN" altLang="en-US"/>
          </a:p>
          <a:p>
            <a:pPr algn="l"/>
            <a:endParaRPr lang="zh-CN" altLang="en-US"/>
          </a:p>
          <a:p>
            <a:pPr algn="l"/>
            <a:endParaRPr lang="zh-CN" altLang="en-US"/>
          </a:p>
          <a:p>
            <a:pPr algn="l"/>
            <a:r>
              <a:rPr lang="zh-CN" altLang="en-US" sz="2800"/>
              <a:t>看懂主力，看懂资金，震荡才会有底气，信，信心，信念。</a:t>
            </a:r>
            <a:endParaRPr lang="zh-CN" altLang="en-US" sz="2800"/>
          </a:p>
        </p:txBody>
      </p:sp>
    </p:spTree>
    <p:custDataLst>
      <p:tags r:id="rId3"/>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2027555" y="998220"/>
            <a:ext cx="8450580" cy="5154930"/>
          </a:xfrm>
          <a:prstGeom prst="rect">
            <a:avLst/>
          </a:prstGeom>
        </p:spPr>
      </p:pic>
      <p:sp>
        <p:nvSpPr>
          <p:cNvPr id="3" name="文本框 2"/>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 :许为丨执业编号:</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A1120619060011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Tree>
    <p:custDataLst>
      <p:tags r:id="rId3"/>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pic>
        <p:nvPicPr>
          <p:cNvPr id="4" name="图片 3" descr="框"/>
          <p:cNvPicPr>
            <a:picLocks noChangeAspect="1"/>
          </p:cNvPicPr>
          <p:nvPr/>
        </p:nvPicPr>
        <p:blipFill>
          <a:blip r:embed="rId2"/>
          <a:stretch>
            <a:fillRect/>
          </a:stretch>
        </p:blipFill>
        <p:spPr>
          <a:xfrm>
            <a:off x="1046480" y="3359785"/>
            <a:ext cx="10088880" cy="2813050"/>
          </a:xfrm>
          <a:prstGeom prst="rect">
            <a:avLst/>
          </a:prstGeom>
        </p:spPr>
      </p:pic>
      <p:sp>
        <p:nvSpPr>
          <p:cNvPr id="17" name="文本框 16"/>
          <p:cNvSpPr txBox="1"/>
          <p:nvPr>
            <p:custDataLst>
              <p:tags r:id="rId3"/>
            </p:custDataLst>
          </p:nvPr>
        </p:nvSpPr>
        <p:spPr>
          <a:xfrm>
            <a:off x="5374640" y="4244340"/>
            <a:ext cx="5269230" cy="321945"/>
          </a:xfrm>
          <a:prstGeom prst="rect">
            <a:avLst/>
          </a:prstGeom>
          <a:noFill/>
        </p:spPr>
        <p:txBody>
          <a:bodyPr wrap="square" rtlCol="0">
            <a:spAutoFit/>
          </a:bodyPr>
          <a:p>
            <a:r>
              <a:rPr lang="zh-CN" altLang="en-US" sz="15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rPr>
              <a:t>经传多赢资深投顾。</a:t>
            </a:r>
            <a:endParaRPr lang="zh-CN" altLang="en-US" sz="15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endParaRPr>
          </a:p>
        </p:txBody>
      </p:sp>
      <p:sp>
        <p:nvSpPr>
          <p:cNvPr id="18" name="文本框 17"/>
          <p:cNvSpPr txBox="1"/>
          <p:nvPr>
            <p:custDataLst>
              <p:tags r:id="rId4"/>
            </p:custDataLst>
          </p:nvPr>
        </p:nvSpPr>
        <p:spPr>
          <a:xfrm>
            <a:off x="5361305" y="4518025"/>
            <a:ext cx="5282565" cy="1318895"/>
          </a:xfrm>
          <a:prstGeom prst="rect">
            <a:avLst/>
          </a:prstGeom>
          <a:noFill/>
        </p:spPr>
        <p:txBody>
          <a:bodyPr wrap="square" rtlCol="0">
            <a:noAutofit/>
          </a:bodyPr>
          <a:p>
            <a:pPr algn="just" fontAlgn="auto">
              <a:lnSpc>
                <a:spcPct val="140000"/>
              </a:lnSpc>
            </a:pPr>
            <a:r>
              <a:rPr lang="zh-CN" altLang="en-US" sz="15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rPr>
              <a:t>具有1</a:t>
            </a:r>
            <a:r>
              <a:rPr lang="en-US" altLang="zh-CN" sz="15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rPr>
              <a:t>5</a:t>
            </a:r>
            <a:r>
              <a:rPr lang="zh-CN" altLang="en-US" sz="15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rPr>
              <a:t>年以上的从业研究经验，对A股均有较专业的研究。擅长以技术面为主，以政策，消息为辅挖掘市场热点投资机会，独创主力操盘三步曲，机构跟盘以及准确把握个股启动节奏和上涨空间判断！投资风格偏理性，顺势而为！</a:t>
            </a:r>
            <a:endParaRPr lang="zh-CN" altLang="en-US" sz="15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endParaRPr>
          </a:p>
        </p:txBody>
      </p:sp>
      <p:sp>
        <p:nvSpPr>
          <p:cNvPr id="19" name="文本框 18"/>
          <p:cNvSpPr txBox="1"/>
          <p:nvPr>
            <p:custDataLst>
              <p:tags r:id="rId5"/>
            </p:custDataLst>
          </p:nvPr>
        </p:nvSpPr>
        <p:spPr>
          <a:xfrm>
            <a:off x="4858385" y="597535"/>
            <a:ext cx="6302375" cy="2674620"/>
          </a:xfrm>
          <a:prstGeom prst="rect">
            <a:avLst/>
          </a:prstGeom>
          <a:noFill/>
        </p:spPr>
        <p:txBody>
          <a:bodyPr wrap="square" rtlCol="0">
            <a:noAutofit/>
          </a:bodyPr>
          <a:p>
            <a:pPr algn="l" fontAlgn="auto">
              <a:lnSpc>
                <a:spcPct val="100000"/>
              </a:lnSpc>
            </a:pPr>
            <a:r>
              <a:rPr lang="zh-CN" altLang="en-US" sz="8000">
                <a:solidFill>
                  <a:schemeClr val="bg2"/>
                </a:solidFill>
                <a:latin typeface="思源黑体 CN Bold" panose="020B0800000000000000" charset="-122"/>
                <a:ea typeface="思源黑体 CN Bold" panose="020B0800000000000000" charset="-122"/>
                <a:sym typeface="+mn-ea"/>
              </a:rPr>
              <a:t>洞见趋势</a:t>
            </a:r>
            <a:r>
              <a:rPr lang="en-US" altLang="zh-CN" sz="8000">
                <a:solidFill>
                  <a:schemeClr val="bg2"/>
                </a:solidFill>
                <a:latin typeface="思源黑体 CN Bold" panose="020B0800000000000000" charset="-122"/>
                <a:ea typeface="思源黑体 CN Bold" panose="020B0800000000000000" charset="-122"/>
                <a:sym typeface="+mn-ea"/>
              </a:rPr>
              <a:t> </a:t>
            </a:r>
            <a:endParaRPr lang="en-US" altLang="zh-CN" sz="8000">
              <a:solidFill>
                <a:schemeClr val="bg2"/>
              </a:solidFill>
              <a:latin typeface="思源黑体 CN Bold" panose="020B0800000000000000" charset="-122"/>
              <a:ea typeface="思源黑体 CN Bold" panose="020B0800000000000000" charset="-122"/>
              <a:sym typeface="+mn-ea"/>
            </a:endParaRPr>
          </a:p>
          <a:p>
            <a:pPr algn="l" fontAlgn="auto">
              <a:lnSpc>
                <a:spcPct val="100000"/>
              </a:lnSpc>
            </a:pPr>
            <a:r>
              <a:rPr lang="en-US" altLang="zh-CN" sz="8000">
                <a:solidFill>
                  <a:schemeClr val="bg2"/>
                </a:solidFill>
                <a:latin typeface="思源黑体 CN Bold" panose="020B0800000000000000" charset="-122"/>
                <a:ea typeface="思源黑体 CN Bold" panose="020B0800000000000000" charset="-122"/>
                <a:sym typeface="+mn-ea"/>
              </a:rPr>
              <a:t>    </a:t>
            </a:r>
            <a:r>
              <a:rPr lang="zh-CN" altLang="en-US" sz="8000">
                <a:solidFill>
                  <a:schemeClr val="bg2"/>
                </a:solidFill>
                <a:latin typeface="思源黑体 CN Bold" panose="020B0800000000000000" charset="-122"/>
                <a:ea typeface="思源黑体 CN Bold" panose="020B0800000000000000" charset="-122"/>
                <a:sym typeface="+mn-ea"/>
              </a:rPr>
              <a:t>决胜未来</a:t>
            </a:r>
            <a:endParaRPr lang="zh-CN" altLang="en-US" sz="8000">
              <a:solidFill>
                <a:schemeClr val="bg2"/>
              </a:solidFill>
              <a:latin typeface="思源黑体 CN Bold" panose="020B0800000000000000" charset="-122"/>
              <a:ea typeface="思源黑体 CN Bold" panose="020B0800000000000000" charset="-122"/>
              <a:sym typeface="+mn-ea"/>
            </a:endParaRPr>
          </a:p>
        </p:txBody>
      </p:sp>
      <p:sp>
        <p:nvSpPr>
          <p:cNvPr id="6" name="文本框 5"/>
          <p:cNvSpPr txBox="1"/>
          <p:nvPr/>
        </p:nvSpPr>
        <p:spPr>
          <a:xfrm>
            <a:off x="5166360" y="4163695"/>
            <a:ext cx="398780" cy="445135"/>
          </a:xfrm>
          <a:prstGeom prst="rect">
            <a:avLst/>
          </a:prstGeom>
          <a:noFill/>
        </p:spPr>
        <p:txBody>
          <a:bodyPr wrap="square" rtlCol="0">
            <a:spAutoFit/>
          </a:bodyPr>
          <a:p>
            <a:r>
              <a:rPr lang="en-US" altLang="zh-CN" sz="2300">
                <a:solidFill>
                  <a:srgbClr val="4A4A4A"/>
                </a:solidFill>
                <a:latin typeface="思源黑体 CN Medium" panose="020B0600000000000000" pitchFamily="34" charset="-122"/>
                <a:ea typeface="思源黑体 CN Medium" panose="020B0600000000000000" pitchFamily="34" charset="-122"/>
                <a:sym typeface="+mn-ea"/>
              </a:rPr>
              <a:t>·</a:t>
            </a:r>
            <a:endParaRPr lang="en-US" altLang="zh-CN" sz="2300">
              <a:solidFill>
                <a:srgbClr val="4A4A4A"/>
              </a:solidFill>
              <a:latin typeface="思源黑体 CN Medium" panose="020B0600000000000000" pitchFamily="34" charset="-122"/>
              <a:ea typeface="思源黑体 CN Medium" panose="020B0600000000000000" pitchFamily="34" charset="-122"/>
            </a:endParaRPr>
          </a:p>
        </p:txBody>
      </p:sp>
      <p:sp>
        <p:nvSpPr>
          <p:cNvPr id="8" name="文本框 7"/>
          <p:cNvSpPr txBox="1"/>
          <p:nvPr>
            <p:custDataLst>
              <p:tags r:id="rId6"/>
            </p:custDataLst>
          </p:nvPr>
        </p:nvSpPr>
        <p:spPr>
          <a:xfrm>
            <a:off x="5166360" y="4478020"/>
            <a:ext cx="398780" cy="445135"/>
          </a:xfrm>
          <a:prstGeom prst="rect">
            <a:avLst/>
          </a:prstGeom>
          <a:noFill/>
        </p:spPr>
        <p:txBody>
          <a:bodyPr wrap="square" rtlCol="0">
            <a:spAutoFit/>
          </a:bodyPr>
          <a:p>
            <a:r>
              <a:rPr lang="en-US" altLang="zh-CN" sz="2300">
                <a:solidFill>
                  <a:srgbClr val="4A4A4A"/>
                </a:solidFill>
                <a:latin typeface="思源黑体 CN Medium" panose="020B0600000000000000" pitchFamily="34" charset="-122"/>
                <a:ea typeface="思源黑体 CN Medium" panose="020B0600000000000000" pitchFamily="34" charset="-122"/>
                <a:sym typeface="+mn-ea"/>
              </a:rPr>
              <a:t>·</a:t>
            </a:r>
            <a:endParaRPr lang="en-US" altLang="zh-CN" sz="2300">
              <a:solidFill>
                <a:srgbClr val="4A4A4A"/>
              </a:solidFill>
              <a:latin typeface="思源黑体 CN Medium" panose="020B0600000000000000" pitchFamily="34" charset="-122"/>
              <a:ea typeface="思源黑体 CN Medium" panose="020B0600000000000000" pitchFamily="34" charset="-122"/>
            </a:endParaRPr>
          </a:p>
        </p:txBody>
      </p:sp>
      <p:sp>
        <p:nvSpPr>
          <p:cNvPr id="9" name="圆角矩形 8"/>
          <p:cNvSpPr/>
          <p:nvPr/>
        </p:nvSpPr>
        <p:spPr>
          <a:xfrm>
            <a:off x="5308600" y="3583940"/>
            <a:ext cx="5335270" cy="509905"/>
          </a:xfrm>
          <a:prstGeom prst="roundRect">
            <a:avLst>
              <a:gd name="adj" fmla="val 50000"/>
            </a:avLst>
          </a:prstGeom>
          <a:gradFill>
            <a:gsLst>
              <a:gs pos="0">
                <a:srgbClr val="4B58ED"/>
              </a:gs>
              <a:gs pos="100000">
                <a:srgbClr val="B47BFD"/>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文本框 9"/>
          <p:cNvSpPr txBox="1"/>
          <p:nvPr/>
        </p:nvSpPr>
        <p:spPr>
          <a:xfrm>
            <a:off x="5875020" y="3639185"/>
            <a:ext cx="4171950" cy="383540"/>
          </a:xfrm>
          <a:prstGeom prst="rect">
            <a:avLst/>
          </a:prstGeom>
          <a:noFill/>
        </p:spPr>
        <p:txBody>
          <a:bodyPr wrap="square" rtlCol="0">
            <a:spAutoFit/>
          </a:bodyPr>
          <a:p>
            <a:r>
              <a:rPr lang="zh-CN" altLang="en-US" sz="1900">
                <a:solidFill>
                  <a:schemeClr val="bg1"/>
                </a:solidFill>
                <a:latin typeface="思源黑体 Medium" panose="020B0600000000000000" charset="-122"/>
                <a:ea typeface="思源黑体 Medium" panose="020B0600000000000000" charset="-122"/>
                <a:cs typeface="思源黑体 Medium" panose="020B0600000000000000" charset="-122"/>
              </a:rPr>
              <a:t>许为</a:t>
            </a:r>
            <a:r>
              <a:rPr lang="en-US" altLang="zh-CN" sz="1900">
                <a:solidFill>
                  <a:schemeClr val="bg1"/>
                </a:solidFill>
                <a:latin typeface="思源黑体 Medium" panose="020B0600000000000000" charset="-122"/>
                <a:ea typeface="思源黑体 Medium" panose="020B0600000000000000" charset="-122"/>
                <a:cs typeface="思源黑体 Medium" panose="020B0600000000000000" charset="-122"/>
              </a:rPr>
              <a:t>  |  </a:t>
            </a:r>
            <a:r>
              <a:rPr lang="zh-CN" altLang="en-US" sz="1900">
                <a:solidFill>
                  <a:schemeClr val="bg1"/>
                </a:solidFill>
                <a:latin typeface="思源黑体 Medium" panose="020B0600000000000000" charset="-122"/>
                <a:ea typeface="思源黑体 Medium" panose="020B0600000000000000" charset="-122"/>
                <a:cs typeface="思源黑体 Medium" panose="020B0600000000000000" charset="-122"/>
              </a:rPr>
              <a:t>执业编号</a:t>
            </a:r>
            <a:r>
              <a:rPr lang="en-US" altLang="zh-CN" sz="1900">
                <a:solidFill>
                  <a:schemeClr val="bg1"/>
                </a:solidFill>
                <a:latin typeface="思源黑体 Medium" panose="020B0600000000000000" charset="-122"/>
                <a:ea typeface="思源黑体 Medium" panose="020B0600000000000000" charset="-122"/>
                <a:cs typeface="思源黑体 Medium" panose="020B0600000000000000" charset="-122"/>
              </a:rPr>
              <a:t>:A1120619060011</a:t>
            </a:r>
            <a:endParaRPr lang="en-US" altLang="zh-CN" sz="1900">
              <a:solidFill>
                <a:schemeClr val="bg1"/>
              </a:solidFill>
              <a:latin typeface="思源黑体 Medium" panose="020B0600000000000000" charset="-122"/>
              <a:ea typeface="思源黑体 Medium" panose="020B0600000000000000" charset="-122"/>
              <a:cs typeface="思源黑体 Medium" panose="020B0600000000000000" charset="-122"/>
            </a:endParaRPr>
          </a:p>
        </p:txBody>
      </p:sp>
      <p:pic>
        <p:nvPicPr>
          <p:cNvPr id="5" name="图片 4" descr="图层 5"/>
          <p:cNvPicPr>
            <a:picLocks noChangeAspect="1"/>
          </p:cNvPicPr>
          <p:nvPr/>
        </p:nvPicPr>
        <p:blipFill>
          <a:blip r:embed="rId7"/>
          <a:stretch>
            <a:fillRect/>
          </a:stretch>
        </p:blipFill>
        <p:spPr>
          <a:xfrm>
            <a:off x="1151255" y="400050"/>
            <a:ext cx="3670935" cy="5578475"/>
          </a:xfrm>
          <a:prstGeom prst="rect">
            <a:avLst/>
          </a:prstGeom>
        </p:spPr>
      </p:pic>
    </p:spTree>
    <p:custDataLst>
      <p:tags r:id="rId8"/>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3" name="文本框 2"/>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 :许为丨执业编号:</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A1120619060011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pic>
        <p:nvPicPr>
          <p:cNvPr id="4" name="图片 3"/>
          <p:cNvPicPr>
            <a:picLocks noChangeAspect="1"/>
          </p:cNvPicPr>
          <p:nvPr/>
        </p:nvPicPr>
        <p:blipFill>
          <a:blip r:embed="rId3"/>
          <a:stretch>
            <a:fillRect/>
          </a:stretch>
        </p:blipFill>
        <p:spPr>
          <a:xfrm>
            <a:off x="2060575" y="877570"/>
            <a:ext cx="8071485" cy="4923790"/>
          </a:xfrm>
          <a:prstGeom prst="rect">
            <a:avLst/>
          </a:prstGeom>
        </p:spPr>
      </p:pic>
      <p:sp>
        <p:nvSpPr>
          <p:cNvPr id="5" name="文本框 4"/>
          <p:cNvSpPr txBox="1"/>
          <p:nvPr/>
        </p:nvSpPr>
        <p:spPr>
          <a:xfrm>
            <a:off x="485775" y="5937250"/>
            <a:ext cx="11151870" cy="645160"/>
          </a:xfrm>
          <a:prstGeom prst="rect">
            <a:avLst/>
          </a:prstGeom>
        </p:spPr>
        <p:style>
          <a:lnRef idx="0">
            <a:srgbClr val="FFFFFF"/>
          </a:lnRef>
          <a:fillRef idx="3">
            <a:schemeClr val="accent6"/>
          </a:fillRef>
          <a:effectRef idx="0">
            <a:srgbClr val="FFFFFF"/>
          </a:effectRef>
          <a:fontRef idx="minor">
            <a:schemeClr val="lt1"/>
          </a:fontRef>
        </p:style>
        <p:txBody>
          <a:bodyPr wrap="square" rtlCol="0">
            <a:spAutoFit/>
          </a:bodyPr>
          <a:p>
            <a:pPr algn="ctr"/>
            <a:r>
              <a:rPr lang="zh-CN"/>
              <a:t>西部矿业锂电池，滚动近利润增长，频繁大单异动，智能交易线首次上穿</a:t>
            </a:r>
            <a:r>
              <a:rPr lang="en-US" altLang="zh-CN"/>
              <a:t>+</a:t>
            </a:r>
            <a:r>
              <a:rPr lang="zh-CN" altLang="en-US"/>
              <a:t>控盘增加</a:t>
            </a:r>
            <a:r>
              <a:rPr lang="en-US" altLang="zh-CN"/>
              <a:t>+</a:t>
            </a:r>
            <a:r>
              <a:rPr lang="zh-CN" altLang="en-US"/>
              <a:t>成交量倍量</a:t>
            </a:r>
            <a:r>
              <a:rPr lang="en-US" altLang="zh-CN"/>
              <a:t>+</a:t>
            </a:r>
            <a:r>
              <a:rPr lang="zh-CN" altLang="en-US"/>
              <a:t>主力动向爆量启动</a:t>
            </a:r>
            <a:endParaRPr lang="zh-CN" altLang="en-US"/>
          </a:p>
        </p:txBody>
      </p:sp>
    </p:spTree>
    <p:custDataLst>
      <p:tags r:id="rId4"/>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881505" y="1214755"/>
            <a:ext cx="8429625" cy="4432935"/>
          </a:xfrm>
          <a:prstGeom prst="rect">
            <a:avLst/>
          </a:prstGeom>
        </p:spPr>
      </p:pic>
      <p:sp>
        <p:nvSpPr>
          <p:cNvPr id="5" name="文本框 4"/>
          <p:cNvSpPr txBox="1"/>
          <p:nvPr/>
        </p:nvSpPr>
        <p:spPr>
          <a:xfrm>
            <a:off x="485775" y="5768975"/>
            <a:ext cx="11151870" cy="645160"/>
          </a:xfrm>
          <a:prstGeom prst="rect">
            <a:avLst/>
          </a:prstGeom>
        </p:spPr>
        <p:style>
          <a:lnRef idx="0">
            <a:srgbClr val="FFFFFF"/>
          </a:lnRef>
          <a:fillRef idx="3">
            <a:schemeClr val="accent6"/>
          </a:fillRef>
          <a:effectRef idx="0">
            <a:srgbClr val="FFFFFF"/>
          </a:effectRef>
          <a:fontRef idx="minor">
            <a:schemeClr val="lt1"/>
          </a:fontRef>
        </p:style>
        <p:txBody>
          <a:bodyPr wrap="square" rtlCol="0">
            <a:spAutoFit/>
          </a:bodyPr>
          <a:p>
            <a:pPr algn="ctr"/>
            <a:r>
              <a:rPr lang="zh-CN"/>
              <a:t>中仑新材</a:t>
            </a:r>
            <a:r>
              <a:rPr lang="en-US" altLang="zh-CN"/>
              <a:t> </a:t>
            </a:r>
            <a:r>
              <a:rPr lang="zh-CN"/>
              <a:t>锂电池，滚动近利润增长，频繁大单异动，智能交易线首次上穿</a:t>
            </a:r>
            <a:r>
              <a:rPr lang="en-US" altLang="zh-CN"/>
              <a:t>+</a:t>
            </a:r>
            <a:r>
              <a:rPr lang="zh-CN" altLang="en-US"/>
              <a:t>控盘增加</a:t>
            </a:r>
            <a:r>
              <a:rPr lang="en-US" altLang="zh-CN"/>
              <a:t>+</a:t>
            </a:r>
            <a:r>
              <a:rPr lang="zh-CN" altLang="en-US"/>
              <a:t>成交量倍量</a:t>
            </a:r>
            <a:r>
              <a:rPr lang="en-US" altLang="zh-CN"/>
              <a:t>+</a:t>
            </a:r>
            <a:r>
              <a:rPr lang="zh-CN" altLang="en-US"/>
              <a:t>主力动向爆量启动</a:t>
            </a:r>
            <a:endParaRPr lang="zh-CN" altLang="en-US"/>
          </a:p>
        </p:txBody>
      </p:sp>
      <p:sp>
        <p:nvSpPr>
          <p:cNvPr id="3" name="文本框 2"/>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 :许为丨执业编号:</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A1120619060011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Tree>
    <p:custDataLst>
      <p:tags r:id="rId3"/>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305560" y="1050925"/>
            <a:ext cx="9702800" cy="5041900"/>
          </a:xfrm>
          <a:prstGeom prst="rect">
            <a:avLst/>
          </a:prstGeom>
        </p:spPr>
      </p:pic>
    </p:spTree>
    <p:custDataLst>
      <p:tags r:id="rId2"/>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2026285" y="782955"/>
            <a:ext cx="8380730" cy="4912360"/>
          </a:xfrm>
          <a:prstGeom prst="rect">
            <a:avLst/>
          </a:prstGeom>
        </p:spPr>
      </p:pic>
      <p:sp>
        <p:nvSpPr>
          <p:cNvPr id="5" name="文本框 4"/>
          <p:cNvSpPr txBox="1"/>
          <p:nvPr/>
        </p:nvSpPr>
        <p:spPr>
          <a:xfrm>
            <a:off x="485775" y="5821680"/>
            <a:ext cx="11151870" cy="645160"/>
          </a:xfrm>
          <a:prstGeom prst="rect">
            <a:avLst/>
          </a:prstGeom>
        </p:spPr>
        <p:style>
          <a:lnRef idx="0">
            <a:srgbClr val="FFFFFF"/>
          </a:lnRef>
          <a:fillRef idx="3">
            <a:schemeClr val="accent6"/>
          </a:fillRef>
          <a:effectRef idx="0">
            <a:srgbClr val="FFFFFF"/>
          </a:effectRef>
          <a:fontRef idx="minor">
            <a:schemeClr val="lt1"/>
          </a:fontRef>
        </p:style>
        <p:txBody>
          <a:bodyPr wrap="square" rtlCol="0">
            <a:spAutoFit/>
          </a:bodyPr>
          <a:p>
            <a:pPr algn="ctr"/>
            <a:r>
              <a:rPr lang="zh-CN"/>
              <a:t>能科科技，医药</a:t>
            </a:r>
            <a:r>
              <a:rPr lang="en-US" altLang="zh-CN"/>
              <a:t> </a:t>
            </a:r>
            <a:r>
              <a:rPr lang="zh-CN"/>
              <a:t>滚动近利润增长，频繁大单异动，智能交易线首次上穿</a:t>
            </a:r>
            <a:r>
              <a:rPr lang="en-US" altLang="zh-CN"/>
              <a:t>+</a:t>
            </a:r>
            <a:r>
              <a:rPr lang="zh-CN" altLang="en-US"/>
              <a:t>控盘增加</a:t>
            </a:r>
            <a:r>
              <a:rPr lang="en-US" altLang="zh-CN"/>
              <a:t>+</a:t>
            </a:r>
            <a:r>
              <a:rPr lang="zh-CN" altLang="en-US"/>
              <a:t>成交量倍量</a:t>
            </a:r>
            <a:r>
              <a:rPr lang="en-US" altLang="zh-CN"/>
              <a:t>+</a:t>
            </a:r>
            <a:r>
              <a:rPr lang="zh-CN" altLang="en-US"/>
              <a:t>主力动向爆量启动</a:t>
            </a:r>
            <a:endParaRPr lang="zh-CN" altLang="en-US"/>
          </a:p>
        </p:txBody>
      </p:sp>
      <p:sp>
        <p:nvSpPr>
          <p:cNvPr id="3" name="文本框 2"/>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 :许为丨执业编号:</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A1120619060011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Tree>
    <p:custDataLst>
      <p:tags r:id="rId3"/>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pic>
        <p:nvPicPr>
          <p:cNvPr id="3" name="图片 2" descr="组 3006"/>
          <p:cNvPicPr>
            <a:picLocks noChangeAspect="1"/>
          </p:cNvPicPr>
          <p:nvPr/>
        </p:nvPicPr>
        <p:blipFill>
          <a:blip r:embed="rId2"/>
          <a:stretch>
            <a:fillRect/>
          </a:stretch>
        </p:blipFill>
        <p:spPr>
          <a:xfrm>
            <a:off x="1789748" y="1723390"/>
            <a:ext cx="8612505" cy="3411220"/>
          </a:xfrm>
          <a:prstGeom prst="rect">
            <a:avLst/>
          </a:prstGeom>
        </p:spPr>
      </p:pic>
    </p:spTree>
    <p:custDataLst>
      <p:tags r:id="rId3"/>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pic>
        <p:nvPicPr>
          <p:cNvPr id="3" name="图片 2" descr="目录"/>
          <p:cNvPicPr>
            <a:picLocks noChangeAspect="1"/>
          </p:cNvPicPr>
          <p:nvPr/>
        </p:nvPicPr>
        <p:blipFill>
          <a:blip r:embed="rId2"/>
          <a:stretch>
            <a:fillRect/>
          </a:stretch>
        </p:blipFill>
        <p:spPr>
          <a:xfrm>
            <a:off x="1392555" y="1383030"/>
            <a:ext cx="1457325" cy="3444240"/>
          </a:xfrm>
          <a:prstGeom prst="rect">
            <a:avLst/>
          </a:prstGeom>
        </p:spPr>
      </p:pic>
      <p:grpSp>
        <p:nvGrpSpPr>
          <p:cNvPr id="4" name="组合 3"/>
          <p:cNvGrpSpPr/>
          <p:nvPr>
            <p:custDataLst>
              <p:tags r:id="rId3"/>
            </p:custDataLst>
          </p:nvPr>
        </p:nvGrpSpPr>
        <p:grpSpPr>
          <a:xfrm>
            <a:off x="4187825" y="1383030"/>
            <a:ext cx="6595745" cy="808355"/>
            <a:chOff x="6595" y="2178"/>
            <a:chExt cx="10387" cy="1273"/>
          </a:xfrm>
        </p:grpSpPr>
        <p:pic>
          <p:nvPicPr>
            <p:cNvPr id="5" name="图片 4" descr="第一章"/>
            <p:cNvPicPr>
              <a:picLocks noChangeAspect="1"/>
            </p:cNvPicPr>
            <p:nvPr>
              <p:custDataLst>
                <p:tags r:id="rId4"/>
              </p:custDataLst>
            </p:nvPr>
          </p:nvPicPr>
          <p:blipFill>
            <a:blip r:embed="rId5"/>
            <a:stretch>
              <a:fillRect/>
            </a:stretch>
          </p:blipFill>
          <p:spPr>
            <a:xfrm>
              <a:off x="6595" y="2178"/>
              <a:ext cx="10387" cy="1273"/>
            </a:xfrm>
            <a:prstGeom prst="rect">
              <a:avLst/>
            </a:prstGeom>
          </p:spPr>
        </p:pic>
        <p:sp>
          <p:nvSpPr>
            <p:cNvPr id="7" name="文本框 6"/>
            <p:cNvSpPr txBox="1"/>
            <p:nvPr>
              <p:custDataLst>
                <p:tags r:id="rId6"/>
              </p:custDataLst>
            </p:nvPr>
          </p:nvSpPr>
          <p:spPr>
            <a:xfrm>
              <a:off x="7216" y="2404"/>
              <a:ext cx="2344" cy="822"/>
            </a:xfrm>
            <a:prstGeom prst="rect">
              <a:avLst/>
            </a:prstGeom>
            <a:noFill/>
          </p:spPr>
          <p:txBody>
            <a:bodyPr wrap="square" rtlCol="0">
              <a:spAutoFit/>
            </a:bodyPr>
            <a:p>
              <a:r>
                <a:rPr lang="zh-CN" altLang="en-US" sz="2800">
                  <a:solidFill>
                    <a:srgbClr val="171DA6"/>
                  </a:solidFill>
                  <a:latin typeface="思源黑体 CN Bold" panose="020B0800000000000000" charset="-122"/>
                  <a:ea typeface="思源黑体 CN Bold" panose="020B0800000000000000" charset="-122"/>
                </a:rPr>
                <a:t>第一章</a:t>
              </a:r>
              <a:endParaRPr lang="zh-CN" altLang="en-US" sz="2800">
                <a:solidFill>
                  <a:srgbClr val="171DA6"/>
                </a:solidFill>
                <a:latin typeface="思源黑体 CN Bold" panose="020B0800000000000000" charset="-122"/>
                <a:ea typeface="思源黑体 CN Bold" panose="020B0800000000000000" charset="-122"/>
              </a:endParaRPr>
            </a:p>
          </p:txBody>
        </p:sp>
        <p:sp>
          <p:nvSpPr>
            <p:cNvPr id="8" name="文本框 7"/>
            <p:cNvSpPr txBox="1"/>
            <p:nvPr>
              <p:custDataLst>
                <p:tags r:id="rId7"/>
              </p:custDataLst>
            </p:nvPr>
          </p:nvSpPr>
          <p:spPr>
            <a:xfrm>
              <a:off x="10006" y="2474"/>
              <a:ext cx="6253" cy="822"/>
            </a:xfrm>
            <a:prstGeom prst="rect">
              <a:avLst/>
            </a:prstGeom>
            <a:noFill/>
          </p:spPr>
          <p:txBody>
            <a:bodyPr wrap="square" rtlCol="0">
              <a:spAutoFit/>
            </a:bodyPr>
            <a:p>
              <a:r>
                <a:rPr lang="zh-CN" altLang="en-US" sz="2800">
                  <a:solidFill>
                    <a:schemeClr val="bg1"/>
                  </a:solidFill>
                  <a:latin typeface="思源黑体 CN Bold" panose="020B0800000000000000" charset="-122"/>
                  <a:ea typeface="思源黑体 CN Bold" panose="020B0800000000000000" charset="-122"/>
                </a:rPr>
                <a:t>破局当下：牛市还在吗？</a:t>
              </a:r>
              <a:endParaRPr lang="zh-CN" altLang="en-US" sz="2800">
                <a:solidFill>
                  <a:schemeClr val="bg1"/>
                </a:solidFill>
                <a:latin typeface="思源黑体 CN Bold" panose="020B0800000000000000" charset="-122"/>
                <a:ea typeface="思源黑体 CN Bold" panose="020B0800000000000000" charset="-122"/>
              </a:endParaRPr>
            </a:p>
          </p:txBody>
        </p:sp>
      </p:grpSp>
      <p:grpSp>
        <p:nvGrpSpPr>
          <p:cNvPr id="9" name="组合 8"/>
          <p:cNvGrpSpPr/>
          <p:nvPr>
            <p:custDataLst>
              <p:tags r:id="rId8"/>
            </p:custDataLst>
          </p:nvPr>
        </p:nvGrpSpPr>
        <p:grpSpPr>
          <a:xfrm>
            <a:off x="4187825" y="2487930"/>
            <a:ext cx="6595745" cy="808355"/>
            <a:chOff x="6595" y="2178"/>
            <a:chExt cx="10387" cy="1273"/>
          </a:xfrm>
        </p:grpSpPr>
        <p:pic>
          <p:nvPicPr>
            <p:cNvPr id="10" name="图片 9" descr="第一章"/>
            <p:cNvPicPr>
              <a:picLocks noChangeAspect="1"/>
            </p:cNvPicPr>
            <p:nvPr>
              <p:custDataLst>
                <p:tags r:id="rId9"/>
              </p:custDataLst>
            </p:nvPr>
          </p:nvPicPr>
          <p:blipFill>
            <a:blip r:embed="rId5"/>
            <a:stretch>
              <a:fillRect/>
            </a:stretch>
          </p:blipFill>
          <p:spPr>
            <a:xfrm>
              <a:off x="6595" y="2178"/>
              <a:ext cx="10387" cy="1273"/>
            </a:xfrm>
            <a:prstGeom prst="rect">
              <a:avLst/>
            </a:prstGeom>
          </p:spPr>
        </p:pic>
        <p:sp>
          <p:nvSpPr>
            <p:cNvPr id="13" name="文本框 12"/>
            <p:cNvSpPr txBox="1"/>
            <p:nvPr>
              <p:custDataLst>
                <p:tags r:id="rId10"/>
              </p:custDataLst>
            </p:nvPr>
          </p:nvSpPr>
          <p:spPr>
            <a:xfrm>
              <a:off x="7216" y="2404"/>
              <a:ext cx="2344" cy="822"/>
            </a:xfrm>
            <a:prstGeom prst="rect">
              <a:avLst/>
            </a:prstGeom>
            <a:noFill/>
          </p:spPr>
          <p:txBody>
            <a:bodyPr wrap="square" rtlCol="0">
              <a:spAutoFit/>
            </a:bodyPr>
            <a:p>
              <a:r>
                <a:rPr lang="zh-CN" altLang="en-US" sz="2800">
                  <a:solidFill>
                    <a:srgbClr val="171DA6"/>
                  </a:solidFill>
                  <a:latin typeface="思源黑体 CN Bold" panose="020B0800000000000000" charset="-122"/>
                  <a:ea typeface="思源黑体 CN Bold" panose="020B0800000000000000" charset="-122"/>
                </a:rPr>
                <a:t>第</a:t>
              </a:r>
              <a:r>
                <a:rPr lang="zh-CN" altLang="en-US" sz="2800">
                  <a:solidFill>
                    <a:srgbClr val="171DA6"/>
                  </a:solidFill>
                  <a:latin typeface="思源黑体 CN Bold" panose="020B0800000000000000" charset="-122"/>
                  <a:ea typeface="思源黑体 CN Bold" panose="020B0800000000000000" charset="-122"/>
                </a:rPr>
                <a:t>二章</a:t>
              </a:r>
              <a:endParaRPr lang="zh-CN" altLang="en-US" sz="2800">
                <a:solidFill>
                  <a:srgbClr val="171DA6"/>
                </a:solidFill>
                <a:latin typeface="思源黑体 CN Bold" panose="020B0800000000000000" charset="-122"/>
                <a:ea typeface="思源黑体 CN Bold" panose="020B0800000000000000" charset="-122"/>
              </a:endParaRPr>
            </a:p>
          </p:txBody>
        </p:sp>
        <p:sp>
          <p:nvSpPr>
            <p:cNvPr id="14" name="文本框 13"/>
            <p:cNvSpPr txBox="1"/>
            <p:nvPr>
              <p:custDataLst>
                <p:tags r:id="rId11"/>
              </p:custDataLst>
            </p:nvPr>
          </p:nvSpPr>
          <p:spPr>
            <a:xfrm>
              <a:off x="10006" y="2474"/>
              <a:ext cx="6253" cy="822"/>
            </a:xfrm>
            <a:prstGeom prst="rect">
              <a:avLst/>
            </a:prstGeom>
            <a:noFill/>
          </p:spPr>
          <p:txBody>
            <a:bodyPr wrap="square" rtlCol="0">
              <a:spAutoFit/>
            </a:bodyPr>
            <a:p>
              <a:r>
                <a:rPr lang="zh-CN" altLang="en-US" sz="2800">
                  <a:solidFill>
                    <a:schemeClr val="bg1"/>
                  </a:solidFill>
                  <a:latin typeface="思源黑体 CN Bold" panose="020B0800000000000000" charset="-122"/>
                  <a:ea typeface="思源黑体 CN Bold" panose="020B0800000000000000" charset="-122"/>
                </a:rPr>
                <a:t>赛道发展：板块潜力</a:t>
              </a:r>
              <a:endParaRPr lang="zh-CN" altLang="en-US" sz="2800">
                <a:solidFill>
                  <a:schemeClr val="bg1"/>
                </a:solidFill>
                <a:latin typeface="思源黑体 CN Bold" panose="020B0800000000000000" charset="-122"/>
                <a:ea typeface="思源黑体 CN Bold" panose="020B0800000000000000" charset="-122"/>
              </a:endParaRPr>
            </a:p>
          </p:txBody>
        </p:sp>
      </p:grpSp>
      <p:grpSp>
        <p:nvGrpSpPr>
          <p:cNvPr id="18" name="组合 17"/>
          <p:cNvGrpSpPr/>
          <p:nvPr>
            <p:custDataLst>
              <p:tags r:id="rId12"/>
            </p:custDataLst>
          </p:nvPr>
        </p:nvGrpSpPr>
        <p:grpSpPr>
          <a:xfrm>
            <a:off x="4187825" y="3592830"/>
            <a:ext cx="6595745" cy="808355"/>
            <a:chOff x="6595" y="2178"/>
            <a:chExt cx="10387" cy="1273"/>
          </a:xfrm>
        </p:grpSpPr>
        <p:pic>
          <p:nvPicPr>
            <p:cNvPr id="19" name="图片 18" descr="第一章"/>
            <p:cNvPicPr>
              <a:picLocks noChangeAspect="1"/>
            </p:cNvPicPr>
            <p:nvPr>
              <p:custDataLst>
                <p:tags r:id="rId13"/>
              </p:custDataLst>
            </p:nvPr>
          </p:nvPicPr>
          <p:blipFill>
            <a:blip r:embed="rId5"/>
            <a:stretch>
              <a:fillRect/>
            </a:stretch>
          </p:blipFill>
          <p:spPr>
            <a:xfrm>
              <a:off x="6595" y="2178"/>
              <a:ext cx="10387" cy="1273"/>
            </a:xfrm>
            <a:prstGeom prst="rect">
              <a:avLst/>
            </a:prstGeom>
          </p:spPr>
        </p:pic>
        <p:sp>
          <p:nvSpPr>
            <p:cNvPr id="20" name="文本框 19"/>
            <p:cNvSpPr txBox="1"/>
            <p:nvPr>
              <p:custDataLst>
                <p:tags r:id="rId14"/>
              </p:custDataLst>
            </p:nvPr>
          </p:nvSpPr>
          <p:spPr>
            <a:xfrm>
              <a:off x="7216" y="2404"/>
              <a:ext cx="2344" cy="822"/>
            </a:xfrm>
            <a:prstGeom prst="rect">
              <a:avLst/>
            </a:prstGeom>
            <a:noFill/>
          </p:spPr>
          <p:txBody>
            <a:bodyPr wrap="square" rtlCol="0">
              <a:spAutoFit/>
            </a:bodyPr>
            <a:p>
              <a:r>
                <a:rPr lang="zh-CN" altLang="en-US" sz="2800">
                  <a:solidFill>
                    <a:srgbClr val="171DA6"/>
                  </a:solidFill>
                  <a:latin typeface="思源黑体 CN Bold" panose="020B0800000000000000" charset="-122"/>
                  <a:ea typeface="思源黑体 CN Bold" panose="020B0800000000000000" charset="-122"/>
                </a:rPr>
                <a:t>第</a:t>
              </a:r>
              <a:r>
                <a:rPr lang="zh-CN" altLang="en-US" sz="2800">
                  <a:solidFill>
                    <a:srgbClr val="171DA6"/>
                  </a:solidFill>
                  <a:latin typeface="思源黑体 CN Bold" panose="020B0800000000000000" charset="-122"/>
                  <a:ea typeface="思源黑体 CN Bold" panose="020B0800000000000000" charset="-122"/>
                </a:rPr>
                <a:t>三章</a:t>
              </a:r>
              <a:endParaRPr lang="zh-CN" altLang="en-US" sz="2800">
                <a:solidFill>
                  <a:srgbClr val="171DA6"/>
                </a:solidFill>
                <a:latin typeface="思源黑体 CN Bold" panose="020B0800000000000000" charset="-122"/>
                <a:ea typeface="思源黑体 CN Bold" panose="020B0800000000000000" charset="-122"/>
              </a:endParaRPr>
            </a:p>
          </p:txBody>
        </p:sp>
        <p:sp>
          <p:nvSpPr>
            <p:cNvPr id="21" name="文本框 20"/>
            <p:cNvSpPr txBox="1"/>
            <p:nvPr>
              <p:custDataLst>
                <p:tags r:id="rId15"/>
              </p:custDataLst>
            </p:nvPr>
          </p:nvSpPr>
          <p:spPr>
            <a:xfrm>
              <a:off x="10006" y="2474"/>
              <a:ext cx="6253" cy="822"/>
            </a:xfrm>
            <a:prstGeom prst="rect">
              <a:avLst/>
            </a:prstGeom>
            <a:noFill/>
          </p:spPr>
          <p:txBody>
            <a:bodyPr wrap="square" rtlCol="0">
              <a:spAutoFit/>
            </a:bodyPr>
            <a:p>
              <a:r>
                <a:rPr lang="zh-CN" altLang="en-US" sz="2800">
                  <a:solidFill>
                    <a:schemeClr val="bg1"/>
                  </a:solidFill>
                  <a:latin typeface="思源黑体 CN Bold" panose="020B0800000000000000" charset="-122"/>
                  <a:ea typeface="思源黑体 CN Bold" panose="020B0800000000000000" charset="-122"/>
                </a:rPr>
                <a:t>向新而行：创新机遇</a:t>
              </a:r>
              <a:endParaRPr lang="zh-CN" altLang="en-US" sz="2800">
                <a:solidFill>
                  <a:schemeClr val="bg1"/>
                </a:solidFill>
                <a:latin typeface="思源黑体 CN Bold" panose="020B0800000000000000" charset="-122"/>
                <a:ea typeface="思源黑体 CN Bold" panose="020B0800000000000000" charset="-122"/>
              </a:endParaRPr>
            </a:p>
          </p:txBody>
        </p:sp>
      </p:grpSp>
      <p:grpSp>
        <p:nvGrpSpPr>
          <p:cNvPr id="23" name="组合 22"/>
          <p:cNvGrpSpPr/>
          <p:nvPr>
            <p:custDataLst>
              <p:tags r:id="rId16"/>
            </p:custDataLst>
          </p:nvPr>
        </p:nvGrpSpPr>
        <p:grpSpPr>
          <a:xfrm>
            <a:off x="4187825" y="4697730"/>
            <a:ext cx="6595745" cy="808355"/>
            <a:chOff x="6595" y="2178"/>
            <a:chExt cx="10387" cy="1273"/>
          </a:xfrm>
        </p:grpSpPr>
        <p:pic>
          <p:nvPicPr>
            <p:cNvPr id="32" name="图片 31" descr="第一章"/>
            <p:cNvPicPr>
              <a:picLocks noChangeAspect="1"/>
            </p:cNvPicPr>
            <p:nvPr>
              <p:custDataLst>
                <p:tags r:id="rId17"/>
              </p:custDataLst>
            </p:nvPr>
          </p:nvPicPr>
          <p:blipFill>
            <a:blip r:embed="rId5"/>
            <a:stretch>
              <a:fillRect/>
            </a:stretch>
          </p:blipFill>
          <p:spPr>
            <a:xfrm>
              <a:off x="6595" y="2178"/>
              <a:ext cx="10387" cy="1273"/>
            </a:xfrm>
            <a:prstGeom prst="rect">
              <a:avLst/>
            </a:prstGeom>
          </p:spPr>
        </p:pic>
        <p:sp>
          <p:nvSpPr>
            <p:cNvPr id="33" name="文本框 32"/>
            <p:cNvSpPr txBox="1"/>
            <p:nvPr>
              <p:custDataLst>
                <p:tags r:id="rId18"/>
              </p:custDataLst>
            </p:nvPr>
          </p:nvSpPr>
          <p:spPr>
            <a:xfrm>
              <a:off x="7216" y="2404"/>
              <a:ext cx="2344" cy="822"/>
            </a:xfrm>
            <a:prstGeom prst="rect">
              <a:avLst/>
            </a:prstGeom>
            <a:noFill/>
          </p:spPr>
          <p:txBody>
            <a:bodyPr wrap="square" rtlCol="0">
              <a:spAutoFit/>
            </a:bodyPr>
            <a:p>
              <a:r>
                <a:rPr lang="zh-CN" altLang="en-US" sz="2800">
                  <a:solidFill>
                    <a:srgbClr val="171DA6"/>
                  </a:solidFill>
                  <a:latin typeface="思源黑体 CN Bold" panose="020B0800000000000000" charset="-122"/>
                  <a:ea typeface="思源黑体 CN Bold" panose="020B0800000000000000" charset="-122"/>
                </a:rPr>
                <a:t>第</a:t>
              </a:r>
              <a:r>
                <a:rPr lang="zh-CN" altLang="en-US" sz="2800">
                  <a:solidFill>
                    <a:srgbClr val="171DA6"/>
                  </a:solidFill>
                  <a:latin typeface="思源黑体 CN Bold" panose="020B0800000000000000" charset="-122"/>
                  <a:ea typeface="思源黑体 CN Bold" panose="020B0800000000000000" charset="-122"/>
                </a:rPr>
                <a:t>四章</a:t>
              </a:r>
              <a:endParaRPr lang="zh-CN" altLang="en-US" sz="2800">
                <a:solidFill>
                  <a:srgbClr val="171DA6"/>
                </a:solidFill>
                <a:latin typeface="思源黑体 CN Bold" panose="020B0800000000000000" charset="-122"/>
                <a:ea typeface="思源黑体 CN Bold" panose="020B0800000000000000" charset="-122"/>
              </a:endParaRPr>
            </a:p>
          </p:txBody>
        </p:sp>
        <p:sp>
          <p:nvSpPr>
            <p:cNvPr id="34" name="文本框 33"/>
            <p:cNvSpPr txBox="1"/>
            <p:nvPr>
              <p:custDataLst>
                <p:tags r:id="rId19"/>
              </p:custDataLst>
            </p:nvPr>
          </p:nvSpPr>
          <p:spPr>
            <a:xfrm>
              <a:off x="10006" y="2474"/>
              <a:ext cx="6253" cy="822"/>
            </a:xfrm>
            <a:prstGeom prst="rect">
              <a:avLst/>
            </a:prstGeom>
            <a:noFill/>
          </p:spPr>
          <p:txBody>
            <a:bodyPr wrap="square" rtlCol="0">
              <a:spAutoFit/>
            </a:bodyPr>
            <a:p>
              <a:r>
                <a:rPr lang="zh-CN" altLang="en-US" sz="2800">
                  <a:solidFill>
                    <a:schemeClr val="bg1"/>
                  </a:solidFill>
                  <a:latin typeface="思源黑体 CN Bold" panose="020B0800000000000000" charset="-122"/>
                  <a:ea typeface="思源黑体 CN Bold" panose="020B0800000000000000" charset="-122"/>
                </a:rPr>
                <a:t>决胜未来：资金重构</a:t>
              </a:r>
              <a:endParaRPr lang="zh-CN" altLang="en-US" sz="2800">
                <a:solidFill>
                  <a:schemeClr val="bg1"/>
                </a:solidFill>
                <a:latin typeface="思源黑体 CN Bold" panose="020B0800000000000000" charset="-122"/>
                <a:ea typeface="思源黑体 CN Bold" panose="020B0800000000000000" charset="-122"/>
              </a:endParaRPr>
            </a:p>
          </p:txBody>
        </p:sp>
      </p:grpSp>
    </p:spTree>
    <p:custDataLst>
      <p:tags r:id="rId20"/>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6" name="文本框 5"/>
          <p:cNvSpPr txBox="1"/>
          <p:nvPr>
            <p:custDataLst>
              <p:tags r:id="rId2"/>
            </p:custDataLst>
          </p:nvPr>
        </p:nvSpPr>
        <p:spPr>
          <a:xfrm>
            <a:off x="4226560" y="171608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PART 01</a:t>
            </a:r>
            <a:endParaRPr kumimoji="0" lang="zh-CN" altLang="en-US"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endParaRPr>
          </a:p>
        </p:txBody>
      </p:sp>
      <p:sp>
        <p:nvSpPr>
          <p:cNvPr id="11" name="文本框 10"/>
          <p:cNvSpPr txBox="1"/>
          <p:nvPr>
            <p:custDataLst>
              <p:tags r:id="rId3"/>
            </p:custDataLst>
          </p:nvPr>
        </p:nvSpPr>
        <p:spPr>
          <a:xfrm>
            <a:off x="1125220" y="3064510"/>
            <a:ext cx="10459720" cy="1260475"/>
          </a:xfrm>
          <a:prstGeom prst="rect">
            <a:avLst/>
          </a:prstGeom>
          <a:noFill/>
        </p:spPr>
        <p:txBody>
          <a:bodyPr wrap="square" rtlCol="0">
            <a:spAutoFit/>
          </a:bodyPr>
          <a:p>
            <a:pPr algn="ctr" fontAlgn="auto"/>
            <a:r>
              <a:rPr lang="zh-CN" altLang="en-US" sz="7600">
                <a:solidFill>
                  <a:schemeClr val="bg1"/>
                </a:solidFill>
                <a:latin typeface="思源黑体 CN Bold" panose="020B0800000000000000" charset="-122"/>
                <a:ea typeface="思源黑体 CN Bold" panose="020B0800000000000000" charset="-122"/>
                <a:sym typeface="+mn-ea"/>
              </a:rPr>
              <a:t>破局当下：牛市还在吗？</a:t>
            </a:r>
            <a:endParaRPr lang="zh-CN" altLang="en-US" sz="7600">
              <a:solidFill>
                <a:schemeClr val="bg2"/>
              </a:solidFill>
              <a:latin typeface="思源黑体 CN Bold" panose="020B0800000000000000" charset="-122"/>
              <a:ea typeface="思源黑体 CN Bold" panose="020B0800000000000000" charset="-122"/>
              <a:sym typeface="+mn-ea"/>
            </a:endParaRPr>
          </a:p>
        </p:txBody>
      </p:sp>
      <p:cxnSp>
        <p:nvCxnSpPr>
          <p:cNvPr id="12" name="直接连接符 11"/>
          <p:cNvCxnSpPr/>
          <p:nvPr/>
        </p:nvCxnSpPr>
        <p:spPr>
          <a:xfrm>
            <a:off x="2279015" y="2635250"/>
            <a:ext cx="7641590" cy="0"/>
          </a:xfrm>
          <a:prstGeom prst="line">
            <a:avLst/>
          </a:prstGeom>
          <a:ln>
            <a:gradFill>
              <a:gsLst>
                <a:gs pos="0">
                  <a:srgbClr val="1E38B8"/>
                </a:gs>
                <a:gs pos="50000">
                  <a:srgbClr val="B77DFE"/>
                </a:gs>
                <a:gs pos="100000">
                  <a:srgbClr val="1E38B8"/>
                </a:gs>
              </a:gsLst>
              <a:lin ang="0" scaled="0"/>
            </a:gradFill>
          </a:ln>
        </p:spPr>
        <p:style>
          <a:lnRef idx="3">
            <a:schemeClr val="accent1"/>
          </a:lnRef>
          <a:fillRef idx="0">
            <a:srgbClr val="FFFFFF"/>
          </a:fillRef>
          <a:effectRef idx="0">
            <a:srgbClr val="FFFFFF"/>
          </a:effectRef>
          <a:fontRef idx="minor">
            <a:schemeClr val="tx1"/>
          </a:fontRef>
        </p:style>
      </p:cxnSp>
    </p:spTree>
    <p:custDataLst>
      <p:tags r:id="rId4"/>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3" name="文本框 2"/>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 :许为丨执业编号:</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A1120619060011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pic>
        <p:nvPicPr>
          <p:cNvPr id="4" name="图片 3"/>
          <p:cNvPicPr>
            <a:picLocks noChangeAspect="1"/>
          </p:cNvPicPr>
          <p:nvPr/>
        </p:nvPicPr>
        <p:blipFill>
          <a:blip r:embed="rId3"/>
          <a:stretch>
            <a:fillRect/>
          </a:stretch>
        </p:blipFill>
        <p:spPr>
          <a:xfrm>
            <a:off x="1023620" y="779780"/>
            <a:ext cx="9920605" cy="5048885"/>
          </a:xfrm>
          <a:prstGeom prst="rect">
            <a:avLst/>
          </a:prstGeom>
        </p:spPr>
      </p:pic>
      <p:sp>
        <p:nvSpPr>
          <p:cNvPr id="5" name="文本框 4"/>
          <p:cNvSpPr txBox="1"/>
          <p:nvPr/>
        </p:nvSpPr>
        <p:spPr>
          <a:xfrm>
            <a:off x="363220" y="5957570"/>
            <a:ext cx="11450320" cy="460375"/>
          </a:xfrm>
          <a:prstGeom prst="rect">
            <a:avLst/>
          </a:prstGeom>
        </p:spPr>
        <p:style>
          <a:lnRef idx="0">
            <a:srgbClr val="FFFFFF"/>
          </a:lnRef>
          <a:fillRef idx="3">
            <a:schemeClr val="accent6"/>
          </a:fillRef>
          <a:effectRef idx="0">
            <a:srgbClr val="FFFFFF"/>
          </a:effectRef>
          <a:fontRef idx="minor">
            <a:schemeClr val="lt1"/>
          </a:fontRef>
        </p:style>
        <p:txBody>
          <a:bodyPr wrap="square" rtlCol="0">
            <a:spAutoFit/>
          </a:bodyPr>
          <a:p>
            <a:pPr algn="ctr"/>
            <a:r>
              <a:rPr lang="zh-CN" altLang="en-US" sz="2400">
                <a:solidFill>
                  <a:schemeClr val="bg2"/>
                </a:solidFill>
              </a:rPr>
              <a:t>大趋势格局下，过去双</a:t>
            </a:r>
            <a:r>
              <a:rPr lang="en-US" altLang="zh-CN" sz="2400">
                <a:solidFill>
                  <a:schemeClr val="bg2"/>
                </a:solidFill>
              </a:rPr>
              <a:t>B+</a:t>
            </a:r>
            <a:r>
              <a:rPr lang="zh-CN" altLang="zh-CN" sz="2400">
                <a:solidFill>
                  <a:schemeClr val="bg2"/>
                </a:solidFill>
              </a:rPr>
              <a:t>反包形成</a:t>
            </a:r>
            <a:r>
              <a:rPr lang="en-US" altLang="zh-CN" sz="2400">
                <a:solidFill>
                  <a:schemeClr val="bg2"/>
                </a:solidFill>
              </a:rPr>
              <a:t>8</a:t>
            </a:r>
            <a:r>
              <a:rPr lang="zh-CN" altLang="en-US" sz="2400">
                <a:solidFill>
                  <a:schemeClr val="bg2"/>
                </a:solidFill>
              </a:rPr>
              <a:t>个季度【</a:t>
            </a:r>
            <a:r>
              <a:rPr lang="en-US" altLang="zh-CN" sz="2400">
                <a:solidFill>
                  <a:schemeClr val="bg2"/>
                </a:solidFill>
              </a:rPr>
              <a:t>2</a:t>
            </a:r>
            <a:r>
              <a:rPr lang="zh-CN" altLang="en-US" sz="2400">
                <a:solidFill>
                  <a:schemeClr val="bg2"/>
                </a:solidFill>
              </a:rPr>
              <a:t>年】的慢牛走势，当前第五季度</a:t>
            </a:r>
            <a:endParaRPr lang="zh-CN" altLang="en-US" sz="2400">
              <a:solidFill>
                <a:schemeClr val="bg2"/>
              </a:solidFill>
            </a:endParaRPr>
          </a:p>
        </p:txBody>
      </p:sp>
    </p:spTree>
    <p:custDataLst>
      <p:tags r:id="rId4"/>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3" name="文本框 2"/>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 :许为丨执业编号:</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A1120619060011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pic>
        <p:nvPicPr>
          <p:cNvPr id="4" name="图片 3"/>
          <p:cNvPicPr>
            <a:picLocks noChangeAspect="1"/>
          </p:cNvPicPr>
          <p:nvPr/>
        </p:nvPicPr>
        <p:blipFill>
          <a:blip r:embed="rId3"/>
          <a:stretch>
            <a:fillRect/>
          </a:stretch>
        </p:blipFill>
        <p:spPr>
          <a:xfrm>
            <a:off x="1503045" y="701675"/>
            <a:ext cx="9016365" cy="4750435"/>
          </a:xfrm>
          <a:prstGeom prst="rect">
            <a:avLst/>
          </a:prstGeom>
        </p:spPr>
      </p:pic>
      <p:sp>
        <p:nvSpPr>
          <p:cNvPr id="5" name="文本框 4"/>
          <p:cNvSpPr txBox="1"/>
          <p:nvPr/>
        </p:nvSpPr>
        <p:spPr>
          <a:xfrm>
            <a:off x="865505" y="5707380"/>
            <a:ext cx="10413365" cy="829945"/>
          </a:xfrm>
          <a:prstGeom prst="rect">
            <a:avLst/>
          </a:prstGeom>
        </p:spPr>
        <p:style>
          <a:lnRef idx="0">
            <a:srgbClr val="FFFFFF"/>
          </a:lnRef>
          <a:fillRef idx="3">
            <a:schemeClr val="accent6"/>
          </a:fillRef>
          <a:effectRef idx="0">
            <a:srgbClr val="FFFFFF"/>
          </a:effectRef>
          <a:fontRef idx="minor">
            <a:schemeClr val="lt1"/>
          </a:fontRef>
        </p:style>
        <p:txBody>
          <a:bodyPr wrap="square" rtlCol="0">
            <a:spAutoFit/>
          </a:bodyPr>
          <a:p>
            <a:pPr algn="ctr"/>
            <a:r>
              <a:rPr lang="zh-CN" altLang="en-US" sz="2400">
                <a:solidFill>
                  <a:schemeClr val="bg2"/>
                </a:solidFill>
              </a:rPr>
              <a:t>资金推动轮：股价未过新高，而资金过新高，未来平均股价大趋势则是新高的空间</a:t>
            </a:r>
            <a:endParaRPr lang="zh-CN" altLang="en-US" sz="2400">
              <a:solidFill>
                <a:schemeClr val="bg2"/>
              </a:solidFill>
            </a:endParaRPr>
          </a:p>
        </p:txBody>
      </p:sp>
    </p:spTree>
    <p:custDataLst>
      <p:tags r:id="rId4"/>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7179945" y="1108075"/>
            <a:ext cx="4409440" cy="4967605"/>
          </a:xfrm>
          <a:prstGeom prst="rect">
            <a:avLst/>
          </a:prstGeom>
        </p:spPr>
        <p:style>
          <a:lnRef idx="3">
            <a:schemeClr val="accent6"/>
          </a:lnRef>
          <a:fillRef idx="0">
            <a:srgbClr val="FFFFFF"/>
          </a:fillRef>
          <a:effectRef idx="0">
            <a:srgbClr val="FFFFFF"/>
          </a:effectRef>
          <a:fontRef idx="minor">
            <a:schemeClr val="tx1"/>
          </a:fontRef>
        </p:style>
        <p:txBody>
          <a:bodyPr wrap="square" rtlCol="0">
            <a:noAutofit/>
          </a:bodyPr>
          <a:p>
            <a:pPr algn="l"/>
            <a:r>
              <a:rPr lang="zh-CN" altLang="en-US" sz="2400">
                <a:solidFill>
                  <a:schemeClr val="bg2"/>
                </a:solidFill>
                <a:sym typeface="+mn-ea"/>
              </a:rPr>
              <a:t>本轮指数最高点：</a:t>
            </a:r>
            <a:r>
              <a:rPr lang="en-US" altLang="zh-CN" sz="2400">
                <a:solidFill>
                  <a:schemeClr val="bg2"/>
                </a:solidFill>
              </a:rPr>
              <a:t>​​</a:t>
            </a:r>
            <a:r>
              <a:rPr lang="zh-CN" altLang="en-US" sz="2400">
                <a:solidFill>
                  <a:schemeClr val="bg2"/>
                </a:solidFill>
              </a:rPr>
              <a:t>国金证券</a:t>
            </a:r>
            <a:r>
              <a:rPr lang="en-US" altLang="zh-CN" sz="2400">
                <a:solidFill>
                  <a:schemeClr val="bg2"/>
                </a:solidFill>
              </a:rPr>
              <a:t>​​</a:t>
            </a:r>
            <a:r>
              <a:rPr lang="zh-CN" altLang="en-US" sz="2400">
                <a:solidFill>
                  <a:schemeClr val="bg2"/>
                </a:solidFill>
              </a:rPr>
              <a:t>在</a:t>
            </a:r>
            <a:r>
              <a:rPr lang="en-US" altLang="zh-CN" sz="2400">
                <a:solidFill>
                  <a:schemeClr val="bg2"/>
                </a:solidFill>
              </a:rPr>
              <a:t>2025</a:t>
            </a:r>
            <a:r>
              <a:rPr lang="zh-CN" altLang="en-US" sz="2400">
                <a:solidFill>
                  <a:schemeClr val="bg2"/>
                </a:solidFill>
              </a:rPr>
              <a:t>年</a:t>
            </a:r>
            <a:r>
              <a:rPr lang="en-US" altLang="zh-CN" sz="2400">
                <a:solidFill>
                  <a:schemeClr val="bg2"/>
                </a:solidFill>
              </a:rPr>
              <a:t>8</a:t>
            </a:r>
            <a:r>
              <a:rPr lang="zh-CN" altLang="en-US" sz="2400">
                <a:solidFill>
                  <a:schemeClr val="bg2"/>
                </a:solidFill>
              </a:rPr>
              <a:t>月</a:t>
            </a:r>
            <a:r>
              <a:rPr lang="en-US" altLang="zh-CN" sz="2400">
                <a:solidFill>
                  <a:schemeClr val="bg2"/>
                </a:solidFill>
              </a:rPr>
              <a:t>27</a:t>
            </a:r>
            <a:r>
              <a:rPr lang="zh-CN" altLang="en-US" sz="2400">
                <a:solidFill>
                  <a:schemeClr val="bg2"/>
                </a:solidFill>
              </a:rPr>
              <a:t>日发布公告，宣布将</a:t>
            </a:r>
            <a:r>
              <a:rPr lang="en-US" altLang="zh-CN" sz="2400">
                <a:solidFill>
                  <a:schemeClr val="bg2"/>
                </a:solidFill>
              </a:rPr>
              <a:t>​​</a:t>
            </a:r>
            <a:r>
              <a:rPr lang="zh-CN" altLang="en-US" sz="2400">
                <a:solidFill>
                  <a:schemeClr val="bg2"/>
                </a:solidFill>
              </a:rPr>
              <a:t>融资保证金比例从</a:t>
            </a:r>
            <a:r>
              <a:rPr lang="en-US" altLang="zh-CN" sz="2400">
                <a:solidFill>
                  <a:schemeClr val="bg2"/>
                </a:solidFill>
              </a:rPr>
              <a:t>80%</a:t>
            </a:r>
            <a:r>
              <a:rPr lang="zh-CN" altLang="en-US" sz="2400">
                <a:solidFill>
                  <a:schemeClr val="bg2"/>
                </a:solidFill>
              </a:rPr>
              <a:t>上调至</a:t>
            </a:r>
            <a:r>
              <a:rPr lang="en-US" altLang="zh-CN" sz="2400">
                <a:solidFill>
                  <a:schemeClr val="bg2"/>
                </a:solidFill>
              </a:rPr>
              <a:t>100%​​</a:t>
            </a:r>
            <a:r>
              <a:rPr lang="zh-CN" altLang="en-US" sz="2400">
                <a:solidFill>
                  <a:schemeClr val="bg2"/>
                </a:solidFill>
              </a:rPr>
              <a:t>（个体行为）</a:t>
            </a:r>
            <a:endParaRPr lang="zh-CN" altLang="en-US" sz="2400">
              <a:solidFill>
                <a:schemeClr val="bg2"/>
              </a:solidFill>
            </a:endParaRPr>
          </a:p>
          <a:p>
            <a:pPr algn="l"/>
            <a:endParaRPr lang="en-US" altLang="zh-CN" sz="2400">
              <a:solidFill>
                <a:schemeClr val="bg2"/>
              </a:solidFill>
            </a:endParaRPr>
          </a:p>
          <a:p>
            <a:pPr algn="l"/>
            <a:r>
              <a:rPr lang="en-US" altLang="zh-CN" sz="2400">
                <a:solidFill>
                  <a:schemeClr val="bg2"/>
                </a:solidFill>
              </a:rPr>
              <a:t>2023</a:t>
            </a:r>
            <a:r>
              <a:rPr lang="zh-CN" altLang="en-US" sz="2400">
                <a:solidFill>
                  <a:schemeClr val="bg2"/>
                </a:solidFill>
              </a:rPr>
              <a:t>年</a:t>
            </a:r>
            <a:r>
              <a:rPr lang="en-US" altLang="zh-CN" sz="2400">
                <a:solidFill>
                  <a:schemeClr val="bg2"/>
                </a:solidFill>
              </a:rPr>
              <a:t>9</a:t>
            </a:r>
            <a:r>
              <a:rPr lang="zh-CN" altLang="en-US" sz="2400">
                <a:solidFill>
                  <a:schemeClr val="bg2"/>
                </a:solidFill>
              </a:rPr>
              <a:t>月</a:t>
            </a:r>
            <a:r>
              <a:rPr lang="en-US" altLang="zh-CN" sz="2400">
                <a:solidFill>
                  <a:schemeClr val="bg2"/>
                </a:solidFill>
              </a:rPr>
              <a:t>8</a:t>
            </a:r>
            <a:r>
              <a:rPr lang="zh-CN" altLang="en-US" sz="2400">
                <a:solidFill>
                  <a:schemeClr val="bg2"/>
                </a:solidFill>
              </a:rPr>
              <a:t>日沪深北交易所（全市场）融资保证金最低比例由</a:t>
            </a:r>
            <a:r>
              <a:rPr lang="en-US" altLang="zh-CN" sz="2400">
                <a:solidFill>
                  <a:schemeClr val="bg2"/>
                </a:solidFill>
              </a:rPr>
              <a:t>​​100%</a:t>
            </a:r>
            <a:r>
              <a:rPr lang="zh-CN" altLang="en-US" sz="2400">
                <a:solidFill>
                  <a:schemeClr val="bg2"/>
                </a:solidFill>
              </a:rPr>
              <a:t>降低至</a:t>
            </a:r>
            <a:r>
              <a:rPr lang="en-US" altLang="zh-CN" sz="2400">
                <a:solidFill>
                  <a:schemeClr val="bg2"/>
                </a:solidFill>
              </a:rPr>
              <a:t>80%</a:t>
            </a:r>
            <a:endParaRPr lang="en-US" altLang="zh-CN" sz="2400">
              <a:solidFill>
                <a:schemeClr val="bg2"/>
              </a:solidFill>
            </a:endParaRPr>
          </a:p>
          <a:p>
            <a:pPr algn="l"/>
            <a:endParaRPr lang="en-US" altLang="zh-CN" sz="2400">
              <a:solidFill>
                <a:schemeClr val="bg2"/>
              </a:solidFill>
            </a:endParaRPr>
          </a:p>
          <a:p>
            <a:pPr algn="l"/>
            <a:endParaRPr lang="en-US" altLang="zh-CN" sz="2400">
              <a:solidFill>
                <a:schemeClr val="bg2"/>
              </a:solidFill>
            </a:endParaRPr>
          </a:p>
          <a:p>
            <a:pPr algn="l"/>
            <a:r>
              <a:rPr lang="en-US" altLang="zh-CN" sz="2400">
                <a:solidFill>
                  <a:schemeClr val="bg2"/>
                </a:solidFill>
              </a:rPr>
              <a:t>2015</a:t>
            </a:r>
            <a:r>
              <a:rPr lang="zh-CN" altLang="en-US" sz="2400">
                <a:solidFill>
                  <a:schemeClr val="bg2"/>
                </a:solidFill>
              </a:rPr>
              <a:t>年</a:t>
            </a:r>
            <a:r>
              <a:rPr lang="en-US" altLang="zh-CN" sz="2400">
                <a:solidFill>
                  <a:schemeClr val="bg2"/>
                </a:solidFill>
              </a:rPr>
              <a:t>11</a:t>
            </a:r>
            <a:r>
              <a:rPr lang="zh-CN" altLang="en-US" sz="2400">
                <a:solidFill>
                  <a:schemeClr val="bg2"/>
                </a:solidFill>
              </a:rPr>
              <a:t>月</a:t>
            </a:r>
            <a:r>
              <a:rPr lang="en-US" altLang="zh-CN" sz="2400">
                <a:solidFill>
                  <a:schemeClr val="bg2"/>
                </a:solidFill>
              </a:rPr>
              <a:t>23</a:t>
            </a:r>
            <a:r>
              <a:rPr lang="zh-CN" altLang="en-US" sz="2400">
                <a:solidFill>
                  <a:schemeClr val="bg2"/>
                </a:solidFill>
              </a:rPr>
              <a:t>日沪深交易所（全市场）上调融资保证金最低比例由</a:t>
            </a:r>
            <a:r>
              <a:rPr lang="en-US" altLang="zh-CN" sz="2400">
                <a:solidFill>
                  <a:schemeClr val="bg2"/>
                </a:solidFill>
              </a:rPr>
              <a:t>​​50%</a:t>
            </a:r>
            <a:r>
              <a:rPr lang="zh-CN" altLang="en-US" sz="2400">
                <a:solidFill>
                  <a:schemeClr val="bg2"/>
                </a:solidFill>
              </a:rPr>
              <a:t>提高至</a:t>
            </a:r>
            <a:r>
              <a:rPr lang="en-US" altLang="zh-CN" sz="2400">
                <a:solidFill>
                  <a:schemeClr val="bg2"/>
                </a:solidFill>
              </a:rPr>
              <a:t>100%</a:t>
            </a:r>
            <a:endParaRPr lang="zh-CN" altLang="en-US" sz="2400">
              <a:solidFill>
                <a:schemeClr val="bg2"/>
              </a:solidFill>
            </a:endParaRPr>
          </a:p>
        </p:txBody>
      </p:sp>
      <p:pic>
        <p:nvPicPr>
          <p:cNvPr id="5" name="图片 4"/>
          <p:cNvPicPr>
            <a:picLocks noChangeAspect="1"/>
          </p:cNvPicPr>
          <p:nvPr/>
        </p:nvPicPr>
        <p:blipFill>
          <a:blip r:embed="rId1"/>
          <a:stretch>
            <a:fillRect/>
          </a:stretch>
        </p:blipFill>
        <p:spPr>
          <a:xfrm>
            <a:off x="212725" y="1108075"/>
            <a:ext cx="6644640" cy="5114290"/>
          </a:xfrm>
          <a:prstGeom prst="rect">
            <a:avLst/>
          </a:prstGeom>
        </p:spPr>
      </p:pic>
      <p:sp>
        <p:nvSpPr>
          <p:cNvPr id="3" name="文本框 2"/>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 :许为丨执业编号:</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A1120619060011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Tree>
    <p:custDataLst>
      <p:tags r:id="rId3"/>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34975" y="1024890"/>
            <a:ext cx="11409680" cy="3169285"/>
          </a:xfrm>
          <a:prstGeom prst="rect">
            <a:avLst/>
          </a:prstGeom>
        </p:spPr>
        <p:txBody>
          <a:bodyPr wrap="square">
            <a:spAutoFit/>
          </a:bodyPr>
          <a:p>
            <a:pPr marL="0" indent="0" algn="l"/>
            <a:r>
              <a:rPr lang="zh-CN" altLang="en-US" sz="2000" b="0" i="0">
                <a:solidFill>
                  <a:schemeClr val="bg2"/>
                </a:solidFill>
                <a:latin typeface="微软雅黑" panose="020B0503020204020204" pitchFamily="34" charset="-122"/>
                <a:ea typeface="微软雅黑" panose="020B0503020204020204" pitchFamily="34" charset="-122"/>
              </a:rPr>
              <a:t>①【中央汇金大举加仓股票</a:t>
            </a:r>
            <a:r>
              <a:rPr lang="en-US" altLang="zh-CN" sz="2000" b="0" i="0">
                <a:solidFill>
                  <a:schemeClr val="bg2"/>
                </a:solidFill>
                <a:latin typeface="微软雅黑" panose="020B0503020204020204" pitchFamily="34" charset="-122"/>
                <a:ea typeface="微软雅黑" panose="020B0503020204020204" pitchFamily="34" charset="-122"/>
              </a:rPr>
              <a:t>ETF </a:t>
            </a:r>
            <a:r>
              <a:rPr lang="zh-CN" altLang="en-US" sz="2000" b="0" i="0">
                <a:solidFill>
                  <a:schemeClr val="bg2"/>
                </a:solidFill>
                <a:latin typeface="微软雅黑" panose="020B0503020204020204" pitchFamily="34" charset="-122"/>
                <a:ea typeface="微软雅黑" panose="020B0503020204020204" pitchFamily="34" charset="-122"/>
              </a:rPr>
              <a:t>持仓市值达</a:t>
            </a:r>
            <a:r>
              <a:rPr lang="en-US" altLang="zh-CN" sz="2000" b="0" i="0">
                <a:solidFill>
                  <a:schemeClr val="bg2"/>
                </a:solidFill>
                <a:latin typeface="微软雅黑" panose="020B0503020204020204" pitchFamily="34" charset="-122"/>
                <a:ea typeface="微软雅黑" panose="020B0503020204020204" pitchFamily="34" charset="-122"/>
              </a:rPr>
              <a:t>1.28</a:t>
            </a:r>
            <a:r>
              <a:rPr lang="zh-CN" altLang="en-US" sz="2000" b="0" i="0">
                <a:solidFill>
                  <a:schemeClr val="bg2"/>
                </a:solidFill>
                <a:latin typeface="微软雅黑" panose="020B0503020204020204" pitchFamily="34" charset="-122"/>
                <a:ea typeface="微软雅黑" panose="020B0503020204020204" pitchFamily="34" charset="-122"/>
              </a:rPr>
              <a:t>万亿元】今年上半年，中央汇金首次明确其类“平准基金”定位，大举增持</a:t>
            </a:r>
            <a:r>
              <a:rPr lang="en-US" altLang="zh-CN" sz="2000" b="0" i="0">
                <a:solidFill>
                  <a:schemeClr val="bg2"/>
                </a:solidFill>
                <a:latin typeface="微软雅黑" panose="020B0503020204020204" pitchFamily="34" charset="-122"/>
                <a:ea typeface="微软雅黑" panose="020B0503020204020204" pitchFamily="34" charset="-122"/>
              </a:rPr>
              <a:t>ETF</a:t>
            </a:r>
            <a:r>
              <a:rPr lang="zh-CN" altLang="en-US" sz="2000" b="0" i="0">
                <a:solidFill>
                  <a:schemeClr val="bg2"/>
                </a:solidFill>
                <a:latin typeface="微软雅黑" panose="020B0503020204020204" pitchFamily="34" charset="-122"/>
                <a:ea typeface="微软雅黑" panose="020B0503020204020204" pitchFamily="34" charset="-122"/>
              </a:rPr>
              <a:t>，极大地提振了市场信心。随着公募基金</a:t>
            </a:r>
            <a:r>
              <a:rPr lang="en-US" altLang="zh-CN" sz="2000" b="0" i="0">
                <a:solidFill>
                  <a:schemeClr val="bg2"/>
                </a:solidFill>
                <a:latin typeface="微软雅黑" panose="020B0503020204020204" pitchFamily="34" charset="-122"/>
                <a:ea typeface="微软雅黑" panose="020B0503020204020204" pitchFamily="34" charset="-122"/>
              </a:rPr>
              <a:t>2025</a:t>
            </a:r>
            <a:r>
              <a:rPr lang="zh-CN" altLang="en-US" sz="2000" b="0" i="0">
                <a:solidFill>
                  <a:schemeClr val="bg2"/>
                </a:solidFill>
                <a:latin typeface="微软雅黑" panose="020B0503020204020204" pitchFamily="34" charset="-122"/>
                <a:ea typeface="微软雅黑" panose="020B0503020204020204" pitchFamily="34" charset="-122"/>
              </a:rPr>
              <a:t>年半年报披露完毕，中央汇金持仓的</a:t>
            </a:r>
            <a:r>
              <a:rPr lang="en-US" altLang="zh-CN" sz="2000" b="0" i="0">
                <a:solidFill>
                  <a:schemeClr val="bg2"/>
                </a:solidFill>
                <a:latin typeface="微软雅黑" panose="020B0503020204020204" pitchFamily="34" charset="-122"/>
                <a:ea typeface="微软雅黑" panose="020B0503020204020204" pitchFamily="34" charset="-122"/>
              </a:rPr>
              <a:t>ETF</a:t>
            </a:r>
            <a:r>
              <a:rPr lang="zh-CN" altLang="en-US" sz="2000" b="0" i="0">
                <a:solidFill>
                  <a:schemeClr val="bg2"/>
                </a:solidFill>
                <a:latin typeface="微软雅黑" panose="020B0503020204020204" pitchFamily="34" charset="-122"/>
                <a:ea typeface="微软雅黑" panose="020B0503020204020204" pitchFamily="34" charset="-122"/>
              </a:rPr>
              <a:t>明细全部出炉。</a:t>
            </a:r>
            <a:r>
              <a:rPr lang="en-US" altLang="zh-CN" sz="2000" b="0" i="0">
                <a:solidFill>
                  <a:schemeClr val="bg2"/>
                </a:solidFill>
                <a:latin typeface="微软雅黑" panose="020B0503020204020204" pitchFamily="34" charset="-122"/>
                <a:ea typeface="微软雅黑" panose="020B0503020204020204" pitchFamily="34" charset="-122"/>
              </a:rPr>
              <a:t>Wind</a:t>
            </a:r>
            <a:r>
              <a:rPr lang="zh-CN" altLang="en-US" sz="2000" b="0" i="0">
                <a:solidFill>
                  <a:schemeClr val="bg2"/>
                </a:solidFill>
                <a:latin typeface="微软雅黑" panose="020B0503020204020204" pitchFamily="34" charset="-122"/>
                <a:ea typeface="微软雅黑" panose="020B0503020204020204" pitchFamily="34" charset="-122"/>
              </a:rPr>
              <a:t>统计显示，截至</a:t>
            </a:r>
            <a:r>
              <a:rPr lang="en-US" altLang="zh-CN" sz="2000" b="0" i="0">
                <a:solidFill>
                  <a:schemeClr val="bg2"/>
                </a:solidFill>
                <a:latin typeface="微软雅黑" panose="020B0503020204020204" pitchFamily="34" charset="-122"/>
                <a:ea typeface="微软雅黑" panose="020B0503020204020204" pitchFamily="34" charset="-122"/>
              </a:rPr>
              <a:t>6</a:t>
            </a:r>
            <a:r>
              <a:rPr lang="zh-CN" altLang="en-US" sz="2000" b="0" i="0">
                <a:solidFill>
                  <a:schemeClr val="bg2"/>
                </a:solidFill>
                <a:latin typeface="微软雅黑" panose="020B0503020204020204" pitchFamily="34" charset="-122"/>
                <a:ea typeface="微软雅黑" panose="020B0503020204020204" pitchFamily="34" charset="-122"/>
              </a:rPr>
              <a:t>月末，中央汇金投资有限责任公司及其子公司中央汇金资产管理有限责任公司等“国家队”合计持有股票</a:t>
            </a:r>
            <a:r>
              <a:rPr lang="en-US" altLang="zh-CN" sz="2000" b="0" i="0">
                <a:solidFill>
                  <a:schemeClr val="bg2"/>
                </a:solidFill>
                <a:latin typeface="微软雅黑" panose="020B0503020204020204" pitchFamily="34" charset="-122"/>
                <a:ea typeface="微软雅黑" panose="020B0503020204020204" pitchFamily="34" charset="-122"/>
              </a:rPr>
              <a:t>ETF</a:t>
            </a:r>
            <a:r>
              <a:rPr lang="zh-CN" altLang="en-US" sz="2000" b="0" i="0">
                <a:solidFill>
                  <a:schemeClr val="bg2"/>
                </a:solidFill>
                <a:latin typeface="微软雅黑" panose="020B0503020204020204" pitchFamily="34" charset="-122"/>
                <a:ea typeface="微软雅黑" panose="020B0503020204020204" pitchFamily="34" charset="-122"/>
              </a:rPr>
              <a:t>市值</a:t>
            </a:r>
            <a:r>
              <a:rPr lang="en-US" altLang="zh-CN" sz="2000" b="0" i="0">
                <a:solidFill>
                  <a:schemeClr val="bg2"/>
                </a:solidFill>
                <a:latin typeface="微软雅黑" panose="020B0503020204020204" pitchFamily="34" charset="-122"/>
                <a:ea typeface="微软雅黑" panose="020B0503020204020204" pitchFamily="34" charset="-122"/>
              </a:rPr>
              <a:t>1.28</a:t>
            </a:r>
            <a:r>
              <a:rPr lang="zh-CN" altLang="en-US" sz="2000" b="0" i="0">
                <a:solidFill>
                  <a:schemeClr val="bg2"/>
                </a:solidFill>
                <a:latin typeface="微软雅黑" panose="020B0503020204020204" pitchFamily="34" charset="-122"/>
                <a:ea typeface="微软雅黑" panose="020B0503020204020204" pitchFamily="34" charset="-122"/>
              </a:rPr>
              <a:t>万亿元，较去年底增加近</a:t>
            </a:r>
            <a:r>
              <a:rPr lang="en-US" altLang="zh-CN" sz="2000" b="0" i="0">
                <a:solidFill>
                  <a:schemeClr val="bg2"/>
                </a:solidFill>
                <a:latin typeface="微软雅黑" panose="020B0503020204020204" pitchFamily="34" charset="-122"/>
                <a:ea typeface="微软雅黑" panose="020B0503020204020204" pitchFamily="34" charset="-122"/>
              </a:rPr>
              <a:t>23%</a:t>
            </a:r>
            <a:r>
              <a:rPr lang="zh-CN" altLang="en-US" sz="2000" b="0" i="0">
                <a:solidFill>
                  <a:schemeClr val="bg2"/>
                </a:solidFill>
                <a:latin typeface="微软雅黑" panose="020B0503020204020204" pitchFamily="34" charset="-122"/>
                <a:ea typeface="微软雅黑" panose="020B0503020204020204" pitchFamily="34" charset="-122"/>
              </a:rPr>
              <a:t>。上半年中央汇金投资基本“按兵不动”，但中央汇金资产大举加仓股票</a:t>
            </a:r>
            <a:r>
              <a:rPr lang="en-US" altLang="zh-CN" sz="2000" b="0" i="0">
                <a:solidFill>
                  <a:schemeClr val="bg2"/>
                </a:solidFill>
                <a:latin typeface="微软雅黑" panose="020B0503020204020204" pitchFamily="34" charset="-122"/>
                <a:ea typeface="微软雅黑" panose="020B0503020204020204" pitchFamily="34" charset="-122"/>
              </a:rPr>
              <a:t>ETF</a:t>
            </a:r>
            <a:r>
              <a:rPr lang="zh-CN" altLang="en-US" sz="2000" b="0" i="0">
                <a:solidFill>
                  <a:schemeClr val="bg2"/>
                </a:solidFill>
                <a:latin typeface="微软雅黑" panose="020B0503020204020204" pitchFamily="34" charset="-122"/>
                <a:ea typeface="微软雅黑" panose="020B0503020204020204" pitchFamily="34" charset="-122"/>
              </a:rPr>
              <a:t>，</a:t>
            </a:r>
            <a:r>
              <a:rPr lang="en-US" altLang="zh-CN" sz="2000" b="0" i="0">
                <a:solidFill>
                  <a:schemeClr val="bg2"/>
                </a:solidFill>
                <a:latin typeface="微软雅黑" panose="020B0503020204020204" pitchFamily="34" charset="-122"/>
                <a:ea typeface="微软雅黑" panose="020B0503020204020204" pitchFamily="34" charset="-122"/>
              </a:rPr>
              <a:t>6</a:t>
            </a:r>
            <a:r>
              <a:rPr lang="zh-CN" altLang="en-US" sz="2000" b="0" i="0">
                <a:solidFill>
                  <a:schemeClr val="bg2"/>
                </a:solidFill>
                <a:latin typeface="微软雅黑" panose="020B0503020204020204" pitchFamily="34" charset="-122"/>
                <a:ea typeface="微软雅黑" panose="020B0503020204020204" pitchFamily="34" charset="-122"/>
              </a:rPr>
              <a:t>月末持有的股票</a:t>
            </a:r>
            <a:r>
              <a:rPr lang="en-US" altLang="zh-CN" sz="2000" b="0" i="0">
                <a:solidFill>
                  <a:schemeClr val="bg2"/>
                </a:solidFill>
                <a:latin typeface="微软雅黑" panose="020B0503020204020204" pitchFamily="34" charset="-122"/>
                <a:ea typeface="微软雅黑" panose="020B0503020204020204" pitchFamily="34" charset="-122"/>
              </a:rPr>
              <a:t>ETF</a:t>
            </a:r>
            <a:r>
              <a:rPr lang="zh-CN" altLang="en-US" sz="2000" b="0" i="0">
                <a:solidFill>
                  <a:schemeClr val="bg2"/>
                </a:solidFill>
                <a:latin typeface="微软雅黑" panose="020B0503020204020204" pitchFamily="34" charset="-122"/>
                <a:ea typeface="微软雅黑" panose="020B0503020204020204" pitchFamily="34" charset="-122"/>
              </a:rPr>
              <a:t>数量是去年底的</a:t>
            </a:r>
            <a:r>
              <a:rPr lang="en-US" altLang="zh-CN" sz="2000" b="0" i="0">
                <a:solidFill>
                  <a:schemeClr val="bg2"/>
                </a:solidFill>
                <a:latin typeface="微软雅黑" panose="020B0503020204020204" pitchFamily="34" charset="-122"/>
                <a:ea typeface="微软雅黑" panose="020B0503020204020204" pitchFamily="34" charset="-122"/>
              </a:rPr>
              <a:t>1.58</a:t>
            </a:r>
            <a:r>
              <a:rPr lang="zh-CN" altLang="en-US" sz="2000" b="0" i="0">
                <a:solidFill>
                  <a:schemeClr val="bg2"/>
                </a:solidFill>
                <a:latin typeface="微软雅黑" panose="020B0503020204020204" pitchFamily="34" charset="-122"/>
                <a:ea typeface="微软雅黑" panose="020B0503020204020204" pitchFamily="34" charset="-122"/>
              </a:rPr>
              <a:t>倍，多只宽基</a:t>
            </a:r>
            <a:r>
              <a:rPr lang="en-US" altLang="zh-CN" sz="2000" b="0" i="0">
                <a:solidFill>
                  <a:schemeClr val="bg2"/>
                </a:solidFill>
                <a:latin typeface="微软雅黑" panose="020B0503020204020204" pitchFamily="34" charset="-122"/>
                <a:ea typeface="微软雅黑" panose="020B0503020204020204" pitchFamily="34" charset="-122"/>
              </a:rPr>
              <a:t>ETF</a:t>
            </a:r>
            <a:r>
              <a:rPr lang="zh-CN" altLang="en-US" sz="2000" b="0" i="0">
                <a:solidFill>
                  <a:schemeClr val="bg2"/>
                </a:solidFill>
                <a:latin typeface="微软雅黑" panose="020B0503020204020204" pitchFamily="34" charset="-122"/>
                <a:ea typeface="微软雅黑" panose="020B0503020204020204" pitchFamily="34" charset="-122"/>
              </a:rPr>
              <a:t>获得</a:t>
            </a:r>
            <a:r>
              <a:rPr lang="en-US" altLang="zh-CN" sz="2000" b="0" i="0">
                <a:solidFill>
                  <a:schemeClr val="bg2"/>
                </a:solidFill>
                <a:latin typeface="微软雅黑" panose="020B0503020204020204" pitchFamily="34" charset="-122"/>
                <a:ea typeface="微软雅黑" panose="020B0503020204020204" pitchFamily="34" charset="-122"/>
              </a:rPr>
              <a:t>10</a:t>
            </a:r>
            <a:r>
              <a:rPr lang="zh-CN" altLang="en-US" sz="2000" b="0" i="0">
                <a:solidFill>
                  <a:schemeClr val="bg2"/>
                </a:solidFill>
                <a:latin typeface="微软雅黑" panose="020B0503020204020204" pitchFamily="34" charset="-122"/>
                <a:ea typeface="微软雅黑" panose="020B0503020204020204" pitchFamily="34" charset="-122"/>
              </a:rPr>
              <a:t>亿份级别以上的增持。占全市场股票</a:t>
            </a:r>
            <a:r>
              <a:rPr lang="en-US" altLang="zh-CN" sz="2000" b="0" i="0">
                <a:solidFill>
                  <a:schemeClr val="bg2"/>
                </a:solidFill>
                <a:latin typeface="微软雅黑" panose="020B0503020204020204" pitchFamily="34" charset="-122"/>
                <a:ea typeface="微软雅黑" panose="020B0503020204020204" pitchFamily="34" charset="-122"/>
              </a:rPr>
              <a:t>ETF</a:t>
            </a:r>
            <a:r>
              <a:rPr lang="zh-CN" altLang="en-US" sz="2000" b="0" i="0">
                <a:solidFill>
                  <a:schemeClr val="bg2"/>
                </a:solidFill>
                <a:latin typeface="微软雅黑" panose="020B0503020204020204" pitchFamily="34" charset="-122"/>
                <a:ea typeface="微软雅黑" panose="020B0503020204020204" pitchFamily="34" charset="-122"/>
              </a:rPr>
              <a:t>总规模的三成以上。</a:t>
            </a:r>
            <a:endParaRPr lang="zh-CN" altLang="en-US" sz="2000" b="0" i="0">
              <a:solidFill>
                <a:schemeClr val="bg2"/>
              </a:solidFill>
              <a:latin typeface="微软雅黑" panose="020B0503020204020204" pitchFamily="34" charset="-122"/>
              <a:ea typeface="微软雅黑" panose="020B0503020204020204" pitchFamily="34" charset="-122"/>
            </a:endParaRPr>
          </a:p>
          <a:p>
            <a:pPr marL="0" indent="0" algn="l"/>
            <a:endParaRPr lang="zh-CN" altLang="en-US" sz="2000" b="0" i="0">
              <a:solidFill>
                <a:schemeClr val="bg2"/>
              </a:solidFill>
              <a:latin typeface="微软雅黑" panose="020B0503020204020204" pitchFamily="34" charset="-122"/>
              <a:ea typeface="微软雅黑" panose="020B0503020204020204" pitchFamily="34" charset="-122"/>
            </a:endParaRPr>
          </a:p>
          <a:p>
            <a:pPr marL="0" indent="0" algn="l"/>
            <a:endParaRPr lang="zh-CN" altLang="en-US" sz="2000" b="0" i="0">
              <a:solidFill>
                <a:schemeClr val="bg2"/>
              </a:solidFill>
              <a:latin typeface="微软雅黑" panose="020B0503020204020204" pitchFamily="34" charset="-122"/>
              <a:ea typeface="微软雅黑" panose="020B0503020204020204" pitchFamily="34" charset="-122"/>
            </a:endParaRPr>
          </a:p>
          <a:p>
            <a:pPr marL="0" indent="0" algn="l"/>
            <a:r>
              <a:rPr lang="zh-CN" altLang="en-US" sz="2000" b="0" i="0">
                <a:solidFill>
                  <a:schemeClr val="bg2"/>
                </a:solidFill>
                <a:latin typeface="微软雅黑" panose="020B0503020204020204" pitchFamily="34" charset="-122"/>
                <a:ea typeface="微软雅黑" panose="020B0503020204020204" pitchFamily="34" charset="-122"/>
              </a:rPr>
              <a:t>②美联储下半年</a:t>
            </a:r>
            <a:r>
              <a:rPr lang="en-US" altLang="zh-CN" sz="2000" b="0" i="0">
                <a:solidFill>
                  <a:schemeClr val="bg2"/>
                </a:solidFill>
                <a:latin typeface="微软雅黑" panose="020B0503020204020204" pitchFamily="34" charset="-122"/>
                <a:ea typeface="微软雅黑" panose="020B0503020204020204" pitchFamily="34" charset="-122"/>
              </a:rPr>
              <a:t>9</a:t>
            </a:r>
            <a:r>
              <a:rPr lang="zh-CN" altLang="en-US" sz="2000" b="0" i="0">
                <a:solidFill>
                  <a:schemeClr val="bg2"/>
                </a:solidFill>
                <a:latin typeface="微软雅黑" panose="020B0503020204020204" pitchFamily="34" charset="-122"/>
                <a:ea typeface="微软雅黑" panose="020B0503020204020204" pitchFamily="34" charset="-122"/>
              </a:rPr>
              <a:t>月，</a:t>
            </a:r>
            <a:r>
              <a:rPr lang="en-US" altLang="zh-CN" sz="2000" b="0" i="0">
                <a:solidFill>
                  <a:schemeClr val="bg2"/>
                </a:solidFill>
                <a:latin typeface="微软雅黑" panose="020B0503020204020204" pitchFamily="34" charset="-122"/>
                <a:ea typeface="微软雅黑" panose="020B0503020204020204" pitchFamily="34" charset="-122"/>
              </a:rPr>
              <a:t>12</a:t>
            </a:r>
            <a:r>
              <a:rPr lang="zh-CN" altLang="en-US" sz="2000" b="0" i="0">
                <a:solidFill>
                  <a:schemeClr val="bg2"/>
                </a:solidFill>
                <a:latin typeface="微软雅黑" panose="020B0503020204020204" pitchFamily="34" charset="-122"/>
                <a:ea typeface="微软雅黑" panose="020B0503020204020204" pitchFamily="34" charset="-122"/>
              </a:rPr>
              <a:t>月份连续</a:t>
            </a:r>
            <a:r>
              <a:rPr lang="en-US" altLang="zh-CN" sz="2000" b="0" i="0">
                <a:solidFill>
                  <a:schemeClr val="bg2"/>
                </a:solidFill>
                <a:latin typeface="微软雅黑" panose="020B0503020204020204" pitchFamily="34" charset="-122"/>
                <a:ea typeface="微软雅黑" panose="020B0503020204020204" pitchFamily="34" charset="-122"/>
              </a:rPr>
              <a:t>2</a:t>
            </a:r>
            <a:r>
              <a:rPr lang="zh-CN" altLang="en-US" sz="2000" b="0" i="0">
                <a:solidFill>
                  <a:schemeClr val="bg2"/>
                </a:solidFill>
                <a:latin typeface="微软雅黑" panose="020B0503020204020204" pitchFamily="34" charset="-122"/>
                <a:ea typeface="微软雅黑" panose="020B0503020204020204" pitchFamily="34" charset="-122"/>
              </a:rPr>
              <a:t>次降息。</a:t>
            </a:r>
            <a:endParaRPr lang="zh-CN" altLang="en-US" sz="2000" b="0" i="0">
              <a:solidFill>
                <a:schemeClr val="bg2"/>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6183630" y="3168015"/>
            <a:ext cx="5505450" cy="3072765"/>
          </a:xfrm>
          <a:prstGeom prst="rect">
            <a:avLst/>
          </a:prstGeom>
        </p:spPr>
      </p:pic>
      <p:sp>
        <p:nvSpPr>
          <p:cNvPr id="4" name="文本框 3"/>
          <p:cNvSpPr txBox="1"/>
          <p:nvPr userDrawn="1">
            <p:custDataLst>
              <p:tags r:id="rId2"/>
            </p:custDataLst>
          </p:nvPr>
        </p:nvSpPr>
        <p:spPr>
          <a:xfrm>
            <a:off x="626110" y="6582410"/>
            <a:ext cx="1093978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经传多赢资深投顾 :许为丨执业编号:</a:t>
            </a:r>
            <a:r>
              <a:rPr lang="en-US" altLang="zh-CN" sz="1200">
                <a:solidFill>
                  <a:schemeClr val="bg1"/>
                </a:solidFill>
                <a:latin typeface="思源黑体 Medium" panose="020B0600000000000000" charset="-122"/>
                <a:ea typeface="思源黑体 Medium" panose="020B0600000000000000" charset="-122"/>
                <a:cs typeface="思源黑体 Medium" panose="020B0600000000000000" charset="-122"/>
                <a:sym typeface="+mn-ea"/>
              </a:rPr>
              <a:t>A1120619060011</a:t>
            </a: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sp>
        <p:nvSpPr>
          <p:cNvPr id="5" name="文本框 4"/>
          <p:cNvSpPr txBox="1"/>
          <p:nvPr/>
        </p:nvSpPr>
        <p:spPr>
          <a:xfrm>
            <a:off x="8550910" y="5879465"/>
            <a:ext cx="2261870" cy="368300"/>
          </a:xfrm>
          <a:prstGeom prst="rect">
            <a:avLst/>
          </a:prstGeom>
          <a:noFill/>
        </p:spPr>
        <p:txBody>
          <a:bodyPr wrap="square" rtlCol="0">
            <a:spAutoFit/>
          </a:bodyPr>
          <a:p>
            <a:r>
              <a:rPr lang="zh-CN" altLang="en-US"/>
              <a:t>图片来源于东方财富</a:t>
            </a:r>
            <a:endParaRPr lang="zh-CN" altLang="en-US"/>
          </a:p>
        </p:txBody>
      </p:sp>
    </p:spTree>
    <p:custDataLst>
      <p:tags r:id="rId3"/>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j"/>
          <p:cNvPicPr>
            <a:picLocks noChangeAspect="1"/>
          </p:cNvPicPr>
          <p:nvPr/>
        </p:nvPicPr>
        <p:blipFill>
          <a:blip r:embed="rId1"/>
          <a:stretch>
            <a:fillRect/>
          </a:stretch>
        </p:blipFill>
        <p:spPr>
          <a:xfrm>
            <a:off x="0" y="0"/>
            <a:ext cx="12192000" cy="6858000"/>
          </a:xfrm>
          <a:prstGeom prst="rect">
            <a:avLst/>
          </a:prstGeom>
        </p:spPr>
      </p:pic>
      <p:sp>
        <p:nvSpPr>
          <p:cNvPr id="6" name="文本框 5"/>
          <p:cNvSpPr txBox="1"/>
          <p:nvPr>
            <p:custDataLst>
              <p:tags r:id="rId2"/>
            </p:custDataLst>
          </p:nvPr>
        </p:nvSpPr>
        <p:spPr>
          <a:xfrm>
            <a:off x="4226560" y="171608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PART 0</a:t>
            </a:r>
            <a:r>
              <a:rPr kumimoji="0" lang="en-US" altLang="zh-CN"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rPr>
              <a:t>2</a:t>
            </a:r>
            <a:endParaRPr kumimoji="0" lang="en-US" altLang="zh-CN" sz="6000" b="0" i="0" u="none" strike="noStrike" kern="1200" cap="none" spc="0" normalizeH="0" baseline="0" noProof="0" dirty="0">
              <a:ln>
                <a:noFill/>
              </a:ln>
              <a:solidFill>
                <a:srgbClr val="FFFFFF"/>
              </a:solidFill>
              <a:effectLst/>
              <a:uLnTx/>
              <a:uFillTx/>
              <a:latin typeface="思源黑体 Medium" panose="020B0600000000000000" charset="-122"/>
              <a:ea typeface="思源黑体 Medium" panose="020B0600000000000000" charset="-122"/>
              <a:cs typeface="思源黑体 CN Normal" panose="020B0400000000000000" charset="-122"/>
            </a:endParaRPr>
          </a:p>
        </p:txBody>
      </p:sp>
      <p:sp>
        <p:nvSpPr>
          <p:cNvPr id="11" name="文本框 10"/>
          <p:cNvSpPr txBox="1"/>
          <p:nvPr>
            <p:custDataLst>
              <p:tags r:id="rId3"/>
            </p:custDataLst>
          </p:nvPr>
        </p:nvSpPr>
        <p:spPr>
          <a:xfrm>
            <a:off x="1125220" y="3064510"/>
            <a:ext cx="10459720" cy="1260475"/>
          </a:xfrm>
          <a:prstGeom prst="rect">
            <a:avLst/>
          </a:prstGeom>
          <a:noFill/>
        </p:spPr>
        <p:txBody>
          <a:bodyPr wrap="square" rtlCol="0">
            <a:spAutoFit/>
          </a:bodyPr>
          <a:p>
            <a:pPr algn="ctr" fontAlgn="auto"/>
            <a:r>
              <a:rPr lang="zh-CN" altLang="en-US" sz="7600">
                <a:solidFill>
                  <a:schemeClr val="bg1"/>
                </a:solidFill>
                <a:latin typeface="思源黑体 CN Bold" panose="020B0800000000000000" charset="-122"/>
                <a:ea typeface="思源黑体 CN Bold" panose="020B0800000000000000" charset="-122"/>
                <a:sym typeface="+mn-ea"/>
              </a:rPr>
              <a:t>赛道发展：板块潜力</a:t>
            </a:r>
            <a:endParaRPr lang="zh-CN" altLang="en-US" sz="7600">
              <a:solidFill>
                <a:schemeClr val="bg2"/>
              </a:solidFill>
              <a:latin typeface="思源黑体 CN Bold" panose="020B0800000000000000" charset="-122"/>
              <a:ea typeface="思源黑体 CN Bold" panose="020B0800000000000000" charset="-122"/>
              <a:sym typeface="+mn-ea"/>
            </a:endParaRPr>
          </a:p>
        </p:txBody>
      </p:sp>
      <p:cxnSp>
        <p:nvCxnSpPr>
          <p:cNvPr id="12" name="直接连接符 11"/>
          <p:cNvCxnSpPr/>
          <p:nvPr/>
        </p:nvCxnSpPr>
        <p:spPr>
          <a:xfrm>
            <a:off x="2279015" y="2635250"/>
            <a:ext cx="7641590" cy="0"/>
          </a:xfrm>
          <a:prstGeom prst="line">
            <a:avLst/>
          </a:prstGeom>
          <a:ln>
            <a:gradFill>
              <a:gsLst>
                <a:gs pos="0">
                  <a:srgbClr val="1E38B8"/>
                </a:gs>
                <a:gs pos="50000">
                  <a:srgbClr val="B77DFE"/>
                </a:gs>
                <a:gs pos="100000">
                  <a:srgbClr val="1E38B8"/>
                </a:gs>
              </a:gsLst>
              <a:lin ang="0" scaled="0"/>
            </a:gradFill>
          </a:ln>
        </p:spPr>
        <p:style>
          <a:lnRef idx="3">
            <a:schemeClr val="accent1"/>
          </a:lnRef>
          <a:fillRef idx="0">
            <a:srgbClr val="FFFFFF"/>
          </a:fillRef>
          <a:effectRef idx="0">
            <a:srgbClr val="FFFFFF"/>
          </a:effectRef>
          <a:fontRef idx="minor">
            <a:schemeClr val="tx1"/>
          </a:fontRef>
        </p:style>
      </p:cxnSp>
    </p:spTree>
    <p:custDataLst>
      <p:tags r:id="rId4"/>
    </p:custDataLst>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9.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SPECIAL_SOURCE" val="bdnul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26.xml><?xml version="1.0" encoding="utf-8"?>
<p:tagLst xmlns:p="http://schemas.openxmlformats.org/presentationml/2006/main">
  <p:tag name="KSO_WM_DIAGRAM_VIRTUALLY_FRAME" val="{&quot;height&quot;:324.65,&quot;left&quot;:329.75,&quot;top&quot;:108.9,&quot;width&quot;:519.35}"/>
</p:tagLst>
</file>

<file path=ppt/tags/tag27.xml><?xml version="1.0" encoding="utf-8"?>
<p:tagLst xmlns:p="http://schemas.openxmlformats.org/presentationml/2006/main">
  <p:tag name="KSO_WM_DIAGRAM_VIRTUALLY_FRAME" val="{&quot;height&quot;:324.65,&quot;left&quot;:329.75,&quot;top&quot;:108.9,&quot;width&quot;:519.35}"/>
</p:tagLst>
</file>

<file path=ppt/tags/tag28.xml><?xml version="1.0" encoding="utf-8"?>
<p:tagLst xmlns:p="http://schemas.openxmlformats.org/presentationml/2006/main">
  <p:tag name="KSO_WM_DIAGRAM_VIRTUALLY_FRAME" val="{&quot;height&quot;:324.65,&quot;left&quot;:329.75,&quot;top&quot;:108.9,&quot;width&quot;:519.35}"/>
</p:tagLst>
</file>

<file path=ppt/tags/tag29.xml><?xml version="1.0" encoding="utf-8"?>
<p:tagLst xmlns:p="http://schemas.openxmlformats.org/presentationml/2006/main">
  <p:tag name="KSO_WM_BEAUTIFY_FLAG" val=""/>
  <p:tag name="KSO_WM_DIAGRAM_VIRTUALLY_FRAME" val="{&quot;height&quot;:324.65,&quot;left&quot;:329.75,&quot;top&quot;:108.9,&quot;width&quot;:519.35}"/>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DIAGRAM_VIRTUALLY_FRAME" val="{&quot;height&quot;:324.65,&quot;left&quot;:329.75,&quot;top&quot;:108.9,&quot;width&quot;:519.35}"/>
</p:tagLst>
</file>

<file path=ppt/tags/tag31.xml><?xml version="1.0" encoding="utf-8"?>
<p:tagLst xmlns:p="http://schemas.openxmlformats.org/presentationml/2006/main">
  <p:tag name="KSO_WM_BEAUTIFY_FLAG" val=""/>
  <p:tag name="KSO_WM_DIAGRAM_VIRTUALLY_FRAME" val="{&quot;height&quot;:324.65,&quot;left&quot;:329.75,&quot;top&quot;:108.9,&quot;width&quot;:519.35}"/>
</p:tagLst>
</file>

<file path=ppt/tags/tag32.xml><?xml version="1.0" encoding="utf-8"?>
<p:tagLst xmlns:p="http://schemas.openxmlformats.org/presentationml/2006/main">
  <p:tag name="KSO_WM_BEAUTIFY_FLAG" val=""/>
  <p:tag name="KSO_WM_DIAGRAM_VIRTUALLY_FRAME" val="{&quot;height&quot;:324.65,&quot;left&quot;:329.75,&quot;top&quot;:108.9,&quot;width&quot;:519.35}"/>
</p:tagLst>
</file>

<file path=ppt/tags/tag33.xml><?xml version="1.0" encoding="utf-8"?>
<p:tagLst xmlns:p="http://schemas.openxmlformats.org/presentationml/2006/main">
  <p:tag name="KSO_WM_BEAUTIFY_FLAG" val=""/>
  <p:tag name="KSO_WM_DIAGRAM_VIRTUALLY_FRAME" val="{&quot;height&quot;:324.65,&quot;left&quot;:329.75,&quot;top&quot;:108.9,&quot;width&quot;:519.35}"/>
</p:tagLst>
</file>

<file path=ppt/tags/tag34.xml><?xml version="1.0" encoding="utf-8"?>
<p:tagLst xmlns:p="http://schemas.openxmlformats.org/presentationml/2006/main">
  <p:tag name="KSO_WM_DIAGRAM_VIRTUALLY_FRAME" val="{&quot;height&quot;:324.65,&quot;left&quot;:329.75,&quot;top&quot;:108.9,&quot;width&quot;:519.35}"/>
</p:tagLst>
</file>

<file path=ppt/tags/tag35.xml><?xml version="1.0" encoding="utf-8"?>
<p:tagLst xmlns:p="http://schemas.openxmlformats.org/presentationml/2006/main">
  <p:tag name="KSO_WM_BEAUTIFY_FLAG" val=""/>
  <p:tag name="KSO_WM_DIAGRAM_VIRTUALLY_FRAME" val="{&quot;height&quot;:324.65,&quot;left&quot;:329.75,&quot;top&quot;:108.9,&quot;width&quot;:519.35}"/>
</p:tagLst>
</file>

<file path=ppt/tags/tag36.xml><?xml version="1.0" encoding="utf-8"?>
<p:tagLst xmlns:p="http://schemas.openxmlformats.org/presentationml/2006/main">
  <p:tag name="KSO_WM_BEAUTIFY_FLAG" val=""/>
  <p:tag name="KSO_WM_DIAGRAM_VIRTUALLY_FRAME" val="{&quot;height&quot;:324.65,&quot;left&quot;:329.75,&quot;top&quot;:108.9,&quot;width&quot;:519.35}"/>
</p:tagLst>
</file>

<file path=ppt/tags/tag37.xml><?xml version="1.0" encoding="utf-8"?>
<p:tagLst xmlns:p="http://schemas.openxmlformats.org/presentationml/2006/main">
  <p:tag name="KSO_WM_BEAUTIFY_FLAG" val=""/>
  <p:tag name="KSO_WM_DIAGRAM_VIRTUALLY_FRAME" val="{&quot;height&quot;:324.65,&quot;left&quot;:329.75,&quot;top&quot;:108.9,&quot;width&quot;:519.35}"/>
</p:tagLst>
</file>

<file path=ppt/tags/tag38.xml><?xml version="1.0" encoding="utf-8"?>
<p:tagLst xmlns:p="http://schemas.openxmlformats.org/presentationml/2006/main">
  <p:tag name="KSO_WM_DIAGRAM_VIRTUALLY_FRAME" val="{&quot;height&quot;:324.65,&quot;left&quot;:329.75,&quot;top&quot;:108.9,&quot;width&quot;:519.35}"/>
</p:tagLst>
</file>

<file path=ppt/tags/tag39.xml><?xml version="1.0" encoding="utf-8"?>
<p:tagLst xmlns:p="http://schemas.openxmlformats.org/presentationml/2006/main">
  <p:tag name="KSO_WM_BEAUTIFY_FLAG" val=""/>
  <p:tag name="KSO_WM_DIAGRAM_VIRTUALLY_FRAME" val="{&quot;height&quot;:324.65,&quot;left&quot;:329.75,&quot;top&quot;:108.9,&quot;width&quot;:519.35}"/>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 name="KSO_WM_DIAGRAM_VIRTUALLY_FRAME" val="{&quot;height&quot;:324.65,&quot;left&quot;:329.75,&quot;top&quot;:108.9,&quot;width&quot;:519.35}"/>
</p:tagLst>
</file>

<file path=ppt/tags/tag41.xml><?xml version="1.0" encoding="utf-8"?>
<p:tagLst xmlns:p="http://schemas.openxmlformats.org/presentationml/2006/main">
  <p:tag name="KSO_WM_BEAUTIFY_FLAG" val=""/>
  <p:tag name="KSO_WM_DIAGRAM_VIRTUALLY_FRAME" val="{&quot;height&quot;:324.65,&quot;left&quot;:329.75,&quot;top&quot;:108.9,&quot;width&quot;:519.35}"/>
</p:tagLst>
</file>

<file path=ppt/tags/tag42.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wm#"/>
  <p:tag name="KSO_WM_TEMPLATE_CATEGORY" val="custom"/>
  <p:tag name="KSO_WM_TEMPLATE_INDEX" val="20205176"/>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wm#"/>
  <p:tag name="KSO_WM_TEMPLATE_CATEGORY" val="custom"/>
  <p:tag name="KSO_WM_TEMPLATE_INDEX" val="20205176"/>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wm#"/>
  <p:tag name="KSO_WM_TEMPLATE_CATEGORY" val="custom"/>
  <p:tag name="KSO_WM_TEMPLATE_INDEX" val="20205176"/>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wm#"/>
  <p:tag name="KSO_WM_TEMPLATE_CATEGORY" val="custom"/>
  <p:tag name="KSO_WM_TEMPLATE_INDEX" val="20205176"/>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wm#"/>
  <p:tag name="KSO_WM_TEMPLATE_CATEGORY" val="custom"/>
  <p:tag name="KSO_WM_TEMPLATE_INDEX" val="20205176"/>
</p:tagLst>
</file>

<file path=ppt/tags/tag83.xml><?xml version="1.0" encoding="utf-8"?>
<p:tagLst xmlns:p="http://schemas.openxmlformats.org/presentationml/2006/main">
  <p:tag name="KSO_WM_BEAUTIFY_FLAG" val="#wm#"/>
  <p:tag name="KSO_WM_TEMPLATE_CATEGORY" val="custom"/>
  <p:tag name="KSO_WM_TEMPLATE_INDEX" val="20205176"/>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wm#"/>
  <p:tag name="KSO_WM_TEMPLATE_CATEGORY" val="custom"/>
  <p:tag name="KSO_WM_TEMPLATE_INDEX" val="20205176"/>
</p:tagLst>
</file>

<file path=ppt/tags/tag86.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87.xml><?xml version="1.0" encoding="utf-8"?>
<p:tagLst xmlns:p="http://schemas.openxmlformats.org/presentationml/2006/main">
  <p:tag name="KSO_WPP_MARK_KEY" val="5d6e9262-ca8a-4070-8ad5-698f89e303ea"/>
  <p:tag name="COMMONDATA" val="eyJoZGlkIjoiMTMzZGI2MjkwNzI0NGI5MzY0NzUwYzMxOTRjZGRmN2UifQ=="/>
  <p:tag name="commondata" val="eyJoZGlkIjoiOWY4MjQyNDc1NWE5NGE3YmJhMmZmNzIzZDc5YmE1NGIifQ=="/>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2739</Words>
  <Application>WPS 演示</Application>
  <PresentationFormat>宽屏</PresentationFormat>
  <Paragraphs>130</Paragraphs>
  <Slides>24</Slides>
  <Notes>4</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24</vt:i4>
      </vt:variant>
    </vt:vector>
  </HeadingPairs>
  <TitlesOfParts>
    <vt:vector size="38" baseType="lpstr">
      <vt:lpstr>Arial</vt:lpstr>
      <vt:lpstr>宋体</vt:lpstr>
      <vt:lpstr>Wingdings</vt:lpstr>
      <vt:lpstr>微软雅黑</vt:lpstr>
      <vt:lpstr>Wingdings</vt:lpstr>
      <vt:lpstr>思源黑体 CN Light</vt:lpstr>
      <vt:lpstr>黑体</vt:lpstr>
      <vt:lpstr>思源黑体 CN Bold</vt:lpstr>
      <vt:lpstr>思源黑体 CN Medium</vt:lpstr>
      <vt:lpstr>思源黑体 Medium</vt:lpstr>
      <vt:lpstr>思源黑体 CN Normal</vt:lpstr>
      <vt:lpstr>Arial Unicode MS</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曾远彬</cp:lastModifiedBy>
  <cp:revision>321</cp:revision>
  <dcterms:created xsi:type="dcterms:W3CDTF">2022-12-31T05:43:00Z</dcterms:created>
  <dcterms:modified xsi:type="dcterms:W3CDTF">2025-09-13T03:39:10Z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2052-12.1.0.22529</vt:lpwstr>
  </property>
  <property fmtid="{D5CDD505-2E9C-101B-9397-08002B2CF9AE}" pid="3" name="ICV">
    <vt:lpwstr>89B7A6AACA724488BFD11EBF50377424_13</vt:lpwstr>
  </property>
</Properties>
</file>