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28" r:id="rId3"/>
    <p:sldId id="353" r:id="rId4"/>
    <p:sldId id="333" r:id="rId5"/>
    <p:sldId id="321" r:id="rId6"/>
    <p:sldId id="363" r:id="rId7"/>
    <p:sldId id="335" r:id="rId8"/>
    <p:sldId id="354" r:id="rId9"/>
    <p:sldId id="334" r:id="rId10"/>
    <p:sldId id="343" r:id="rId11"/>
    <p:sldId id="322" r:id="rId12"/>
    <p:sldId id="339" r:id="rId13"/>
    <p:sldId id="340" r:id="rId14"/>
    <p:sldId id="345" r:id="rId15"/>
    <p:sldId id="347" r:id="rId16"/>
    <p:sldId id="346" r:id="rId17"/>
    <p:sldId id="355" r:id="rId18"/>
    <p:sldId id="337" r:id="rId19"/>
    <p:sldId id="341" r:id="rId20"/>
    <p:sldId id="344" r:id="rId21"/>
    <p:sldId id="348" r:id="rId22"/>
    <p:sldId id="356" r:id="rId23"/>
    <p:sldId id="362" r:id="rId24"/>
    <p:sldId id="338" r:id="rId25"/>
    <p:sldId id="342" r:id="rId26"/>
    <p:sldId id="352" r:id="rId27"/>
    <p:sldId id="357" r:id="rId28"/>
    <p:sldId id="350" r:id="rId29"/>
    <p:sldId id="351" r:id="rId30"/>
    <p:sldId id="358" r:id="rId31"/>
    <p:sldId id="360" r:id="rId32"/>
    <p:sldId id="359" r:id="rId33"/>
    <p:sldId id="327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100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image" Target="../media/image26.png"/><Relationship Id="rId1" Type="http://schemas.openxmlformats.org/officeDocument/2006/relationships/tags" Target="../tags/tag5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image" Target="../media/image27.png"/><Relationship Id="rId1" Type="http://schemas.openxmlformats.org/officeDocument/2006/relationships/tags" Target="../tags/tag5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2.xml"/><Relationship Id="rId2" Type="http://schemas.openxmlformats.org/officeDocument/2006/relationships/image" Target="../media/image28.png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image" Target="../media/image29.png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image" Target="../media/image30.png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74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76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7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4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8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8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image" Target="../media/image46.png"/><Relationship Id="rId1" Type="http://schemas.openxmlformats.org/officeDocument/2006/relationships/tags" Target="../tags/tag8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.xml"/><Relationship Id="rId2" Type="http://schemas.openxmlformats.org/officeDocument/2006/relationships/image" Target="../media/image47.png"/><Relationship Id="rId1" Type="http://schemas.openxmlformats.org/officeDocument/2006/relationships/tags" Target="../tags/tag8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2.xml"/><Relationship Id="rId2" Type="http://schemas.openxmlformats.org/officeDocument/2006/relationships/image" Target="../media/image48.png"/><Relationship Id="rId1" Type="http://schemas.openxmlformats.org/officeDocument/2006/relationships/tags" Target="../tags/tag91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4.xml"/><Relationship Id="rId2" Type="http://schemas.openxmlformats.org/officeDocument/2006/relationships/image" Target="../media/image49.png"/><Relationship Id="rId1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10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6.xml"/><Relationship Id="rId2" Type="http://schemas.openxmlformats.org/officeDocument/2006/relationships/image" Target="../media/image50.png"/><Relationship Id="rId1" Type="http://schemas.openxmlformats.org/officeDocument/2006/relationships/tags" Target="../tags/tag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9.xml"/><Relationship Id="rId1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12.png"/><Relationship Id="rId3" Type="http://schemas.openxmlformats.org/officeDocument/2006/relationships/tags" Target="../tags/tag25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4.xml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image" Target="../media/image21.png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1.xml"/><Relationship Id="rId2" Type="http://schemas.openxmlformats.org/officeDocument/2006/relationships/image" Target="../media/image22.png"/><Relationship Id="rId1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403985" y="3064510"/>
            <a:ext cx="96126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主线投资，业绩护航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产业投资，业绩护航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906780"/>
            <a:ext cx="5387340" cy="4064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595" y="914400"/>
            <a:ext cx="5932170" cy="3753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595" y="4667885"/>
            <a:ext cx="5932170" cy="16795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5900" y="5271135"/>
            <a:ext cx="4718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资料来源：上海证券《十五五规划的宏观破局与投资机会》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业绩反转，预期差成题材炒作风口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5" y="1067435"/>
            <a:ext cx="9893935" cy="47485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13815" y="5920105"/>
            <a:ext cx="910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滚动净利润持续增长，基本面反转，产业受益，增长迅猛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，预期差成为导火索和潜力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98295" y="5876290"/>
            <a:ext cx="910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滚动净利润总体增长，确定长线受益产业增长，稳步向上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923925"/>
            <a:ext cx="9916795" cy="44697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业绩增长，稳步上行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98295" y="5876925"/>
            <a:ext cx="910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滚动净利润总体增长，确定长线受益产业增长，稳步向上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业绩增长，稳步上行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923290"/>
            <a:ext cx="9809480" cy="4679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98295" y="5797550"/>
            <a:ext cx="910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持续亏损多年，长期底部，利润减亏在风口中难受关注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，不确定性导致连行情都跟不上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多年亏损，减亏预期差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65" y="872490"/>
            <a:ext cx="10034905" cy="4784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季报关键点，优选增长模型，再选位置和形态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014095"/>
            <a:ext cx="10368915" cy="51549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375410" y="3064510"/>
            <a:ext cx="96126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资金开路，风口为王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资金流入，优选方向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" y="1227455"/>
            <a:ext cx="4890135" cy="41821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40" y="1227455"/>
            <a:ext cx="5007610" cy="41827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55470" y="5753100"/>
            <a:ext cx="8696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红</a:t>
            </a:r>
            <a:r>
              <a:rPr lang="en-US" altLang="zh-CN">
                <a:solidFill>
                  <a:schemeClr val="bg1"/>
                </a:solidFill>
              </a:rPr>
              <a:t>B</a:t>
            </a:r>
            <a:r>
              <a:rPr lang="zh-CN" altLang="en-US">
                <a:solidFill>
                  <a:schemeClr val="bg1"/>
                </a:solidFill>
              </a:rPr>
              <a:t>点区域，优选资金沉淀方向，短期风格没有轻易切换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优选股价处于牛线上，流动资金持续翻红，控盘增加的行业，等待短线金叉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涨停棱镜，锁定高潮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79955" y="5583555"/>
            <a:ext cx="8733155" cy="9220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chemeClr val="bg1"/>
                </a:solidFill>
              </a:rPr>
              <a:t>短线上攻向下，老热点分化加剧，涨停高度板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板，高低切换下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中低位控盘突破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震荡中锁定涨停高潮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回档模型，</a:t>
            </a:r>
            <a:r>
              <a:rPr lang="en-US" altLang="zh-CN">
                <a:solidFill>
                  <a:schemeClr val="bg1"/>
                </a:solidFill>
              </a:rPr>
              <a:t>T+3</a:t>
            </a:r>
            <a:r>
              <a:rPr lang="zh-CN" altLang="en-US">
                <a:solidFill>
                  <a:schemeClr val="bg1"/>
                </a:solidFill>
              </a:rPr>
              <a:t>和波峰回档</a:t>
            </a:r>
            <a:r>
              <a:rPr lang="en-US" altLang="zh-CN">
                <a:solidFill>
                  <a:schemeClr val="bg1"/>
                </a:solidFill>
              </a:rPr>
              <a:t>,</a:t>
            </a:r>
            <a:r>
              <a:rPr lang="zh-CN" altLang="en-US">
                <a:solidFill>
                  <a:schemeClr val="bg1"/>
                </a:solidFill>
              </a:rPr>
              <a:t>锂电池，航天，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光通信，云计算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（电算协同）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国产芯片异动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75" y="934720"/>
            <a:ext cx="9950450" cy="4406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695" y="2929255"/>
            <a:ext cx="4494530" cy="10001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845" y="1741805"/>
            <a:ext cx="5072380" cy="8572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涨停棱镜，锁定云计算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4.16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波峰回档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31340" y="5827395"/>
            <a:ext cx="897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十日主力爆量</a:t>
            </a:r>
            <a:r>
              <a:rPr lang="en-US" altLang="zh-CN">
                <a:solidFill>
                  <a:schemeClr val="bg1"/>
                </a:solidFill>
              </a:rPr>
              <a:t>+K</a:t>
            </a:r>
            <a:r>
              <a:rPr lang="zh-CN" altLang="en-US">
                <a:solidFill>
                  <a:schemeClr val="bg1"/>
                </a:solidFill>
              </a:rPr>
              <a:t>线突破牛线</a:t>
            </a:r>
            <a:r>
              <a:rPr lang="en-US" altLang="zh-CN">
                <a:solidFill>
                  <a:schemeClr val="bg1"/>
                </a:solidFill>
              </a:rPr>
              <a:t>1-13</a:t>
            </a:r>
            <a:r>
              <a:rPr lang="zh-CN" altLang="en-US">
                <a:solidFill>
                  <a:schemeClr val="bg1"/>
                </a:solidFill>
              </a:rPr>
              <a:t>天</a:t>
            </a:r>
            <a:r>
              <a:rPr lang="en-US" altLang="zh-CN">
                <a:solidFill>
                  <a:schemeClr val="bg1"/>
                </a:solidFill>
              </a:rPr>
              <a:t>+10&lt;</a:t>
            </a:r>
            <a:r>
              <a:rPr lang="zh-CN" altLang="en-US">
                <a:solidFill>
                  <a:schemeClr val="bg1"/>
                </a:solidFill>
              </a:rPr>
              <a:t>控盘递增</a:t>
            </a:r>
            <a:r>
              <a:rPr lang="en-US" altLang="zh-CN">
                <a:solidFill>
                  <a:schemeClr val="bg1"/>
                </a:solidFill>
              </a:rPr>
              <a:t>&lt;80</a:t>
            </a:r>
            <a:r>
              <a:rPr lang="zh-CN" altLang="en-US">
                <a:solidFill>
                  <a:schemeClr val="bg1"/>
                </a:solidFill>
              </a:rPr>
              <a:t>流动资金翻红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天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68045"/>
            <a:ext cx="9584690" cy="4763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2533650"/>
            <a:ext cx="3619500" cy="2209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16954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涨停棱镜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锁定航天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4.21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高潮回档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05" y="890270"/>
            <a:ext cx="9749155" cy="47821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620" y="2876550"/>
            <a:ext cx="4932045" cy="11049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440815" y="5746750"/>
            <a:ext cx="9491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十日主力爆量</a:t>
            </a:r>
            <a:r>
              <a:rPr lang="en-US" altLang="zh-CN">
                <a:solidFill>
                  <a:schemeClr val="bg1"/>
                </a:solidFill>
              </a:rPr>
              <a:t>+K</a:t>
            </a:r>
            <a:r>
              <a:rPr lang="zh-CN" altLang="en-US">
                <a:solidFill>
                  <a:schemeClr val="bg1"/>
                </a:solidFill>
              </a:rPr>
              <a:t>线突破牛线</a:t>
            </a:r>
            <a:r>
              <a:rPr lang="en-US" altLang="zh-CN">
                <a:solidFill>
                  <a:schemeClr val="bg1"/>
                </a:solidFill>
              </a:rPr>
              <a:t>1-13</a:t>
            </a:r>
            <a:r>
              <a:rPr lang="zh-CN" altLang="en-US">
                <a:solidFill>
                  <a:schemeClr val="bg1"/>
                </a:solidFill>
              </a:rPr>
              <a:t>天</a:t>
            </a:r>
            <a:r>
              <a:rPr lang="en-US" altLang="zh-CN">
                <a:solidFill>
                  <a:schemeClr val="bg1"/>
                </a:solidFill>
              </a:rPr>
              <a:t>+10&lt;</a:t>
            </a:r>
            <a:r>
              <a:rPr lang="zh-CN" altLang="en-US">
                <a:solidFill>
                  <a:schemeClr val="bg1"/>
                </a:solidFill>
              </a:rPr>
              <a:t>控盘递增</a:t>
            </a:r>
            <a:r>
              <a:rPr lang="en-US" altLang="zh-CN">
                <a:solidFill>
                  <a:schemeClr val="bg1"/>
                </a:solidFill>
              </a:rPr>
              <a:t>&lt;80</a:t>
            </a:r>
            <a:r>
              <a:rPr lang="zh-CN" altLang="en-US">
                <a:solidFill>
                  <a:schemeClr val="bg1"/>
                </a:solidFill>
              </a:rPr>
              <a:t>流动资金翻红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天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年报扭亏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                                                                                        </a:t>
            </a:r>
            <a:r>
              <a:rPr lang="zh-CN" altLang="en-US">
                <a:solidFill>
                  <a:schemeClr val="bg1"/>
                </a:solidFill>
              </a:rPr>
              <a:t>注意业绩波动风险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90" y="140970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涨停基因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挖掘异动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主题国产芯片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涨停回踩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0815" y="5868035"/>
            <a:ext cx="9491980" cy="523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十日主力爆量</a:t>
            </a:r>
            <a:r>
              <a:rPr lang="en-US" altLang="zh-CN">
                <a:solidFill>
                  <a:schemeClr val="bg1"/>
                </a:solidFill>
              </a:rPr>
              <a:t>+K</a:t>
            </a:r>
            <a:r>
              <a:rPr lang="zh-CN" altLang="en-US">
                <a:solidFill>
                  <a:schemeClr val="bg1"/>
                </a:solidFill>
              </a:rPr>
              <a:t>线突破牛线</a:t>
            </a:r>
            <a:r>
              <a:rPr lang="en-US" altLang="zh-CN">
                <a:solidFill>
                  <a:schemeClr val="bg1"/>
                </a:solidFill>
              </a:rPr>
              <a:t>1-13</a:t>
            </a:r>
            <a:r>
              <a:rPr lang="zh-CN" altLang="en-US">
                <a:solidFill>
                  <a:schemeClr val="bg1"/>
                </a:solidFill>
              </a:rPr>
              <a:t>天</a:t>
            </a:r>
            <a:r>
              <a:rPr lang="en-US" altLang="zh-CN">
                <a:solidFill>
                  <a:schemeClr val="bg1"/>
                </a:solidFill>
              </a:rPr>
              <a:t>+10&lt;</a:t>
            </a:r>
            <a:r>
              <a:rPr lang="zh-CN" altLang="en-US">
                <a:solidFill>
                  <a:schemeClr val="bg1"/>
                </a:solidFill>
              </a:rPr>
              <a:t>控盘递增</a:t>
            </a:r>
            <a:r>
              <a:rPr lang="en-US" altLang="zh-CN">
                <a:solidFill>
                  <a:schemeClr val="bg1"/>
                </a:solidFill>
              </a:rPr>
              <a:t>&lt;80</a:t>
            </a:r>
            <a:r>
              <a:rPr lang="zh-CN" altLang="en-US">
                <a:solidFill>
                  <a:schemeClr val="bg1"/>
                </a:solidFill>
              </a:rPr>
              <a:t>流动资金翻红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天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年报增长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                                                                                      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715" y="774700"/>
            <a:ext cx="9822180" cy="4972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505" y="1867535"/>
            <a:ext cx="4976495" cy="36957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480185" y="3112135"/>
            <a:ext cx="96126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潜龙出水，波段取舍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潜龙出水模型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" y="1384300"/>
            <a:ext cx="4984115" cy="35763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1353820"/>
            <a:ext cx="5139690" cy="35763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5492115"/>
            <a:ext cx="6729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可叠加智尊版模型选股，和猎手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龙头选股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买卖标准</a:t>
            </a:r>
            <a:endParaRPr 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1324610"/>
            <a:ext cx="4801235" cy="41827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590" y="1324610"/>
            <a:ext cx="6963410" cy="42837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16954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定向选股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10" y="974725"/>
            <a:ext cx="9986010" cy="48552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44855" y="5958840"/>
            <a:ext cx="1096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十日主力爆量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+1&lt;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股价突破牛线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&lt;13 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流动资金</a:t>
            </a: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翻红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控盘递增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锂电池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航天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智能制造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4855" y="5958840"/>
            <a:ext cx="1096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十日主力爆量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+1&lt;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股价突破牛线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&lt;13 +10&lt;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控盘递增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&lt;80+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流动资金</a:t>
            </a: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翻红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90" y="928370"/>
            <a:ext cx="9430385" cy="46196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锂电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4855" y="5958840"/>
            <a:ext cx="1096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十日主力爆量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+1&lt;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股价突破牛线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&lt;13 +10&lt;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控盘递增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&lt;80+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流动资金翻红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80" y="918845"/>
            <a:ext cx="9478010" cy="4808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锂电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4855" y="5958840"/>
            <a:ext cx="1096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十日主力爆量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+1&lt;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股价突破牛线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&lt;13 +10&lt;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控盘递增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&lt;80+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流动资金翻红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95" y="975995"/>
            <a:ext cx="9707245" cy="47993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361305" y="45561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6083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04535" y="3554730"/>
            <a:ext cx="502983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A20250619000299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7" name="图片 6" descr="陈俊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5027930" y="788035"/>
            <a:ext cx="64985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打开思维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跟随趋势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国产芯片，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中低位中线控盘启动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4855" y="5768975"/>
            <a:ext cx="1096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十日主力爆量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+1&lt;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股价突破牛线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&lt;13 +10&lt;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控盘递增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&lt;80+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流动资金翻红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60" y="1018540"/>
            <a:ext cx="9700895" cy="4495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90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超强三卖法则</a:t>
            </a:r>
            <a:endParaRPr 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8700" y="1295400"/>
            <a:ext cx="8165465" cy="4874895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2000">
                <a:solidFill>
                  <a:schemeClr val="bg1"/>
                </a:solidFill>
              </a:rPr>
              <a:t>三卖策略：</a:t>
            </a:r>
            <a:r>
              <a:rPr lang="en-US" altLang="zh-CN" sz="2000">
                <a:solidFill>
                  <a:schemeClr val="bg1"/>
                </a:solidFill>
              </a:rPr>
              <a:t> </a:t>
            </a:r>
            <a:endParaRPr lang="en-US" altLang="zh-CN" sz="2000">
              <a:solidFill>
                <a:schemeClr val="bg1"/>
              </a:solidFill>
            </a:endParaRPr>
          </a:p>
          <a:p>
            <a:endParaRPr lang="en-US" altLang="zh-CN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一卖：熊线走平，</a:t>
            </a:r>
            <a:r>
              <a:rPr lang="en-US" altLang="zh-CN" sz="2000">
                <a:solidFill>
                  <a:schemeClr val="bg1"/>
                </a:solidFill>
              </a:rPr>
              <a:t> </a:t>
            </a:r>
            <a:r>
              <a:rPr lang="zh-CN" altLang="en-US" sz="2000">
                <a:solidFill>
                  <a:schemeClr val="bg1"/>
                </a:solidFill>
              </a:rPr>
              <a:t>捕捞季节还未死叉。三分之一卖法。属于预警卖法。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学会及时减仓。制造成本优势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二卖：熊线走平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死叉，</a:t>
            </a:r>
            <a:r>
              <a:rPr lang="en-US" altLang="zh-CN" sz="2000">
                <a:solidFill>
                  <a:schemeClr val="bg1"/>
                </a:solidFill>
              </a:rPr>
              <a:t> </a:t>
            </a:r>
            <a:r>
              <a:rPr lang="zh-CN" altLang="en-US" sz="2000">
                <a:solidFill>
                  <a:schemeClr val="bg1"/>
                </a:solidFill>
              </a:rPr>
              <a:t>必卖信号，卖错也卖，二分之一到三分之二，卖法</a:t>
            </a:r>
            <a:r>
              <a:rPr lang="en-US" altLang="zh-CN" sz="2000">
                <a:solidFill>
                  <a:schemeClr val="bg1"/>
                </a:solidFill>
              </a:rPr>
              <a:t> </a:t>
            </a:r>
            <a:r>
              <a:rPr lang="zh-CN" altLang="en-US" sz="2000">
                <a:solidFill>
                  <a:schemeClr val="bg1"/>
                </a:solidFill>
              </a:rPr>
              <a:t>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不纠结个人盘感，技术，消息等内容，世事无常，按照规执行，有规则就有安全感。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存在卖丢可能，但底仓健在，让利润飞即可，减少持仓压力！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三卖：跌破熊线，全部清仓。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en-US" altLang="zh-CN" sz="2000">
                <a:solidFill>
                  <a:schemeClr val="bg1"/>
                </a:solidFill>
              </a:rPr>
              <a:t>PS:</a:t>
            </a:r>
            <a:r>
              <a:rPr lang="zh-CN" altLang="en-US" sz="2000">
                <a:solidFill>
                  <a:schemeClr val="bg1"/>
                </a:solidFill>
              </a:rPr>
              <a:t>涨停连板</a:t>
            </a:r>
            <a:r>
              <a:rPr lang="en-US" altLang="zh-CN" sz="2000">
                <a:solidFill>
                  <a:schemeClr val="bg1"/>
                </a:solidFill>
              </a:rPr>
              <a:t> </a:t>
            </a:r>
            <a:r>
              <a:rPr lang="zh-CN" altLang="en-US" sz="2000">
                <a:solidFill>
                  <a:schemeClr val="bg1"/>
                </a:solidFill>
              </a:rPr>
              <a:t>炸板减仓</a:t>
            </a:r>
            <a:r>
              <a:rPr lang="en-US" altLang="zh-CN" sz="2000">
                <a:solidFill>
                  <a:schemeClr val="bg1"/>
                </a:solidFill>
              </a:rPr>
              <a:t>3</a:t>
            </a:r>
            <a:r>
              <a:rPr lang="zh-CN" altLang="en-US" sz="2000">
                <a:solidFill>
                  <a:schemeClr val="bg1"/>
                </a:solidFill>
              </a:rPr>
              <a:t>分之一以内，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跌破分时均价线多减点，没跌破少减点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多空博弈，慢比快好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主线投资，业绩护航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资金开路，风口为王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潜龙出水，波段取舍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403985" y="3064510"/>
            <a:ext cx="96126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多空博弈，慢比快好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多空通道和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主力状态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89850" y="991235"/>
            <a:ext cx="4189730" cy="56311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、多空通道（上方的蓝 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粉 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绿线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红绿通道线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短期趋势线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蓝紫通道线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长期趋势线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它的作用，是把 “趋势的快慢” 和 “多空强弱” 直接画出来。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、主力状态：资金博弈的量化结果：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◦"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红色柱：中线主力活跃情况，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说明个股基本盘的稳健，和主力意愿的强弱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◦"/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◦"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紫色柱：代表短线游资，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往往会快速抢筹，联合中线主力推动股价快速上涨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过度透支，短期超势，中期衰竭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趋势结束，交易结束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" y="1433830"/>
            <a:ext cx="7157085" cy="4179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多空博弈，知晓顶底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" y="817880"/>
            <a:ext cx="11130280" cy="5476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75" y="1015365"/>
            <a:ext cx="2756535" cy="150812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860" y="2524125"/>
            <a:ext cx="1665605" cy="27285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420" y="3557270"/>
            <a:ext cx="1762760" cy="22967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980" y="2239010"/>
            <a:ext cx="2197100" cy="3149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372485" y="2651125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158365" y="1076960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24755" y="2651125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③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249420" y="3405505"/>
            <a:ext cx="335280" cy="372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③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274560" y="1147445"/>
            <a:ext cx="529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④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118860" y="2451735"/>
            <a:ext cx="529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④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687310" y="1870710"/>
            <a:ext cx="414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⑤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867140" y="865505"/>
            <a:ext cx="396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⑥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9426575" y="2155825"/>
            <a:ext cx="396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⑥</a:t>
            </a: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560" y="4431030"/>
            <a:ext cx="2642870" cy="19608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5" name="文本框 24"/>
          <p:cNvSpPr txBox="1"/>
          <p:nvPr/>
        </p:nvSpPr>
        <p:spPr>
          <a:xfrm>
            <a:off x="8616950" y="4431665"/>
            <a:ext cx="414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⑤</a:t>
            </a:r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115" y="3565525"/>
            <a:ext cx="2544445" cy="24485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7" name="文本框 26"/>
          <p:cNvSpPr txBox="1"/>
          <p:nvPr/>
        </p:nvSpPr>
        <p:spPr>
          <a:xfrm>
            <a:off x="4076065" y="2856230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②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510280" y="3629660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②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多空博弈，关键转折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95" y="899795"/>
            <a:ext cx="9681845" cy="47491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69695" y="5906770"/>
            <a:ext cx="9789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年线金叉区域，季线死叉回踩，月线二次死叉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（慢牛特征），周线金叉关键转折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，优选主题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历史会重演，不会简单的重复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4765" y="5572760"/>
            <a:ext cx="9728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短线操作方法：上升回档，寻找中线启动类个股</a:t>
            </a:r>
            <a:r>
              <a:rPr lang="en-US" altLang="zh-CN" b="1">
                <a:solidFill>
                  <a:schemeClr val="bg1"/>
                </a:solidFill>
              </a:rPr>
              <a:t>  </a:t>
            </a:r>
            <a:r>
              <a:rPr lang="zh-CN" altLang="en-US" b="1">
                <a:solidFill>
                  <a:schemeClr val="bg1"/>
                </a:solidFill>
              </a:rPr>
              <a:t>持续向上，强者恒强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中线操作方法：底部上升，个股进入建仓阶段，寻找新入主力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125220"/>
            <a:ext cx="8498205" cy="4273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5305</Words>
  <Application>WPS 演示</Application>
  <PresentationFormat>宽屏</PresentationFormat>
  <Paragraphs>241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Medium</vt:lpstr>
      <vt:lpstr>思源黑体 Medium</vt:lpstr>
      <vt:lpstr>思源黑体 CN Bold</vt:lpstr>
      <vt:lpstr>思源黑体 CN Normal</vt:lpstr>
      <vt:lpstr>Arial</vt:lpstr>
      <vt:lpstr>Arial Unicode MS</vt:lpstr>
      <vt:lpstr>Calibri</vt:lpstr>
      <vt:lpstr>思源黑体 CN Bold</vt:lpstr>
      <vt:lpstr>思源黑体 CN Light</vt:lpstr>
      <vt:lpstr>思源黑体 CN Medium</vt:lpstr>
      <vt:lpstr>思源黑体 CN Normal</vt:lpstr>
      <vt:lpstr>思源黑体 Medium</vt:lpstr>
      <vt:lpstr>方正宝黑体 简 Light</vt:lpstr>
      <vt:lpstr>方正宝黑体 简 Medium</vt:lpstr>
      <vt:lpstr>文道潮黑体</vt:lpstr>
      <vt:lpstr>方正大黑体_GBK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305</cp:revision>
  <dcterms:created xsi:type="dcterms:W3CDTF">2022-12-31T05:43:00Z</dcterms:created>
  <dcterms:modified xsi:type="dcterms:W3CDTF">2026-04-24T09:53:28Z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29A6AC1D570D490C9AB732DC4DB32958_13</vt:lpwstr>
  </property>
</Properties>
</file>