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29" r:id="rId3"/>
    <p:sldId id="321" r:id="rId4"/>
    <p:sldId id="322" r:id="rId5"/>
    <p:sldId id="333" r:id="rId6"/>
    <p:sldId id="334" r:id="rId7"/>
    <p:sldId id="368" r:id="rId8"/>
    <p:sldId id="335" r:id="rId9"/>
    <p:sldId id="336" r:id="rId10"/>
    <p:sldId id="337" r:id="rId11"/>
    <p:sldId id="338" r:id="rId12"/>
    <p:sldId id="339" r:id="rId14"/>
    <p:sldId id="340" r:id="rId15"/>
    <p:sldId id="341" r:id="rId16"/>
    <p:sldId id="342" r:id="rId17"/>
    <p:sldId id="344" r:id="rId18"/>
    <p:sldId id="358" r:id="rId19"/>
    <p:sldId id="350" r:id="rId20"/>
    <p:sldId id="351" r:id="rId21"/>
    <p:sldId id="352" r:id="rId22"/>
    <p:sldId id="360" r:id="rId23"/>
    <p:sldId id="354" r:id="rId24"/>
    <p:sldId id="355" r:id="rId25"/>
    <p:sldId id="357" r:id="rId26"/>
    <p:sldId id="327" r:id="rId27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8" userDrawn="1">
          <p15:clr>
            <a:srgbClr val="A4A3A4"/>
          </p15:clr>
        </p15:guide>
        <p15:guide id="2" pos="36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7BFD"/>
    <a:srgbClr val="4B58ED"/>
    <a:srgbClr val="1E38B8"/>
    <a:srgbClr val="B77DFE"/>
    <a:srgbClr val="171DA6"/>
    <a:srgbClr val="210BB8"/>
    <a:srgbClr val="241789"/>
    <a:srgbClr val="4A4A4A"/>
    <a:srgbClr val="FFFEEB"/>
    <a:srgbClr val="FFF4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18"/>
        <p:guide pos="361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86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6.xml"/><Relationship Id="rId3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55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8.xml"/><Relationship Id="rId2" Type="http://schemas.openxmlformats.org/officeDocument/2006/relationships/image" Target="../media/image28.png"/><Relationship Id="rId1" Type="http://schemas.openxmlformats.org/officeDocument/2006/relationships/tags" Target="../tags/tag57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2" Type="http://schemas.openxmlformats.org/officeDocument/2006/relationships/image" Target="../media/image29.png"/><Relationship Id="rId1" Type="http://schemas.openxmlformats.org/officeDocument/2006/relationships/tags" Target="../tags/tag59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5.xml"/><Relationship Id="rId2" Type="http://schemas.openxmlformats.org/officeDocument/2006/relationships/image" Target="../media/image30.jpeg"/><Relationship Id="rId1" Type="http://schemas.openxmlformats.org/officeDocument/2006/relationships/tags" Target="../tags/tag64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7.xml"/><Relationship Id="rId2" Type="http://schemas.openxmlformats.org/officeDocument/2006/relationships/image" Target="../media/image31.png"/><Relationship Id="rId1" Type="http://schemas.openxmlformats.org/officeDocument/2006/relationships/tags" Target="../tags/tag66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9.xml"/><Relationship Id="rId2" Type="http://schemas.openxmlformats.org/officeDocument/2006/relationships/image" Target="../media/image32.png"/><Relationship Id="rId1" Type="http://schemas.openxmlformats.org/officeDocument/2006/relationships/tags" Target="../tags/tag6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image" Target="../media/image33.png"/><Relationship Id="rId1" Type="http://schemas.openxmlformats.org/officeDocument/2006/relationships/tags" Target="../tags/tag70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6.xml"/><Relationship Id="rId2" Type="http://schemas.openxmlformats.org/officeDocument/2006/relationships/image" Target="../media/image30.jpeg"/><Relationship Id="rId1" Type="http://schemas.openxmlformats.org/officeDocument/2006/relationships/tags" Target="../tags/tag7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10.png"/><Relationship Id="rId3" Type="http://schemas.openxmlformats.org/officeDocument/2006/relationships/tags" Target="../tags/tag23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8.xml"/><Relationship Id="rId3" Type="http://schemas.openxmlformats.org/officeDocument/2006/relationships/image" Target="../media/image35.png"/><Relationship Id="rId2" Type="http://schemas.openxmlformats.org/officeDocument/2006/relationships/tags" Target="../tags/tag77.xml"/><Relationship Id="rId1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0.xml"/><Relationship Id="rId2" Type="http://schemas.openxmlformats.org/officeDocument/2006/relationships/image" Target="../media/image36.png"/><Relationship Id="rId1" Type="http://schemas.openxmlformats.org/officeDocument/2006/relationships/tags" Target="../tags/tag79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2.xml"/><Relationship Id="rId2" Type="http://schemas.openxmlformats.org/officeDocument/2006/relationships/image" Target="../media/image37.png"/><Relationship Id="rId1" Type="http://schemas.openxmlformats.org/officeDocument/2006/relationships/tags" Target="../tags/tag81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4.xml"/><Relationship Id="rId2" Type="http://schemas.openxmlformats.org/officeDocument/2006/relationships/image" Target="../media/image38.png"/><Relationship Id="rId1" Type="http://schemas.openxmlformats.org/officeDocument/2006/relationships/tags" Target="../tags/tag8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5.xml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3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9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4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框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6480" y="3359785"/>
            <a:ext cx="10088880" cy="28130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5374640" y="4196715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经传多赢投研总监，软件产品架构师。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5361305" y="4479925"/>
            <a:ext cx="52825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北京大学金融系毕业,从业十余年,坚持以资金推动论为研究核心，形成了以机构思路选股，游资思路跟踪的稳健投资模型。独创双龙战法，机构分析战法等软件经典战法，深受广大用户的喜爱。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5027930" y="788035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fontAlgn="auto">
              <a:lnSpc>
                <a:spcPct val="100000"/>
              </a:lnSpc>
            </a:pPr>
            <a:r>
              <a:rPr lang="zh-CN" sz="8000" b="1" dirty="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风格轮动</a:t>
            </a:r>
            <a:endParaRPr lang="zh-CN" sz="8000" b="1" dirty="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>
              <a:lnSpc>
                <a:spcPct val="100000"/>
              </a:lnSpc>
            </a:pPr>
            <a:r>
              <a:rPr lang="zh-CN" sz="8000" b="1" dirty="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高低切换</a:t>
            </a:r>
            <a:endParaRPr lang="zh-CN" sz="8000" b="1" dirty="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66360" y="4163695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166360" y="4478020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B58ED"/>
              </a:gs>
              <a:gs pos="100000">
                <a:srgbClr val="B47BF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杨春虎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:A1120619100003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:A20250618011797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pic>
        <p:nvPicPr>
          <p:cNvPr id="4" name="图片 3" descr="杨春虎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480" y="850265"/>
            <a:ext cx="4079875" cy="512000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63700" y="5746750"/>
            <a:ext cx="88646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chemeClr val="bg1"/>
                </a:solidFill>
              </a:rPr>
              <a:t>大部分指数季线死叉区域，前期高点压力</a:t>
            </a:r>
            <a:endParaRPr lang="zh-CN" b="1">
              <a:solidFill>
                <a:schemeClr val="bg1"/>
              </a:solidFill>
            </a:endParaRPr>
          </a:p>
          <a:p>
            <a:pPr algn="ctr"/>
            <a:r>
              <a:rPr lang="zh-CN" b="1">
                <a:solidFill>
                  <a:schemeClr val="bg1"/>
                </a:solidFill>
              </a:rPr>
              <a:t>超大盘，上证</a:t>
            </a:r>
            <a:r>
              <a:rPr lang="en-US" altLang="zh-CN" b="1">
                <a:solidFill>
                  <a:schemeClr val="bg1"/>
                </a:solidFill>
              </a:rPr>
              <a:t>50</a:t>
            </a:r>
            <a:r>
              <a:rPr lang="zh-CN" altLang="en-US" b="1">
                <a:solidFill>
                  <a:schemeClr val="bg1"/>
                </a:solidFill>
              </a:rPr>
              <a:t>月线金叉区域，指数震荡稳定，北证</a:t>
            </a:r>
            <a:r>
              <a:rPr lang="en-US" altLang="zh-CN" b="1">
                <a:solidFill>
                  <a:schemeClr val="bg1"/>
                </a:solidFill>
              </a:rPr>
              <a:t>50</a:t>
            </a:r>
            <a:r>
              <a:rPr lang="zh-CN" altLang="en-US" b="1">
                <a:solidFill>
                  <a:schemeClr val="bg1"/>
                </a:solidFill>
              </a:rPr>
              <a:t>月线金叉区域，小微盘活跃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周期共振，轮动分化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80" y="782320"/>
            <a:ext cx="9034145" cy="48939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410" y="2153285"/>
            <a:ext cx="4792345" cy="25514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4635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中线启动，主线酝酿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3180" y="5787390"/>
            <a:ext cx="9533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短线上攻反复，中线上攻启动，主线行情酝酿当中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资金背离，关注资金总体流入方向，反复活跃的机会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645" y="783590"/>
            <a:ext cx="9236710" cy="50038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切合实际，降低预期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93065" y="5822950"/>
            <a:ext cx="11149965" cy="628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rtl="0" eaLnBrk="0">
              <a:lnSpc>
                <a:spcPct val="97000"/>
              </a:lnSpc>
            </a:pPr>
            <a:r>
              <a:rPr lang="zh-CN" b="1" kern="0" spc="50" dirty="0">
                <a:solidFill>
                  <a:schemeClr val="bg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指数增强的本质：调整跑赢指数，上涨跑赢指数，震荡区域低位机会</a:t>
            </a:r>
            <a:endParaRPr lang="zh-CN" b="1" kern="0" spc="50" dirty="0">
              <a:solidFill>
                <a:schemeClr val="bg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 rtl="0" eaLnBrk="0">
              <a:lnSpc>
                <a:spcPct val="97000"/>
              </a:lnSpc>
            </a:pPr>
            <a:r>
              <a:rPr lang="zh-CN" b="1" kern="0" spc="50" dirty="0">
                <a:solidFill>
                  <a:schemeClr val="bg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中小盘机会明显，指增上涨初期建仓，小调整小加仓，大调整大加仓，附带基金理财服务教学</a:t>
            </a:r>
            <a:endParaRPr lang="zh-CN" b="1" kern="0" spc="50" dirty="0">
              <a:solidFill>
                <a:schemeClr val="bg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870" y="843915"/>
            <a:ext cx="9192260" cy="49790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全球变局，安全资产</a:t>
            </a:r>
            <a:endParaRPr lang="zh-CN" altLang="en-US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安全资产，现金为王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05" y="836295"/>
            <a:ext cx="9110345" cy="4712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45260" y="55549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发展讲故事，安全讲本金，过渡看分红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逆全球化进程中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</a:rPr>
              <a:t>，安全资产</a:t>
            </a:r>
            <a:r>
              <a:rPr lang="en-US" altLang="zh-CN" b="1" dirty="0" smtClean="0">
                <a:solidFill>
                  <a:schemeClr val="bg1"/>
                </a:solidFill>
              </a:rPr>
              <a:t>vs</a:t>
            </a:r>
            <a:r>
              <a:rPr lang="zh-CN" altLang="en-US" b="1" dirty="0" smtClean="0">
                <a:solidFill>
                  <a:schemeClr val="bg1"/>
                </a:solidFill>
              </a:rPr>
              <a:t>新基建</a:t>
            </a:r>
            <a:r>
              <a:rPr lang="zh-CN" altLang="en-US" b="1" dirty="0" smtClean="0">
                <a:solidFill>
                  <a:schemeClr val="bg1"/>
                </a:solidFill>
              </a:rPr>
              <a:t>，左手红利现金，右手科技基建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地产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数据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金融，资产兴则民兴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4635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风格转换，新老转换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0815" y="5787390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59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个行业年线金叉区域，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个季线金叉区域，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67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个月线金叉区域，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48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个行业周线金叉区域</a:t>
            </a:r>
            <a:endParaRPr lang="zh-CN" altLang="en-US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风格切换，轮动补涨，行业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ETF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或前十大重仓股的信号机会</a:t>
            </a:r>
            <a:endParaRPr lang="zh-CN" altLang="en-US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715" y="811530"/>
            <a:ext cx="9133205" cy="49472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业绩稳定，资金流入，红肥绿瘦，控盘增加，月线，周线金叉区域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控盘增加，平台突破，</a:t>
            </a:r>
            <a:r>
              <a:rPr lang="zh-CN" b="1" dirty="0" smtClean="0">
                <a:solidFill>
                  <a:schemeClr val="bg1"/>
                </a:solidFill>
              </a:rPr>
              <a:t>静待符合金叉信号或熊线上移的机会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00" y="836295"/>
            <a:ext cx="9065895" cy="49110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60" y="781050"/>
            <a:ext cx="9196705" cy="49815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产业主题，强者恒强</a:t>
            </a:r>
            <a:endParaRPr lang="en-US" altLang="zh-CN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安全资产，现金为王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145" y="842010"/>
            <a:ext cx="9110345" cy="4712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45260" y="55549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发展讲故事，安全讲本金，过渡看分红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逆全球化进程中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</a:rPr>
              <a:t>，安全资产</a:t>
            </a:r>
            <a:r>
              <a:rPr lang="en-US" altLang="zh-CN" b="1" dirty="0" smtClean="0">
                <a:solidFill>
                  <a:schemeClr val="bg1"/>
                </a:solidFill>
              </a:rPr>
              <a:t>vs</a:t>
            </a:r>
            <a:r>
              <a:rPr lang="zh-CN" altLang="en-US" b="1" dirty="0" smtClean="0">
                <a:solidFill>
                  <a:schemeClr val="bg1"/>
                </a:solidFill>
              </a:rPr>
              <a:t>新基建</a:t>
            </a:r>
            <a:r>
              <a:rPr lang="zh-CN" altLang="en-US" b="1" dirty="0" smtClean="0">
                <a:solidFill>
                  <a:schemeClr val="bg1"/>
                </a:solidFill>
              </a:rPr>
              <a:t>，左手红利现金，右手科技基建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地产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数据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金融，资产兴则民兴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风格轮动，高低切换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</a:t>
              </a:r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二章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指数震荡，低位补涨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</a:t>
              </a:r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三章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全球变局，安全资产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</a:t>
              </a:r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四章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产业主题，强者恒强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5125" y="835025"/>
            <a:ext cx="9042400" cy="489839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2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产业主题，资源科技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770880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空间龙头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趋势龙头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控盘反复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b="1" dirty="0" smtClean="0">
                <a:solidFill>
                  <a:schemeClr val="bg1"/>
                </a:solidFill>
              </a:rPr>
              <a:t>大消费，农业，</a:t>
            </a:r>
            <a:r>
              <a:rPr lang="en-US" altLang="zh-CN" b="1" dirty="0" smtClean="0">
                <a:solidFill>
                  <a:schemeClr val="bg1"/>
                </a:solidFill>
              </a:rPr>
              <a:t>AI</a:t>
            </a:r>
            <a:r>
              <a:rPr lang="zh-CN" altLang="en-US" b="1" dirty="0" smtClean="0">
                <a:solidFill>
                  <a:schemeClr val="bg1"/>
                </a:solidFill>
              </a:rPr>
              <a:t>应用，医药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45" y="835660"/>
            <a:ext cx="7534910" cy="48977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业绩稳定，资金流入，红肥绿瘦，控盘增加，季线，月，周线金叉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控盘增加，平台突破，关注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" y="821055"/>
            <a:ext cx="9122410" cy="49415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765" y="835660"/>
            <a:ext cx="9095105" cy="49269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业绩稳定，资金流入，红肥绿瘦，控盘增加，季线，月，周线金叉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控盘增加，平台突破，关注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75" y="789940"/>
            <a:ext cx="9180195" cy="49726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业绩稳定，资金流入，红肥绿瘦，控盘增加，季线，月，周线金叉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1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风格轮动，高低切换</a:t>
            </a:r>
            <a:endParaRPr lang="zh-CN" altLang="en-US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投融协调，理财时代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0545" y="5085080"/>
            <a:ext cx="7755255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en-US" sz="1600" b="1" dirty="0" smtClean="0">
                <a:solidFill>
                  <a:schemeClr val="bg1"/>
                </a:solidFill>
              </a:rPr>
              <a:t>30</a:t>
            </a:r>
            <a:r>
              <a:rPr lang="zh-CN" altLang="en-US" sz="1600" b="1" dirty="0" smtClean="0">
                <a:solidFill>
                  <a:schemeClr val="bg1"/>
                </a:solidFill>
              </a:rPr>
              <a:t>余年第一次，投资融资并重</a:t>
            </a:r>
            <a:endParaRPr lang="zh-CN" altLang="en-US" sz="1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</a:rPr>
              <a:t>稳股市，稳消费，稳预期，巩固向好势头</a:t>
            </a:r>
            <a:endParaRPr lang="zh-CN" altLang="en-US" sz="1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</a:rPr>
              <a:t>引导中长期资金入市，稳定指数，万亿理财时代到来</a:t>
            </a:r>
            <a:endParaRPr lang="zh-CN" altLang="en-US" sz="1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</a:rPr>
              <a:t>明确本质：政策行情，指数行情，中长期行情，机构行情</a:t>
            </a:r>
            <a:endParaRPr lang="zh-CN" altLang="en-US" sz="1600" b="1" dirty="0" smtClean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" y="836295"/>
            <a:ext cx="8655050" cy="421386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305" y="836295"/>
            <a:ext cx="3303905" cy="53016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8860" y="831215"/>
            <a:ext cx="9066530" cy="491109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330" y="831215"/>
            <a:ext cx="2552065" cy="4899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文本框 2"/>
          <p:cNvSpPr txBox="1"/>
          <p:nvPr userDrawn="1">
            <p:custDataLst>
              <p:tags r:id="rId3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提振稳定，慢长趋势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72790" y="5419725"/>
            <a:ext cx="6167120" cy="9220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tx1"/>
                </a:solidFill>
              </a:rPr>
              <a:t>稳市场，稳预期，稳信心，稳就业</a:t>
            </a:r>
            <a:endParaRPr lang="zh-CN" altLang="en-US" b="1">
              <a:solidFill>
                <a:schemeClr val="tx1"/>
              </a:solidFill>
            </a:endParaRPr>
          </a:p>
          <a:p>
            <a:pPr algn="ctr"/>
            <a:r>
              <a:rPr lang="zh-CN" altLang="en-US" b="1">
                <a:solidFill>
                  <a:schemeClr val="tx1"/>
                </a:solidFill>
              </a:rPr>
              <a:t>完善特色稳市机制，慢长趋势，指数行情，理财正当时</a:t>
            </a:r>
            <a:endParaRPr lang="zh-CN" altLang="en-US" b="1">
              <a:solidFill>
                <a:schemeClr val="tx1"/>
              </a:solidFill>
            </a:endParaRPr>
          </a:p>
          <a:p>
            <a:pPr algn="ctr"/>
            <a:r>
              <a:rPr lang="zh-CN" altLang="en-US" b="1">
                <a:solidFill>
                  <a:schemeClr val="tx1"/>
                </a:solidFill>
              </a:rPr>
              <a:t>稳字当头，高低切换，轮动为主</a:t>
            </a:r>
            <a:endParaRPr lang="zh-CN" altLang="en-US" b="1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高低切换，风格轮动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42567"/>
          <a:stretch>
            <a:fillRect/>
          </a:stretch>
        </p:blipFill>
        <p:spPr>
          <a:xfrm>
            <a:off x="9142730" y="1310640"/>
            <a:ext cx="2988945" cy="18561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b="42567"/>
          <a:stretch>
            <a:fillRect/>
          </a:stretch>
        </p:blipFill>
        <p:spPr>
          <a:xfrm>
            <a:off x="6107430" y="1310640"/>
            <a:ext cx="2988945" cy="18561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b="42567"/>
          <a:stretch>
            <a:fillRect/>
          </a:stretch>
        </p:blipFill>
        <p:spPr>
          <a:xfrm>
            <a:off x="3071495" y="1306195"/>
            <a:ext cx="2988945" cy="18561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rcRect b="42567"/>
          <a:stretch>
            <a:fillRect/>
          </a:stretch>
        </p:blipFill>
        <p:spPr>
          <a:xfrm>
            <a:off x="55880" y="1306195"/>
            <a:ext cx="2988945" cy="185610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rcRect b="47983"/>
          <a:stretch>
            <a:fillRect/>
          </a:stretch>
        </p:blipFill>
        <p:spPr>
          <a:xfrm>
            <a:off x="55880" y="3296920"/>
            <a:ext cx="2989580" cy="16814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rcRect b="47983"/>
          <a:stretch>
            <a:fillRect/>
          </a:stretch>
        </p:blipFill>
        <p:spPr>
          <a:xfrm>
            <a:off x="9140190" y="3296920"/>
            <a:ext cx="2988945" cy="168084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rcRect b="47983"/>
          <a:stretch>
            <a:fillRect/>
          </a:stretch>
        </p:blipFill>
        <p:spPr>
          <a:xfrm>
            <a:off x="6105525" y="3296920"/>
            <a:ext cx="2988945" cy="168084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rcRect b="47983"/>
          <a:stretch>
            <a:fillRect/>
          </a:stretch>
        </p:blipFill>
        <p:spPr>
          <a:xfrm>
            <a:off x="3072130" y="3296920"/>
            <a:ext cx="2987675" cy="168021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218055" y="5520055"/>
            <a:ext cx="7755255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b="1" dirty="0" smtClean="0">
                <a:solidFill>
                  <a:schemeClr val="bg1"/>
                </a:solidFill>
              </a:rPr>
              <a:t>机构抱团，催生主线，机构瓦解，市场混沌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b="1" dirty="0" smtClean="0">
                <a:solidFill>
                  <a:schemeClr val="bg1"/>
                </a:solidFill>
              </a:rPr>
              <a:t>震荡期间，小盘占优，主题活跃，红利持续，静待主线催化</a:t>
            </a:r>
            <a:endParaRPr lang="zh-CN" b="1" dirty="0" smtClean="0">
              <a:solidFill>
                <a:schemeClr val="bg1"/>
              </a:solidFill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小盘活跃，量化基金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45260" y="5760085"/>
            <a:ext cx="9300210" cy="708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量化选股，小微盘为主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b="1" dirty="0" smtClean="0">
                <a:solidFill>
                  <a:schemeClr val="bg1"/>
                </a:solidFill>
              </a:rPr>
              <a:t>弹性高，波动大，注意底仓和波段择时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t="10420"/>
          <a:stretch>
            <a:fillRect/>
          </a:stretch>
        </p:blipFill>
        <p:spPr>
          <a:xfrm>
            <a:off x="285750" y="892810"/>
            <a:ext cx="2538730" cy="48958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505" y="892810"/>
            <a:ext cx="9039225" cy="48964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指数震荡，低位补涨</a:t>
            </a:r>
            <a:endParaRPr lang="zh-CN" altLang="en-US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5915" y="836295"/>
            <a:ext cx="9007475" cy="487934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2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中长向上，内部轮动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318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上证指数捕捞季节年线金叉初期，收敛三角形，震荡突破之后，空间更大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b="1" dirty="0" smtClean="0">
                <a:solidFill>
                  <a:schemeClr val="bg1"/>
                </a:solidFill>
              </a:rPr>
              <a:t>季线第六次金叉，年线第七次（</a:t>
            </a:r>
            <a:r>
              <a:rPr lang="en-US" altLang="zh-CN" b="1" dirty="0" smtClean="0">
                <a:solidFill>
                  <a:schemeClr val="bg1"/>
                </a:solidFill>
              </a:rPr>
              <a:t>96-97</a:t>
            </a:r>
            <a:r>
              <a:rPr lang="zh-CN" altLang="en-US" b="1" dirty="0" smtClean="0">
                <a:solidFill>
                  <a:schemeClr val="bg1"/>
                </a:solidFill>
              </a:rPr>
              <a:t>震荡）金叉，迎接历史机遇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2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6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3918</Words>
  <Application>WPS 演示</Application>
  <PresentationFormat>宽屏</PresentationFormat>
  <Paragraphs>170</Paragraphs>
  <Slides>24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Wingdings</vt:lpstr>
      <vt:lpstr>思源黑体 CN Light</vt:lpstr>
      <vt:lpstr>黑体</vt:lpstr>
      <vt:lpstr>思源黑体 CN Bold</vt:lpstr>
      <vt:lpstr>思源黑体 CN Medium</vt:lpstr>
      <vt:lpstr>思源黑体 Medium</vt:lpstr>
      <vt:lpstr>思源黑体 CN Normal</vt:lpstr>
      <vt:lpstr>KSOF618801C0</vt:lpstr>
      <vt:lpstr>Segoe Print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张聪</cp:lastModifiedBy>
  <cp:revision>305</cp:revision>
  <dcterms:created xsi:type="dcterms:W3CDTF">2022-12-31T05:43:00Z</dcterms:created>
  <dcterms:modified xsi:type="dcterms:W3CDTF">2026-09-04T10:03:10Z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07CDF8EAB0D34A18922B0B8ABE990F60_13</vt:lpwstr>
  </property>
</Properties>
</file>