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328" r:id="rId3"/>
    <p:sldId id="394" r:id="rId4"/>
    <p:sldId id="329" r:id="rId5"/>
    <p:sldId id="321" r:id="rId6"/>
    <p:sldId id="322" r:id="rId7"/>
    <p:sldId id="330" r:id="rId8"/>
    <p:sldId id="383" r:id="rId9"/>
    <p:sldId id="384" r:id="rId10"/>
    <p:sldId id="395" r:id="rId11"/>
    <p:sldId id="375" r:id="rId12"/>
    <p:sldId id="378" r:id="rId13"/>
    <p:sldId id="386" r:id="rId14"/>
    <p:sldId id="387" r:id="rId15"/>
    <p:sldId id="396" r:id="rId16"/>
    <p:sldId id="376" r:id="rId17"/>
    <p:sldId id="381" r:id="rId18"/>
    <p:sldId id="397" r:id="rId19"/>
    <p:sldId id="405" r:id="rId20"/>
    <p:sldId id="406" r:id="rId21"/>
    <p:sldId id="398" r:id="rId22"/>
    <p:sldId id="388" r:id="rId23"/>
    <p:sldId id="400" r:id="rId24"/>
    <p:sldId id="377" r:id="rId25"/>
    <p:sldId id="401" r:id="rId26"/>
    <p:sldId id="402" r:id="rId27"/>
    <p:sldId id="403" r:id="rId28"/>
    <p:sldId id="390" r:id="rId29"/>
    <p:sldId id="404" r:id="rId30"/>
    <p:sldId id="391" r:id="rId31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4" userDrawn="1">
          <p15:clr>
            <a:srgbClr val="A4A3A4"/>
          </p15:clr>
        </p15:guide>
        <p15:guide id="2" pos="37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  <p:cmAuthor id="9" name="幸全" initials="幸全" lastIdx="0" clrIdx="8"/>
  <p:cmAuthor id="10" name="十二 猪肠" initials="十二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B20"/>
    <a:srgbClr val="FA83B2"/>
    <a:srgbClr val="BF0E42"/>
    <a:srgbClr val="4044D3"/>
    <a:srgbClr val="B47BFD"/>
    <a:srgbClr val="4B58ED"/>
    <a:srgbClr val="1E38B8"/>
    <a:srgbClr val="B77DFE"/>
    <a:srgbClr val="171DA6"/>
    <a:srgbClr val="21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24"/>
        <p:guide pos="37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92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5.xml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底板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6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5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53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5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55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8.xml"/><Relationship Id="rId2" Type="http://schemas.openxmlformats.org/officeDocument/2006/relationships/image" Target="../media/image28.png"/><Relationship Id="rId1" Type="http://schemas.openxmlformats.org/officeDocument/2006/relationships/tags" Target="../tags/tag57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0.xml"/><Relationship Id="rId2" Type="http://schemas.openxmlformats.org/officeDocument/2006/relationships/image" Target="../media/image29.png"/><Relationship Id="rId1" Type="http://schemas.openxmlformats.org/officeDocument/2006/relationships/tags" Target="../tags/tag59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5.xml"/><Relationship Id="rId2" Type="http://schemas.openxmlformats.org/officeDocument/2006/relationships/image" Target="../media/image30.png"/><Relationship Id="rId1" Type="http://schemas.openxmlformats.org/officeDocument/2006/relationships/tags" Target="../tags/tag64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67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tags" Target="../tags/tag66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9.xml"/><Relationship Id="rId2" Type="http://schemas.openxmlformats.org/officeDocument/2006/relationships/image" Target="../media/image33.png"/><Relationship Id="rId1" Type="http://schemas.openxmlformats.org/officeDocument/2006/relationships/tags" Target="../tags/tag68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1.xml"/><Relationship Id="rId2" Type="http://schemas.openxmlformats.org/officeDocument/2006/relationships/image" Target="../media/image34.png"/><Relationship Id="rId1" Type="http://schemas.openxmlformats.org/officeDocument/2006/relationships/tags" Target="../tags/tag70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7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73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tags" Target="../tags/tag72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5.xml"/><Relationship Id="rId2" Type="http://schemas.openxmlformats.org/officeDocument/2006/relationships/image" Target="../media/image37.png"/><Relationship Id="rId1" Type="http://schemas.openxmlformats.org/officeDocument/2006/relationships/tags" Target="../tags/tag74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7.xml"/><Relationship Id="rId2" Type="http://schemas.openxmlformats.org/officeDocument/2006/relationships/image" Target="../media/image38.png"/><Relationship Id="rId1" Type="http://schemas.openxmlformats.org/officeDocument/2006/relationships/tags" Target="../tags/tag76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82.xml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tags" Target="../tags/tag81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4.xml"/><Relationship Id="rId2" Type="http://schemas.openxmlformats.org/officeDocument/2006/relationships/image" Target="../media/image42.png"/><Relationship Id="rId1" Type="http://schemas.openxmlformats.org/officeDocument/2006/relationships/tags" Target="../tags/tag83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6.xml"/><Relationship Id="rId2" Type="http://schemas.openxmlformats.org/officeDocument/2006/relationships/image" Target="../media/image43.png"/><Relationship Id="rId1" Type="http://schemas.openxmlformats.org/officeDocument/2006/relationships/tags" Target="../tags/tag85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8.xml"/><Relationship Id="rId2" Type="http://schemas.openxmlformats.org/officeDocument/2006/relationships/image" Target="../media/image44.png"/><Relationship Id="rId1" Type="http://schemas.openxmlformats.org/officeDocument/2006/relationships/tags" Target="../tags/tag87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90.xml"/><Relationship Id="rId2" Type="http://schemas.openxmlformats.org/officeDocument/2006/relationships/image" Target="../media/image45.png"/><Relationship Id="rId1" Type="http://schemas.openxmlformats.org/officeDocument/2006/relationships/tags" Target="../tags/tag8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91.xml"/><Relationship Id="rId1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21.xml"/><Relationship Id="rId4" Type="http://schemas.openxmlformats.org/officeDocument/2006/relationships/image" Target="../media/image11.png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image" Target="../media/image13.png"/><Relationship Id="rId3" Type="http://schemas.openxmlformats.org/officeDocument/2006/relationships/tags" Target="../tags/tag23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2.xml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3.xml"/><Relationship Id="rId2" Type="http://schemas.openxmlformats.org/officeDocument/2006/relationships/image" Target="../media/image14.png"/><Relationship Id="rId1" Type="http://schemas.openxmlformats.org/officeDocument/2006/relationships/tags" Target="../tags/tag42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4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tags" Target="../tags/tag44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7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tags" Target="../tags/tag46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9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加地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周线反弹，尝试轮动</a:t>
            </a:r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结构慢牛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周线金叉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主题龙头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20" y="854075"/>
            <a:ext cx="9895840" cy="48545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26795" y="5727700"/>
            <a:ext cx="104781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</a:rPr>
              <a:t>周线级别：捕捞季节金叉区域，寻找主题龙头</a:t>
            </a:r>
            <a:r>
              <a:rPr lang="en-US" altLang="zh-CN">
                <a:solidFill>
                  <a:schemeClr val="bg1"/>
                </a:solidFill>
              </a:rPr>
              <a:t> </a:t>
            </a:r>
            <a:endParaRPr lang="en-US" altLang="zh-CN">
              <a:solidFill>
                <a:schemeClr val="bg1"/>
              </a:solidFill>
            </a:endParaRPr>
          </a:p>
          <a:p>
            <a:pPr algn="ctr"/>
            <a:r>
              <a:rPr lang="en-US" altLang="zh-CN">
                <a:solidFill>
                  <a:schemeClr val="bg1"/>
                </a:solidFill>
                <a:sym typeface="+mn-ea"/>
              </a:rPr>
              <a:t>MACD </a:t>
            </a:r>
            <a:r>
              <a:rPr lang="zh-CN" altLang="en-US">
                <a:solidFill>
                  <a:schemeClr val="bg1"/>
                </a:solidFill>
              </a:rPr>
              <a:t>死叉末端</a:t>
            </a:r>
            <a:r>
              <a:rPr lang="en-US" altLang="zh-CN">
                <a:solidFill>
                  <a:schemeClr val="bg1"/>
                </a:solidFill>
              </a:rPr>
              <a:t> </a:t>
            </a:r>
            <a:r>
              <a:rPr lang="zh-CN" altLang="en-US">
                <a:solidFill>
                  <a:schemeClr val="bg1"/>
                </a:solidFill>
              </a:rPr>
              <a:t>，海洋状态下中轴，注意中轴下方金叉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5" y="2175510"/>
            <a:ext cx="6402070" cy="3268345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周线金叉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横向统计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十日千亿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1795" y="5572125"/>
            <a:ext cx="115646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周线金叉区域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月线金叉区域（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44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年线金叉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交集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29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个板块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横向样本，短线上攻回落，中线上攻横盘，等待资金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1113155"/>
            <a:ext cx="6097270" cy="42386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875" y="1138555"/>
            <a:ext cx="5137150" cy="42138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军工异动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趋势龙头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新入主力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495" y="942975"/>
            <a:ext cx="9370695" cy="49720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AI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教育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趋势龙头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新入主力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665" y="855345"/>
            <a:ext cx="9287510" cy="51466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潜龙出水，新入主力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潜龙理解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-1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底部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4" name="图片 3" descr="行情的阶段（2021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963930"/>
            <a:ext cx="9465945" cy="4930140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1-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牛熊线，主力动向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95" y="868045"/>
            <a:ext cx="10561320" cy="45732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887220" y="5541010"/>
            <a:ext cx="8842375" cy="8940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突破牛线，不一定大涨，不能突破牛线，一定不能大涨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熊线上移，不一定一波主升浪，熊线不上移，一定没有主升浪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底部大阳线有主力变紫不一定大涨，没有主力变紫，大概率成不了强势龙头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48715" y="1250950"/>
            <a:ext cx="621157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突破牛线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=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空间打开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空间打开，没有资金持续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一日游居多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空间打开，但风口只是轮动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没有龙头加持，无主升效应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090" y="1325880"/>
            <a:ext cx="2714625" cy="15906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607425" y="2286635"/>
            <a:ext cx="27012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大单扫货，顺势熊线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2-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新入主力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同步助力突破牛线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50" y="981075"/>
            <a:ext cx="9644380" cy="48958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2-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新入主力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同步助力突破牛线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530" y="1043940"/>
            <a:ext cx="9554210" cy="47694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加地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3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，周线金叉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" y="1178560"/>
            <a:ext cx="5100955" cy="45002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815" y="1178560"/>
            <a:ext cx="5100955" cy="45008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适度宽松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精准滴灌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655" y="972820"/>
            <a:ext cx="6214110" cy="480123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7195820" y="797560"/>
            <a:ext cx="461200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bg1"/>
                </a:solidFill>
              </a:rPr>
              <a:t>1</a:t>
            </a:r>
            <a:r>
              <a:rPr lang="zh-CN" altLang="en-US" sz="2400" b="1">
                <a:solidFill>
                  <a:schemeClr val="bg1"/>
                </a:solidFill>
              </a:rPr>
              <a:t>，回踩熊线</a:t>
            </a:r>
            <a:r>
              <a:rPr lang="en-US" altLang="zh-CN" sz="2400" b="1">
                <a:solidFill>
                  <a:schemeClr val="bg1"/>
                </a:solidFill>
              </a:rPr>
              <a:t> </a:t>
            </a:r>
            <a:r>
              <a:rPr lang="zh-CN" altLang="en-US" sz="2400" b="1">
                <a:solidFill>
                  <a:schemeClr val="bg1"/>
                </a:solidFill>
              </a:rPr>
              <a:t>或上行五日线回踩，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      </a:t>
            </a:r>
            <a:r>
              <a:rPr lang="zh-CN" altLang="en-US" sz="2400" b="1">
                <a:solidFill>
                  <a:schemeClr val="bg1"/>
                </a:solidFill>
              </a:rPr>
              <a:t>左侧试错法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sz="1400" b="1">
                <a:solidFill>
                  <a:schemeClr val="bg1"/>
                </a:solidFill>
              </a:rPr>
              <a:t>要求：短线上攻持续向上</a:t>
            </a:r>
            <a:endParaRPr lang="zh-CN" altLang="en-US" sz="1400" b="1">
              <a:solidFill>
                <a:schemeClr val="bg1"/>
              </a:solidFill>
            </a:endParaRPr>
          </a:p>
          <a:p>
            <a:r>
              <a:rPr lang="zh-CN" altLang="en-US" sz="1400" b="1">
                <a:solidFill>
                  <a:schemeClr val="bg1"/>
                </a:solidFill>
              </a:rPr>
              <a:t> </a:t>
            </a:r>
            <a:r>
              <a:rPr lang="en-US" altLang="zh-CN" sz="1400" b="1">
                <a:solidFill>
                  <a:schemeClr val="bg1"/>
                </a:solidFill>
              </a:rPr>
              <a:t>          </a:t>
            </a:r>
            <a:r>
              <a:rPr lang="zh-CN" altLang="en-US" sz="1400" b="1">
                <a:solidFill>
                  <a:schemeClr val="bg1"/>
                </a:solidFill>
              </a:rPr>
              <a:t>大盘，板块流动资金红</a:t>
            </a:r>
            <a:endParaRPr lang="zh-CN" altLang="en-US" sz="1400" b="1">
              <a:solidFill>
                <a:schemeClr val="bg1"/>
              </a:solidFill>
            </a:endParaRPr>
          </a:p>
          <a:p>
            <a:r>
              <a:rPr lang="zh-CN" altLang="en-US" sz="1400" b="1">
                <a:solidFill>
                  <a:schemeClr val="bg1"/>
                </a:solidFill>
              </a:rPr>
              <a:t> </a:t>
            </a:r>
            <a:r>
              <a:rPr lang="en-US" altLang="zh-CN" sz="1400" b="1">
                <a:solidFill>
                  <a:schemeClr val="bg1"/>
                </a:solidFill>
              </a:rPr>
              <a:t>          </a:t>
            </a:r>
            <a:r>
              <a:rPr lang="zh-CN" altLang="en-US" sz="1400" b="1">
                <a:solidFill>
                  <a:schemeClr val="bg1"/>
                </a:solidFill>
              </a:rPr>
              <a:t>否则仅适用极少主题龙头</a:t>
            </a:r>
            <a:endParaRPr lang="zh-CN" altLang="en-US" sz="1400" b="1">
              <a:solidFill>
                <a:schemeClr val="bg1"/>
              </a:solidFill>
            </a:endParaRPr>
          </a:p>
          <a:p>
            <a:r>
              <a:rPr lang="en-US" altLang="zh-CN" sz="2000" b="1">
                <a:solidFill>
                  <a:schemeClr val="bg1"/>
                </a:solidFill>
              </a:rPr>
              <a:t>        </a:t>
            </a:r>
            <a:r>
              <a:rPr lang="zh-CN" altLang="en-US" sz="1400" b="1">
                <a:solidFill>
                  <a:schemeClr val="bg1"/>
                </a:solidFill>
              </a:rPr>
              <a:t>市场弱势的时候，请慎用左侧模式</a:t>
            </a:r>
            <a:endParaRPr lang="zh-CN" altLang="en-US" sz="1400" b="1">
              <a:solidFill>
                <a:schemeClr val="bg1"/>
              </a:solidFill>
            </a:endParaRPr>
          </a:p>
          <a:p>
            <a:endParaRPr lang="zh-CN" altLang="en-US" sz="14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2</a:t>
            </a:r>
            <a:r>
              <a:rPr lang="zh-CN" altLang="en-US" sz="2400" b="1">
                <a:solidFill>
                  <a:schemeClr val="bg1"/>
                </a:solidFill>
              </a:rPr>
              <a:t>，大单异动（大额主买占比</a:t>
            </a:r>
            <a:r>
              <a:rPr lang="en-US" altLang="zh-CN" sz="2400" b="1">
                <a:solidFill>
                  <a:schemeClr val="bg1"/>
                </a:solidFill>
              </a:rPr>
              <a:t>5%</a:t>
            </a:r>
            <a:r>
              <a:rPr lang="zh-CN" altLang="en-US" sz="2400" b="1">
                <a:solidFill>
                  <a:schemeClr val="bg1"/>
                </a:solidFill>
              </a:rPr>
              <a:t>）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      </a:t>
            </a:r>
            <a:r>
              <a:rPr lang="zh-CN" altLang="en-US" sz="2400" b="1">
                <a:solidFill>
                  <a:schemeClr val="bg1"/>
                </a:solidFill>
              </a:rPr>
              <a:t>右侧试错法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 </a:t>
            </a:r>
            <a:r>
              <a:rPr lang="zh-CN" altLang="en-US" sz="1400" b="1">
                <a:solidFill>
                  <a:schemeClr val="bg1"/>
                </a:solidFill>
              </a:rPr>
              <a:t>要求：</a:t>
            </a:r>
            <a:r>
              <a:rPr lang="en-US" altLang="zh-CN" sz="1400" b="1">
                <a:solidFill>
                  <a:schemeClr val="bg1"/>
                </a:solidFill>
              </a:rPr>
              <a:t> </a:t>
            </a:r>
            <a:r>
              <a:rPr lang="zh-CN" altLang="en-US" sz="1400" b="1">
                <a:solidFill>
                  <a:schemeClr val="bg1"/>
                </a:solidFill>
              </a:rPr>
              <a:t>短线金叉区域，日线四线开花</a:t>
            </a:r>
            <a:endParaRPr lang="zh-CN" altLang="en-US" sz="1400" b="1">
              <a:solidFill>
                <a:schemeClr val="bg1"/>
              </a:solidFill>
            </a:endParaRPr>
          </a:p>
          <a:p>
            <a:r>
              <a:rPr lang="en-US" altLang="zh-CN" sz="1400" b="1">
                <a:solidFill>
                  <a:schemeClr val="bg1"/>
                </a:solidFill>
                <a:sym typeface="+mn-ea"/>
              </a:rPr>
              <a:t>             </a:t>
            </a:r>
            <a:r>
              <a:rPr lang="zh-CN" altLang="en-US" sz="1400" b="1">
                <a:solidFill>
                  <a:schemeClr val="bg1"/>
                </a:solidFill>
                <a:sym typeface="+mn-ea"/>
              </a:rPr>
              <a:t>最好是主题双红，或牛熊线强势</a:t>
            </a:r>
            <a:endParaRPr lang="zh-CN" altLang="en-US" sz="1400" b="1">
              <a:solidFill>
                <a:schemeClr val="bg1"/>
              </a:solidFill>
              <a:sym typeface="+mn-ea"/>
            </a:endParaRPr>
          </a:p>
          <a:p>
            <a:endParaRPr lang="zh-CN" altLang="en-US" sz="1600" b="1">
              <a:solidFill>
                <a:schemeClr val="bg1"/>
              </a:solidFill>
            </a:endParaRPr>
          </a:p>
          <a:p>
            <a:r>
              <a:rPr lang="en-US" altLang="zh-CN" sz="2400" b="1">
                <a:solidFill>
                  <a:schemeClr val="bg1"/>
                </a:solidFill>
              </a:rPr>
              <a:t>3</a:t>
            </a:r>
            <a:r>
              <a:rPr lang="zh-CN" altLang="en-US" sz="2400" b="1">
                <a:solidFill>
                  <a:schemeClr val="bg1"/>
                </a:solidFill>
              </a:rPr>
              <a:t>，三共振，加仓法</a:t>
            </a:r>
            <a:endParaRPr lang="zh-CN" altLang="en-US" sz="2400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</a:rPr>
              <a:t> </a:t>
            </a:r>
            <a:r>
              <a:rPr lang="en-US" altLang="zh-CN" b="1">
                <a:solidFill>
                  <a:schemeClr val="bg1"/>
                </a:solidFill>
              </a:rPr>
              <a:t>         </a:t>
            </a:r>
            <a:r>
              <a:rPr lang="zh-CN" altLang="en-US" b="1">
                <a:solidFill>
                  <a:schemeClr val="bg1"/>
                </a:solidFill>
              </a:rPr>
              <a:t>主买大单扫货</a:t>
            </a:r>
            <a:r>
              <a:rPr lang="en-US" altLang="zh-CN" b="1">
                <a:solidFill>
                  <a:schemeClr val="bg1"/>
                </a:solidFill>
              </a:rPr>
              <a:t>+</a:t>
            </a:r>
            <a:r>
              <a:rPr lang="zh-CN" altLang="en-US" b="1">
                <a:solidFill>
                  <a:schemeClr val="bg1"/>
                </a:solidFill>
              </a:rPr>
              <a:t>金叉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</a:rPr>
              <a:t> </a:t>
            </a:r>
            <a:r>
              <a:rPr lang="en-US" altLang="zh-CN" b="1">
                <a:solidFill>
                  <a:schemeClr val="bg1"/>
                </a:solidFill>
              </a:rPr>
              <a:t>         </a:t>
            </a:r>
            <a:r>
              <a:rPr lang="zh-CN" altLang="en-US" b="1">
                <a:solidFill>
                  <a:schemeClr val="bg1"/>
                </a:solidFill>
              </a:rPr>
              <a:t>主买大单扫货</a:t>
            </a:r>
            <a:r>
              <a:rPr lang="en-US" altLang="zh-CN" b="1">
                <a:solidFill>
                  <a:schemeClr val="bg1"/>
                </a:solidFill>
              </a:rPr>
              <a:t>+</a:t>
            </a:r>
            <a:r>
              <a:rPr lang="zh-CN" altLang="en-US" b="1">
                <a:solidFill>
                  <a:schemeClr val="bg1"/>
                </a:solidFill>
              </a:rPr>
              <a:t>熊线上移</a:t>
            </a:r>
            <a:r>
              <a:rPr lang="en-US" altLang="zh-CN" b="1">
                <a:solidFill>
                  <a:schemeClr val="bg1"/>
                </a:solidFill>
              </a:rPr>
              <a:t>(</a:t>
            </a:r>
            <a:r>
              <a:rPr lang="zh-CN" altLang="en-US" b="1">
                <a:solidFill>
                  <a:schemeClr val="bg1"/>
                </a:solidFill>
              </a:rPr>
              <a:t>可预判</a:t>
            </a:r>
            <a:r>
              <a:rPr lang="en-US" altLang="zh-CN" b="1">
                <a:solidFill>
                  <a:schemeClr val="bg1"/>
                </a:solidFill>
              </a:rPr>
              <a:t>)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en-US" altLang="zh-CN" b="1">
                <a:solidFill>
                  <a:schemeClr val="bg1"/>
                </a:solidFill>
              </a:rPr>
              <a:t>          </a:t>
            </a:r>
            <a:r>
              <a:rPr lang="zh-CN" altLang="en-US" b="1">
                <a:solidFill>
                  <a:schemeClr val="bg1"/>
                </a:solidFill>
              </a:rPr>
              <a:t>主买大单扫货</a:t>
            </a:r>
            <a:r>
              <a:rPr lang="en-US" altLang="zh-CN" b="1">
                <a:solidFill>
                  <a:schemeClr val="bg1"/>
                </a:solidFill>
              </a:rPr>
              <a:t>+</a:t>
            </a:r>
            <a:r>
              <a:rPr lang="zh-CN" altLang="en-US" b="1">
                <a:solidFill>
                  <a:schemeClr val="bg1"/>
                </a:solidFill>
              </a:rPr>
              <a:t>水手紫色</a:t>
            </a:r>
            <a:endParaRPr lang="zh-CN" altLang="en-US" b="1">
              <a:solidFill>
                <a:schemeClr val="bg1"/>
              </a:solidFill>
            </a:endParaRPr>
          </a:p>
          <a:p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要求：近期涨停棱镜十日上榜热点或趋势龙头榜</a:t>
            </a:r>
            <a:endParaRPr lang="zh-CN" altLang="en-US" sz="1600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超强卖法</a:t>
            </a:r>
            <a:endParaRPr lang="zh-CN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240155"/>
            <a:ext cx="6581775" cy="49199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167880" y="665480"/>
            <a:ext cx="4786630" cy="5494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【稳健型投资者交易模式】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卖点参考：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短线快速拉升涨幅超过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10%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左右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减仓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1/3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以内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</a:t>
            </a:r>
            <a:endParaRPr lang="en-US" altLang="zh-CN" b="1">
              <a:solidFill>
                <a:schemeClr val="bg1"/>
              </a:solidFill>
              <a:sym typeface="+mn-ea"/>
            </a:endParaRPr>
          </a:p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快速拉升的涨停或连板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炸板开板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减仓策略</a:t>
            </a:r>
            <a:endParaRPr lang="en-US" altLang="zh-CN" b="1">
              <a:solidFill>
                <a:schemeClr val="bg1"/>
              </a:solidFill>
            </a:endParaRPr>
          </a:p>
          <a:p>
            <a:endParaRPr lang="zh-CN" altLang="en-US" b="1">
              <a:solidFill>
                <a:schemeClr val="bg1"/>
              </a:solidFill>
            </a:endParaRPr>
          </a:p>
          <a:p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【通用模式】三卖法则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en-US" altLang="zh-CN" b="1">
                <a:solidFill>
                  <a:schemeClr val="bg1"/>
                </a:solidFill>
                <a:sym typeface="+mn-ea"/>
              </a:rPr>
              <a:t>1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，熊线走平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（捕捞季节未死叉）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</a:t>
            </a:r>
            <a:endParaRPr lang="en-US" altLang="zh-CN" b="1">
              <a:solidFill>
                <a:schemeClr val="bg1"/>
              </a:solidFill>
              <a:sym typeface="+mn-ea"/>
            </a:endParaRPr>
          </a:p>
          <a:p>
            <a:r>
              <a:rPr lang="en-US" altLang="zh-CN" b="1">
                <a:solidFill>
                  <a:schemeClr val="bg1"/>
                </a:solidFill>
                <a:sym typeface="+mn-ea"/>
              </a:rPr>
              <a:t>     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减仓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1/5-1/3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左右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</a:t>
            </a:r>
            <a:endParaRPr lang="en-US" altLang="zh-CN" b="1">
              <a:solidFill>
                <a:schemeClr val="bg1"/>
              </a:solidFill>
              <a:sym typeface="+mn-ea"/>
            </a:endParaRPr>
          </a:p>
          <a:p>
            <a:r>
              <a:rPr lang="en-US" altLang="zh-CN" b="1">
                <a:solidFill>
                  <a:schemeClr val="bg1"/>
                </a:solidFill>
                <a:sym typeface="+mn-ea"/>
              </a:rPr>
              <a:t>  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【容易短线做丢部分筹码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 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   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降低成本轻松应对高波动】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  <a:p>
            <a:endParaRPr lang="zh-CN" altLang="en-US" b="1">
              <a:solidFill>
                <a:schemeClr val="bg1"/>
              </a:solidFill>
            </a:endParaRPr>
          </a:p>
          <a:p>
            <a:r>
              <a:rPr lang="en-US" altLang="zh-CN" b="1">
                <a:solidFill>
                  <a:schemeClr val="bg1"/>
                </a:solidFill>
                <a:sym typeface="+mn-ea"/>
              </a:rPr>
              <a:t>2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，熊线走平，捕捞季节死叉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【必卖信号】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 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  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减仓到原仓位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1/2-1/3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左右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   </a:t>
            </a:r>
            <a:endParaRPr lang="en-US" altLang="zh-CN" b="1">
              <a:solidFill>
                <a:schemeClr val="bg1"/>
              </a:solidFill>
              <a:sym typeface="+mn-ea"/>
            </a:endParaRPr>
          </a:p>
          <a:p>
            <a:r>
              <a:rPr lang="en-US" altLang="zh-CN" b="1">
                <a:solidFill>
                  <a:schemeClr val="bg1"/>
                </a:solidFill>
                <a:sym typeface="+mn-ea"/>
              </a:rPr>
              <a:t>   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【熊线上移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+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金叉再启动】</a:t>
            </a:r>
            <a:endParaRPr lang="zh-CN" altLang="en-US" b="1">
              <a:solidFill>
                <a:schemeClr val="bg1"/>
              </a:solidFill>
            </a:endParaRPr>
          </a:p>
          <a:p>
            <a:endParaRPr lang="zh-CN" altLang="en-US" b="1">
              <a:solidFill>
                <a:schemeClr val="bg1"/>
              </a:solidFill>
            </a:endParaRPr>
          </a:p>
          <a:p>
            <a:r>
              <a:rPr lang="en-US" altLang="zh-CN" b="1">
                <a:solidFill>
                  <a:schemeClr val="bg1"/>
                </a:solidFill>
                <a:sym typeface="+mn-ea"/>
              </a:rPr>
              <a:t>3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，跌破熊线，只留底仓或清仓（</a:t>
            </a:r>
            <a:r>
              <a:rPr lang="en-US" altLang="zh-CN" b="1">
                <a:solidFill>
                  <a:schemeClr val="bg1"/>
                </a:solidFill>
                <a:sym typeface="+mn-ea"/>
              </a:rPr>
              <a:t>100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股纪念）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  <a:p>
            <a:r>
              <a:rPr lang="en-US" altLang="zh-CN" b="1">
                <a:solidFill>
                  <a:schemeClr val="bg1"/>
                </a:solidFill>
                <a:sym typeface="+mn-ea"/>
              </a:rPr>
              <a:t>      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等智能辅助线跌破</a:t>
            </a:r>
            <a:endParaRPr lang="zh-CN" altLang="en-US" b="1">
              <a:solidFill>
                <a:schemeClr val="bg1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注意水手突破紫变黄，或黄变灰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  <a:p>
            <a:r>
              <a:rPr lang="zh-CN" altLang="en-US" b="1">
                <a:solidFill>
                  <a:schemeClr val="bg1"/>
                </a:solidFill>
                <a:sym typeface="+mn-ea"/>
              </a:rPr>
              <a:t>股性和趋势减弱，风险预警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产业主题，龙头孕育</a:t>
            </a:r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0" y="20447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产业政策</a:t>
            </a:r>
            <a:r>
              <a:rPr lang="en-US" altLang="zh-CN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+</a:t>
            </a:r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资金流入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2875" y="1030605"/>
            <a:ext cx="6791325" cy="20669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10" y="1030605"/>
            <a:ext cx="4663440" cy="51174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2875" y="3228975"/>
            <a:ext cx="4443095" cy="303085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865995" y="5502910"/>
            <a:ext cx="18973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数据来源腾讯</a:t>
            </a:r>
            <a:r>
              <a:rPr lang="en-US" altLang="zh-CN"/>
              <a:t>workbuddy</a:t>
            </a:r>
            <a:r>
              <a:rPr lang="zh-CN" altLang="en-US"/>
              <a:t>整理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0" y="20447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产业政策</a:t>
            </a:r>
            <a:r>
              <a:rPr lang="en-US" altLang="zh-CN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+</a:t>
            </a:r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资金流入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8460" y="1449705"/>
            <a:ext cx="6255385" cy="390969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35305" y="1186180"/>
            <a:ext cx="4783455" cy="479425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逻辑：高频用语 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 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一级传导路径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（先看市场聊什么，再倒推谁受益）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AutoNum type="arabicPeriod"/>
            </a:pP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典型环节信号：投单跟踪确认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（只认已签单、已进业绩的公司，回避纯概念）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突发事件节点：催化剂时间轴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（回答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"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为什么是现在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"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细分领域扩算：产业链上下游梳理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en-US" altLang="zh-CN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5.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主线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分岔扩散结构：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一张图看清主线与扩散层次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6.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资金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板块情况：用涨跌幅、主力净买、龙头集中度验证主线强弱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0" y="20447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产业政策</a:t>
            </a:r>
            <a:r>
              <a:rPr lang="en-US" altLang="zh-CN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+</a:t>
            </a:r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资金流入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330" y="941705"/>
            <a:ext cx="8227060" cy="51485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业绩增长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zh-CN" b="1" dirty="0" smtClean="0">
                <a:solidFill>
                  <a:schemeClr val="bg1"/>
                </a:solidFill>
              </a:rPr>
              <a:t>资金流入，红肥绿瘦，月线，周线金叉区域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平台突破，</a:t>
            </a:r>
            <a:r>
              <a:rPr lang="zh-CN" b="1" dirty="0" smtClean="0">
                <a:solidFill>
                  <a:schemeClr val="bg1"/>
                </a:solidFill>
              </a:rPr>
              <a:t>死叉回踩，强势突破，注意大单扫货</a:t>
            </a:r>
            <a:r>
              <a:rPr lang="en-US" altLang="zh-CN" b="1" dirty="0" smtClean="0">
                <a:solidFill>
                  <a:schemeClr val="bg1"/>
                </a:solidFill>
              </a:rPr>
              <a:t>+</a:t>
            </a:r>
            <a:r>
              <a:rPr lang="zh-CN" b="1" dirty="0" smtClean="0">
                <a:solidFill>
                  <a:schemeClr val="bg1"/>
                </a:solidFill>
              </a:rPr>
              <a:t>熊线上移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0" y="20447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房地产行业</a:t>
            </a:r>
            <a:r>
              <a:rPr lang="en-US" altLang="zh-CN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+AI</a:t>
            </a:r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应用端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255" y="1214120"/>
            <a:ext cx="9114155" cy="42767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业绩增长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zh-CN" b="1" dirty="0" smtClean="0">
                <a:solidFill>
                  <a:schemeClr val="bg1"/>
                </a:solidFill>
              </a:rPr>
              <a:t>资金流入，红肥绿瘦，月线，周线金叉区域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平台突破，</a:t>
            </a:r>
            <a:r>
              <a:rPr lang="zh-CN" b="1" dirty="0" smtClean="0">
                <a:solidFill>
                  <a:schemeClr val="bg1"/>
                </a:solidFill>
              </a:rPr>
              <a:t>死叉回踩，强势突破，注意大单扫货</a:t>
            </a:r>
            <a:r>
              <a:rPr lang="en-US" altLang="zh-CN" b="1" dirty="0" smtClean="0">
                <a:solidFill>
                  <a:schemeClr val="bg1"/>
                </a:solidFill>
              </a:rPr>
              <a:t>+</a:t>
            </a:r>
            <a:r>
              <a:rPr lang="zh-CN" b="1" dirty="0" smtClean="0">
                <a:solidFill>
                  <a:schemeClr val="bg1"/>
                </a:solidFill>
              </a:rPr>
              <a:t>熊线上移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86305" y="204470"/>
            <a:ext cx="832358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传媒</a:t>
            </a:r>
            <a:r>
              <a:rPr lang="en-US" altLang="zh-CN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+AI</a:t>
            </a:r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，自有客户分销</a:t>
            </a:r>
            <a:r>
              <a:rPr lang="en-US" altLang="zh-CN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</a:t>
            </a:r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消耗稳定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060" y="1139825"/>
            <a:ext cx="9446260" cy="45783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1041400" y="3368040"/>
            <a:ext cx="10093960" cy="2602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308600" y="3517265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陈俊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:A20250619000299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1400" y="5970270"/>
            <a:ext cx="10093960" cy="421005"/>
          </a:xfrm>
          <a:prstGeom prst="rect">
            <a:avLst/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74640" y="4244340"/>
            <a:ext cx="526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经传多赢资深投顾。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361305" y="4556125"/>
            <a:ext cx="5282565" cy="1318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毕业于西北工业大学，股海沉浮多年。擅长波浪形态，机构分析，资金推动论，结合唯信号论，把握确定性波段。深度研究资金博弈理论，以价格体现市场一切信息为核心，帮助用户建立适合自己的投资模型！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506595" y="788035"/>
            <a:ext cx="7115175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fontAlgn="auto">
              <a:lnSpc>
                <a:spcPct val="100000"/>
              </a:lnSpc>
            </a:pP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高低切换</a:t>
            </a: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>
              <a:lnSpc>
                <a:spcPct val="100000"/>
              </a:lnSpc>
            </a:pP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新入主力</a:t>
            </a: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13" name="图片 12" descr="陈俊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820" y="814705"/>
            <a:ext cx="4321810" cy="51555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年中深蹲，夯实底部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第二章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周线反弹，尝试轮动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第三章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65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潜龙出水，新入主力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第四章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产业主题，龙头孕育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年中深蹲，夯实底部</a:t>
            </a:r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业绩叙事，估值挤压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1029970"/>
            <a:ext cx="8286115" cy="46704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870710" y="5821680"/>
            <a:ext cx="87287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</a:rPr>
              <a:t>机构抱团瓦解，产业增长阶段兑现，趋势转折，牛线下移，</a:t>
            </a:r>
            <a:endParaRPr lang="zh-CN" altLang="en-US">
              <a:solidFill>
                <a:schemeClr val="bg1"/>
              </a:solidFill>
            </a:endParaRPr>
          </a:p>
          <a:p>
            <a:pPr algn="ctr"/>
            <a:r>
              <a:rPr lang="zh-CN" altLang="en-US">
                <a:solidFill>
                  <a:schemeClr val="bg1"/>
                </a:solidFill>
              </a:rPr>
              <a:t>资金流出，无新合力，水手突破，灰色区间震荡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慢牛本质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回顾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2024</a:t>
            </a:r>
            <a:endParaRPr lang="en-US" altLang="zh-CN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55" y="847725"/>
            <a:ext cx="5306695" cy="26917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00" y="847725"/>
            <a:ext cx="5213350" cy="26917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55" y="3797935"/>
            <a:ext cx="5307330" cy="24980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800" y="3797935"/>
            <a:ext cx="5213350" cy="253492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超级横盘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多次筑底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静等资金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90" y="1089025"/>
            <a:ext cx="7800340" cy="490982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195" y="1089025"/>
            <a:ext cx="3489325" cy="48564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底部启动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新入主力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资产配置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95" y="1057275"/>
            <a:ext cx="7823835" cy="51130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2475" y="1052195"/>
            <a:ext cx="3400425" cy="2438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2475" y="3769995"/>
            <a:ext cx="3400425" cy="23425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2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2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4597</Words>
  <Application>WPS 演示</Application>
  <PresentationFormat>宽屏</PresentationFormat>
  <Paragraphs>207</Paragraphs>
  <Slides>29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5" baseType="lpstr">
      <vt:lpstr>Arial</vt:lpstr>
      <vt:lpstr>宋体</vt:lpstr>
      <vt:lpstr>Wingdings</vt:lpstr>
      <vt:lpstr>微软雅黑</vt:lpstr>
      <vt:lpstr>Wingdings</vt:lpstr>
      <vt:lpstr>思源黑体 Medium</vt:lpstr>
      <vt:lpstr>黑体</vt:lpstr>
      <vt:lpstr>思源黑体 CN Light</vt:lpstr>
      <vt:lpstr>思源黑体 CN Bold</vt:lpstr>
      <vt:lpstr>思源黑体 CN Normal</vt:lpstr>
      <vt:lpstr>Arial Unicode MS</vt:lpstr>
      <vt:lpstr>Calibri</vt:lpstr>
      <vt:lpstr>思源黑体 CN Medium</vt:lpstr>
      <vt:lpstr>KSOFD723FC5D</vt:lpstr>
      <vt:lpstr>Segoe Print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Cj</cp:lastModifiedBy>
  <cp:revision>349</cp:revision>
  <dcterms:created xsi:type="dcterms:W3CDTF">2022-12-31T05:43:00Z</dcterms:created>
  <dcterms:modified xsi:type="dcterms:W3CDTF">2026-09-04T10:31:41Z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2940D9413DE64B5696F76C7D324D51E1_13</vt:lpwstr>
  </property>
</Properties>
</file>