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83" r:id="rId3"/>
    <p:sldId id="324" r:id="rId4"/>
    <p:sldId id="321" r:id="rId5"/>
    <p:sldId id="322" r:id="rId6"/>
    <p:sldId id="329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9" r:id="rId21"/>
    <p:sldId id="347" r:id="rId22"/>
    <p:sldId id="348" r:id="rId23"/>
    <p:sldId id="327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85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Relationship Id="rId3" Type="http://schemas.openxmlformats.org/officeDocument/2006/relationships/image" Target="../media/image20.png"/><Relationship Id="rId2" Type="http://schemas.openxmlformats.org/officeDocument/2006/relationships/tags" Target="../tags/tag58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4.xml"/><Relationship Id="rId3" Type="http://schemas.openxmlformats.org/officeDocument/2006/relationships/image" Target="../media/image21.png"/><Relationship Id="rId2" Type="http://schemas.openxmlformats.org/officeDocument/2006/relationships/tags" Target="../tags/tag63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Relationship Id="rId3" Type="http://schemas.openxmlformats.org/officeDocument/2006/relationships/image" Target="../media/image22.png"/><Relationship Id="rId2" Type="http://schemas.openxmlformats.org/officeDocument/2006/relationships/tags" Target="../tags/tag65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8.xml"/><Relationship Id="rId3" Type="http://schemas.openxmlformats.org/officeDocument/2006/relationships/image" Target="../media/image23.png"/><Relationship Id="rId2" Type="http://schemas.openxmlformats.org/officeDocument/2006/relationships/tags" Target="../tags/tag67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Relationship Id="rId3" Type="http://schemas.openxmlformats.org/officeDocument/2006/relationships/image" Target="../media/image24.png"/><Relationship Id="rId2" Type="http://schemas.openxmlformats.org/officeDocument/2006/relationships/tags" Target="../tags/tag69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4.xml"/><Relationship Id="rId3" Type="http://schemas.openxmlformats.org/officeDocument/2006/relationships/image" Target="../media/image25.png"/><Relationship Id="rId2" Type="http://schemas.openxmlformats.org/officeDocument/2006/relationships/tags" Target="../tags/tag73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8.xml"/><Relationship Id="rId3" Type="http://schemas.openxmlformats.org/officeDocument/2006/relationships/image" Target="../media/image26.png"/><Relationship Id="rId2" Type="http://schemas.openxmlformats.org/officeDocument/2006/relationships/tags" Target="../tags/tag77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12.png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11.png"/><Relationship Id="rId2" Type="http://schemas.openxmlformats.org/officeDocument/2006/relationships/tags" Target="../tags/tag2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27.png"/><Relationship Id="rId2" Type="http://schemas.openxmlformats.org/officeDocument/2006/relationships/tags" Target="../tags/tag82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image" Target="../media/image28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14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3.xml"/><Relationship Id="rId2" Type="http://schemas.openxmlformats.org/officeDocument/2006/relationships/image" Target="../media/image13.png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15.png"/><Relationship Id="rId2" Type="http://schemas.openxmlformats.org/officeDocument/2006/relationships/tags" Target="../tags/tag4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image" Target="../media/image16.png"/><Relationship Id="rId2" Type="http://schemas.openxmlformats.org/officeDocument/2006/relationships/tags" Target="../tags/tag52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image" Target="../media/image17.png"/><Relationship Id="rId2" Type="http://schemas.openxmlformats.org/officeDocument/2006/relationships/tags" Target="../tags/tag54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56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济南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2191365" cy="68586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夯实基础后，仓位和是否资产配置自拟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225" y="854075"/>
            <a:ext cx="9474200" cy="56051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陪跑途中，这些技巧要掌握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猎手掘金选股能力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530860" y="1051560"/>
            <a:ext cx="6853555" cy="52222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55915" y="2891155"/>
            <a:ext cx="327088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通过涨停棱镜界面，自行选择符合模型的个股。在此过程中，可以参考猎手的相关文章，以更好地把握相关机会。如果选出的个股与软件显示的结果一致，则说明大家已经熟练掌握了这一方法。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条件预警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55915" y="2891155"/>
            <a:ext cx="327088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选股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≠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入仓，同时预警也要参考主力动向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，提高起爆点的概率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547370" y="1222375"/>
            <a:ext cx="6536055" cy="49060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资产配置和仓位管理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6105" y="4618355"/>
            <a:ext cx="10979785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基础仓位的收益主要依靠指数基金，例如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3-5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层的各类科创和策略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。而超额收益则来源于个股投资。可以选择单纯的金叉或支撑性买点作为一层，另外还可以在金叉配合主力动向（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）的情况下，将资金分为两层。熟练掌握后，可以自拟仓位。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比如天天狙击龙头紧密跟随，手中有基础仓位收益的策略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etf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万投入盈利本金和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万，科创重仓盈利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万，其他的就是各种猎手股，比如芯片（澜起科技）机器人（新时达）人工智能（泛微网络）军工（观想科技），红多绿少的状态。他自己也表达分仓的好处，就是不怕个别亏损股跌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374015" y="1016000"/>
            <a:ext cx="11323955" cy="33293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短期涨幅过大股，等倒车接人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0405" y="6053455"/>
            <a:ext cx="1097978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配合主力动向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涨幅过大的个股，可以在倒车接人的时候低吸，参考个股分时黄色均价线附近做低吸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59865" y="960120"/>
            <a:ext cx="8738870" cy="47555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成本优势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87550" y="2078990"/>
            <a:ext cx="8254365" cy="30460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用户的财富承载能力不同，千人千面。当股市上涨时，可能会因为卖飞而感到痛苦；而当股市下跌时，又可能因被套而感到沮丧。不论股票是上涨还是下跌，很多人常常处于无尽的后悔心态中。这种操作方式迟早会影响投资心理。因此，成本优势是一种不错的投资策略，具体可以参考这篇文章，其中有详细的说明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标题：【基础教学】第三讲：制造成本优势（解决实战中，死叉来不及卖的问题）【宓睿】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类型：观点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作者：宓睿（执业编号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:A1120616040002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链接：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https://gsh.n8n8.cn/viewpoint/67674?share=1&amp;cps_id=350402</a:t>
            </a: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起爆点的个股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4795" y="5069840"/>
            <a:ext cx="1166558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市场呈现慢牛环境，虽然无法实现所有个股的集体主升浪，但大仓位潜伏时，一旦股票长期不动，又很难坚持下去。因此，我们近期通常采用底仓与浮仓相结合的策略，配合起爆点和成本优势进行综合运作。具体而言，底仓保持长期不动，而浮动仓位则通过高抛低吸来灵活操作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例如，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日芯原股份发出起爆点信号，入仓两层；但从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日起，起爆点失败，出现死叉，因此选择离场一层，保留一层。随后，在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日再次出现起爆点信号时，增仓一层，使仓位重新回到两层，目前累计涨幅已超过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。尽管事后看来持续持仓似乎也是一种选择，但在实战中，投资者未必能承受波动带来的压力。因此，底仓与浮仓的策略更适合大多数用户。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2586355" y="671195"/>
            <a:ext cx="7018655" cy="41890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在个股具备成本优势后，三条离场路线和是否接回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34995" y="2339340"/>
            <a:ext cx="5817870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、感觉赚差不多了，何时离场都对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、日线死叉，离场底仓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/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、长期看好个股，等后期个股再次符合起爆点信号，增仓回去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预演信号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9745" y="2644775"/>
            <a:ext cx="340550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个股在变盘点的时候最难判断，但同样也是优势，如果某一个股票曾盘中金叉，主力动向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，光头闪退，只要主题和大盘没有问题，次日这些信号会再次出现，没有比这种更好的入仓信号了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425" y="1297305"/>
            <a:ext cx="7724775" cy="46107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 descr="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10余年从业经验，主张“一切从简单出发，追求本质把握重点”。精通软件指标盈利模式，独创“四四原则”“至猎战法”“三天原则”等模式，善于在不同行情中运用不同盈利模式抉择市场机会。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4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牛市陪跑攻略：</a:t>
            </a:r>
            <a:r>
              <a:rPr lang="en-US" altLang="zh-CN" sz="4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ETF </a:t>
            </a:r>
            <a:r>
              <a:rPr lang="zh-CN" altLang="en-US" sz="4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与股票如何抓住主升浪行情</a:t>
            </a:r>
            <a:endParaRPr lang="zh-CN" altLang="en-US" sz="44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宓睿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:A1120616040002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宓睿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665" y="696595"/>
            <a:ext cx="3829685" cy="527367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猎手专享，陪跑课程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50" y="1438275"/>
            <a:ext cx="9156700" cy="39814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924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至今，感受如何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当前陪跑，用户状况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6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陪跑途中，这些技巧掌握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猎手专享，陪跑课程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924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至今，感受如何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这些问题，您是否存在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8950" y="1174750"/>
            <a:ext cx="794385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、曾经拥有过牛股，现在回头却望尘莫及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、赚过而非赚到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、选到过牛股，要么买少要么没买到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。。。。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610" y="1873250"/>
            <a:ext cx="6482715" cy="4476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当前陪跑，用户状况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>
                <a:solidFill>
                  <a:schemeClr val="bg1"/>
                </a:solidFill>
              </a:rPr>
              <a:t>陪跑，改善心态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255" y="859790"/>
            <a:ext cx="9115425" cy="56337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小资金，也能慢慢做大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764540" y="931545"/>
            <a:ext cx="10958195" cy="53422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宓睿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A1120616040002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0" y="254000"/>
            <a:ext cx="7943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成本优势，已经变成大家的本能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68985" y="806450"/>
            <a:ext cx="4641215" cy="563245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5772150" y="806450"/>
            <a:ext cx="5574030" cy="5702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2777</Words>
  <Application>WPS 演示</Application>
  <PresentationFormat>宽屏</PresentationFormat>
  <Paragraphs>139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Medium</vt:lpstr>
      <vt:lpstr>思源黑体 CN Normal</vt:lpstr>
      <vt:lpstr>思源黑体 CN Light</vt:lpstr>
      <vt:lpstr>思源黑体 CN Medium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宓睿</cp:lastModifiedBy>
  <cp:revision>292</cp:revision>
  <dcterms:created xsi:type="dcterms:W3CDTF">2022-12-31T05:43:00Z</dcterms:created>
  <dcterms:modified xsi:type="dcterms:W3CDTF">2025-08-07T12:23:17Z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6BB7918B5963407485E009A7663D6C7C_13</vt:lpwstr>
  </property>
</Properties>
</file>