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30" r:id="rId3"/>
    <p:sldId id="321" r:id="rId5"/>
    <p:sldId id="337" r:id="rId6"/>
    <p:sldId id="383" r:id="rId7"/>
    <p:sldId id="384" r:id="rId8"/>
    <p:sldId id="381" r:id="rId9"/>
    <p:sldId id="322" r:id="rId10"/>
    <p:sldId id="349" r:id="rId11"/>
    <p:sldId id="350" r:id="rId12"/>
    <p:sldId id="351" r:id="rId13"/>
    <p:sldId id="386" r:id="rId14"/>
    <p:sldId id="338" r:id="rId15"/>
    <p:sldId id="374" r:id="rId16"/>
    <p:sldId id="356" r:id="rId17"/>
    <p:sldId id="378" r:id="rId18"/>
    <p:sldId id="327" r:id="rId19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  <p:cmAuthor id="0" name="Mia Vida Villanueva" initials="MVV" lastIdx="1" clrIdx="0"/>
  <p:cmAuthor id="7" name="1206988966@qq.com" initials="1" lastIdx="1" clrIdx="2"/>
  <p:cmAuthor id="8" name="姜伟光" initials="姜" lastIdx="1" clrIdx="0"/>
  <p:cmAuthor id="3" name="lenovo" initials="l" lastIdx="6" clrIdx="2"/>
  <p:cmAuthor id="4" name="Administrator" initials="A" lastIdx="6" clrIdx="3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4" Type="http://schemas.openxmlformats.org/officeDocument/2006/relationships/tags" Target="tags/tag68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tags" Target="../tags/tag8.xml"/><Relationship Id="rId3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24.xml"/><Relationship Id="rId7" Type="http://schemas.openxmlformats.org/officeDocument/2006/relationships/image" Target="../media/image9.png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image" Target="../media/image8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5.xml"/><Relationship Id="rId3" Type="http://schemas.openxmlformats.org/officeDocument/2006/relationships/image" Target="../media/image23.png"/><Relationship Id="rId2" Type="http://schemas.openxmlformats.org/officeDocument/2006/relationships/tags" Target="../tags/tag54.xml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7.xml"/><Relationship Id="rId3" Type="http://schemas.openxmlformats.org/officeDocument/2006/relationships/image" Target="../media/image24.png"/><Relationship Id="rId2" Type="http://schemas.openxmlformats.org/officeDocument/2006/relationships/tags" Target="../tags/tag56.xml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2.xml"/><Relationship Id="rId3" Type="http://schemas.openxmlformats.org/officeDocument/2006/relationships/image" Target="../media/image25.png"/><Relationship Id="rId2" Type="http://schemas.openxmlformats.org/officeDocument/2006/relationships/tags" Target="../tags/tag61.xml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4.xml"/><Relationship Id="rId3" Type="http://schemas.openxmlformats.org/officeDocument/2006/relationships/image" Target="../media/image26.png"/><Relationship Id="rId2" Type="http://schemas.openxmlformats.org/officeDocument/2006/relationships/tags" Target="../tags/tag63.xml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6.xml"/><Relationship Id="rId3" Type="http://schemas.openxmlformats.org/officeDocument/2006/relationships/image" Target="../media/image27.png"/><Relationship Id="rId2" Type="http://schemas.openxmlformats.org/officeDocument/2006/relationships/tags" Target="../tags/tag65.xml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7.xml"/><Relationship Id="rId2" Type="http://schemas.openxmlformats.org/officeDocument/2006/relationships/image" Target="../media/image28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image" Target="../media/image11.png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image" Target="../media/image10.png"/><Relationship Id="rId17" Type="http://schemas.openxmlformats.org/officeDocument/2006/relationships/slideLayout" Target="../slideLayouts/slideLayout4.xml"/><Relationship Id="rId16" Type="http://schemas.openxmlformats.org/officeDocument/2006/relationships/tags" Target="../tags/tag37.xml"/><Relationship Id="rId15" Type="http://schemas.openxmlformats.org/officeDocument/2006/relationships/tags" Target="../tags/tag36.xml"/><Relationship Id="rId14" Type="http://schemas.openxmlformats.org/officeDocument/2006/relationships/tags" Target="../tags/tag35.xml"/><Relationship Id="rId13" Type="http://schemas.openxmlformats.org/officeDocument/2006/relationships/tags" Target="../tags/tag34.xml"/><Relationship Id="rId12" Type="http://schemas.openxmlformats.org/officeDocument/2006/relationships/tags" Target="../tags/tag33.xml"/><Relationship Id="rId11" Type="http://schemas.openxmlformats.org/officeDocument/2006/relationships/tags" Target="../tags/tag32.xml"/><Relationship Id="rId10" Type="http://schemas.openxmlformats.org/officeDocument/2006/relationships/tags" Target="../tags/tag31.xml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42.xml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41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4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tags" Target="../tags/tag43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6.xml"/><Relationship Id="rId3" Type="http://schemas.openxmlformats.org/officeDocument/2006/relationships/image" Target="../media/image20.png"/><Relationship Id="rId2" Type="http://schemas.openxmlformats.org/officeDocument/2006/relationships/tags" Target="../tags/tag45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1.xml"/><Relationship Id="rId3" Type="http://schemas.openxmlformats.org/officeDocument/2006/relationships/image" Target="../media/image21.png"/><Relationship Id="rId2" Type="http://schemas.openxmlformats.org/officeDocument/2006/relationships/tags" Target="../tags/tag50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3.xml"/><Relationship Id="rId3" Type="http://schemas.openxmlformats.org/officeDocument/2006/relationships/image" Target="../media/image22.png"/><Relationship Id="rId2" Type="http://schemas.openxmlformats.org/officeDocument/2006/relationships/tags" Target="../tags/tag52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5374640" y="4196715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经传多赢投研总监，软件产品架构师。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4"/>
            </p:custDataLst>
          </p:nvPr>
        </p:nvSpPr>
        <p:spPr>
          <a:xfrm>
            <a:off x="5361305" y="4479925"/>
            <a:ext cx="52825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北京大学金融系毕业,从业十余年,坚持以资金推动论为研究核心，形成了以机构思路选股，游资思路跟踪的稳健投资模型。独创双龙战法，机构分析战法等软件经典战法，深受广大用户的喜爱。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5027930" y="788035"/>
            <a:ext cx="59524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>
              <a:lnSpc>
                <a:spcPct val="100000"/>
              </a:lnSpc>
            </a:pPr>
            <a:r>
              <a:rPr lang="zh-CN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稳中求进</a:t>
            </a:r>
            <a:endParaRPr lang="zh-CN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>
              <a:lnSpc>
                <a:spcPct val="100000"/>
              </a:lnSpc>
            </a:pPr>
            <a:r>
              <a:rPr lang="zh-CN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自强不息</a:t>
            </a:r>
            <a:endParaRPr lang="zh-CN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639185"/>
            <a:ext cx="476885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杨春虎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:A1120619100003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4" name="图片 3" descr="杨春虎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480" y="850265"/>
            <a:ext cx="4079875" cy="512000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控盘增加，趋势延续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57960" y="59690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日线熊线上移，捕捞季节</a:t>
            </a:r>
            <a:r>
              <a:rPr lang="zh-CN" altLang="en-US" dirty="0" smtClean="0">
                <a:solidFill>
                  <a:schemeClr val="bg1"/>
                </a:solidFill>
              </a:rPr>
              <a:t>金叉，关注</a:t>
            </a:r>
            <a:r>
              <a:rPr lang="zh-CN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dirty="0" smtClean="0">
                <a:solidFill>
                  <a:schemeClr val="bg1"/>
                </a:solidFill>
              </a:rPr>
              <a:t>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99515" y="730885"/>
            <a:ext cx="9646920" cy="523811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控盘增加，趋势延续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57960" y="59690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日线熊线上移，捕捞季节</a:t>
            </a:r>
            <a:r>
              <a:rPr lang="zh-CN" altLang="en-US" dirty="0" smtClean="0">
                <a:solidFill>
                  <a:schemeClr val="bg1"/>
                </a:solidFill>
              </a:rPr>
              <a:t>金叉，关注</a:t>
            </a:r>
            <a:r>
              <a:rPr lang="zh-CN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dirty="0" smtClean="0">
                <a:solidFill>
                  <a:schemeClr val="bg1"/>
                </a:solidFill>
              </a:rPr>
              <a:t>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52220" y="737235"/>
            <a:ext cx="9603105" cy="52146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主题掘金，强者恒强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跟随节奏，关注主题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96836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空间龙头</a:t>
            </a:r>
            <a:r>
              <a:rPr lang="en-US" altLang="zh-CN" dirty="0" smtClean="0">
                <a:solidFill>
                  <a:schemeClr val="bg1"/>
                </a:solidFill>
              </a:rPr>
              <a:t>-</a:t>
            </a:r>
            <a:r>
              <a:rPr lang="zh-CN" altLang="en-US" dirty="0" smtClean="0">
                <a:solidFill>
                  <a:schemeClr val="bg1"/>
                </a:solidFill>
              </a:rPr>
              <a:t>趋势龙头</a:t>
            </a:r>
            <a:r>
              <a:rPr lang="en-US" altLang="zh-CN" dirty="0" smtClean="0">
                <a:solidFill>
                  <a:schemeClr val="bg1"/>
                </a:solidFill>
              </a:rPr>
              <a:t>-</a:t>
            </a:r>
            <a:r>
              <a:rPr lang="zh-CN" altLang="en-US" dirty="0" smtClean="0">
                <a:solidFill>
                  <a:schemeClr val="bg1"/>
                </a:solidFill>
              </a:rPr>
              <a:t>控盘反复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周五异动，新藏铁路。常规热点：机器人，医药，军工</a:t>
            </a:r>
            <a:endParaRPr lang="en-US" altLang="zh-CN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10310" y="662940"/>
            <a:ext cx="9770110" cy="53054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国产替代，自主可控</a:t>
            </a:r>
            <a:endParaRPr lang="zh-CN" sz="4200" spc="-200" dirty="0" smtClean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8801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业绩稳定，资金流入，红肥绿瘦，控盘增加，月线，周线金叉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日线死叉，熊线上移，关注下个熊线上移的机会，注意业绩波动风险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42695" y="745490"/>
            <a:ext cx="9441180" cy="51263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国产替代，自主可控</a:t>
            </a:r>
            <a:endParaRPr lang="zh-CN" sz="4200" spc="-200" dirty="0" smtClean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45260" y="58801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业绩增加，资金流入，红肥绿瘦，控盘增加，周线金叉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日线死叉区域，关注下个熊线上移的机会，注意业绩波动风险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18895" y="779145"/>
            <a:ext cx="9288780" cy="50438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目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5" name="图片 4" descr="第一章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顺势布局，趋势为王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8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10" name="图片 9" descr="第一章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10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1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稳健投资，龙头启航</a:t>
              </a:r>
              <a:endParaRPr lang="zh-CN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2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19" name="图片 18" descr="第一章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4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5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主题掘金，强者恒强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1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顺势布局，趋势为王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年线金叉，主题活跃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5365" y="683260"/>
            <a:ext cx="5850255" cy="31769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文本框 14"/>
          <p:cNvSpPr txBox="1"/>
          <p:nvPr/>
        </p:nvSpPr>
        <p:spPr>
          <a:xfrm>
            <a:off x="1313180" y="593725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上证指数捕捞季节年，季，月，周线洗盘，季线</a:t>
            </a:r>
            <a:r>
              <a:rPr lang="en-US" altLang="zh-CN" dirty="0" smtClean="0">
                <a:solidFill>
                  <a:schemeClr val="bg1"/>
                </a:solidFill>
              </a:rPr>
              <a:t>MACD</a:t>
            </a:r>
            <a:r>
              <a:rPr lang="zh-CN" altLang="en-US" dirty="0" smtClean="0">
                <a:solidFill>
                  <a:schemeClr val="bg1"/>
                </a:solidFill>
              </a:rPr>
              <a:t>金叉，开启投资好年份</a:t>
            </a:r>
            <a:endParaRPr lang="zh-CN" altLang="en-US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权重搭台，题材领先，轮动补涨，涨时重势，</a:t>
            </a:r>
            <a:r>
              <a:rPr lang="en-US" altLang="zh-CN" dirty="0" smtClean="0">
                <a:solidFill>
                  <a:schemeClr val="bg1"/>
                </a:solidFill>
              </a:rPr>
              <a:t>2019</a:t>
            </a:r>
            <a:r>
              <a:rPr lang="zh-CN" altLang="en-US" dirty="0" smtClean="0">
                <a:solidFill>
                  <a:schemeClr val="bg1"/>
                </a:solidFill>
              </a:rPr>
              <a:t>年的翻版行情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81610" y="680720"/>
            <a:ext cx="5865495" cy="31851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rcRect b="41583"/>
          <a:stretch>
            <a:fillRect/>
          </a:stretch>
        </p:blipFill>
        <p:spPr>
          <a:xfrm>
            <a:off x="175260" y="4071620"/>
            <a:ext cx="2903220" cy="183134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rcRect b="41583"/>
          <a:stretch>
            <a:fillRect/>
          </a:stretch>
        </p:blipFill>
        <p:spPr>
          <a:xfrm>
            <a:off x="3154680" y="4070985"/>
            <a:ext cx="2894330" cy="182626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rcRect b="41583"/>
          <a:stretch>
            <a:fillRect/>
          </a:stretch>
        </p:blipFill>
        <p:spPr>
          <a:xfrm>
            <a:off x="6095365" y="4073525"/>
            <a:ext cx="2900045" cy="183007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rcRect b="41583"/>
          <a:stretch>
            <a:fillRect/>
          </a:stretch>
        </p:blipFill>
        <p:spPr>
          <a:xfrm>
            <a:off x="9041765" y="4070985"/>
            <a:ext cx="2903855" cy="183197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255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年线金叉，顺势而为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90677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dirty="0" smtClean="0">
                <a:solidFill>
                  <a:schemeClr val="bg1"/>
                </a:solidFill>
              </a:rPr>
              <a:t>18</a:t>
            </a:r>
            <a:r>
              <a:rPr lang="zh-CN" dirty="0" smtClean="0">
                <a:solidFill>
                  <a:schemeClr val="bg1"/>
                </a:solidFill>
              </a:rPr>
              <a:t>大指数年线依然金叉，指数托底，题材主线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月周交集，科创周线金叉延续，国证</a:t>
            </a:r>
            <a:r>
              <a:rPr lang="en-US" altLang="zh-CN" dirty="0" smtClean="0">
                <a:solidFill>
                  <a:schemeClr val="bg1"/>
                </a:solidFill>
              </a:rPr>
              <a:t>2000</a:t>
            </a:r>
            <a:r>
              <a:rPr lang="zh-CN" altLang="en-US" dirty="0" smtClean="0">
                <a:solidFill>
                  <a:schemeClr val="bg1"/>
                </a:solidFill>
              </a:rPr>
              <a:t>反转金叉，题材活跃</a:t>
            </a:r>
            <a:r>
              <a:rPr lang="zh-CN" dirty="0" smtClean="0">
                <a:solidFill>
                  <a:schemeClr val="bg1"/>
                </a:solidFill>
              </a:rPr>
              <a:t>，关注指数增强的投资机会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53490" y="687705"/>
            <a:ext cx="9555480" cy="51885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4790" y="2401570"/>
            <a:ext cx="7980680" cy="7327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短调中稳，轮动前进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93788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dirty="0" smtClean="0">
                <a:solidFill>
                  <a:schemeClr val="bg1"/>
                </a:solidFill>
              </a:rPr>
              <a:t>8</a:t>
            </a:r>
            <a:r>
              <a:rPr lang="zh-CN" altLang="en-US" dirty="0" smtClean="0">
                <a:solidFill>
                  <a:schemeClr val="bg1"/>
                </a:solidFill>
              </a:rPr>
              <a:t>月注意业绩暴雷风险，跟随趋势，注意绿帽带来的市场隐患</a:t>
            </a:r>
            <a:endParaRPr lang="zh-CN" altLang="en-US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中长期向好，小调小机会，大调大机会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49045" y="675005"/>
            <a:ext cx="9692005" cy="526288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稳健投资，龙头启航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趋势启动，行情延续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94487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年线，季线金叉区域行业比例超过三分之二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月线大比例金叉区域，月周交集，硬科技为主。</a:t>
            </a:r>
            <a:endParaRPr lang="en-US" altLang="zh-CN" dirty="0" smtClean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255" y="713740"/>
            <a:ext cx="9634220" cy="523113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机会来临，强者恒强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71905" y="694055"/>
            <a:ext cx="9646920" cy="523811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457960" y="59690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日线捕捞季节</a:t>
            </a:r>
            <a:r>
              <a:rPr lang="zh-CN" altLang="en-US" dirty="0" smtClean="0">
                <a:solidFill>
                  <a:schemeClr val="bg1"/>
                </a:solidFill>
              </a:rPr>
              <a:t>金叉区域，关注</a:t>
            </a:r>
            <a:r>
              <a:rPr lang="zh-CN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dirty="0" smtClean="0">
                <a:solidFill>
                  <a:schemeClr val="bg1"/>
                </a:solidFill>
              </a:rPr>
              <a:t>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5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6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7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8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29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1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3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4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8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WY4MjQyNDc1NWE5NGE3YmJhMmZmNzIzZDc5YmE1NGIifQ==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1667</Words>
  <Application>WPS 演示</Application>
  <PresentationFormat>宽屏</PresentationFormat>
  <Paragraphs>107</Paragraphs>
  <Slides>16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2" baseType="lpstr">
      <vt:lpstr>Arial</vt:lpstr>
      <vt:lpstr>宋体</vt:lpstr>
      <vt:lpstr>Wingdings</vt:lpstr>
      <vt:lpstr>微软雅黑</vt:lpstr>
      <vt:lpstr>Wingdings</vt:lpstr>
      <vt:lpstr>思源黑体 CN Light</vt:lpstr>
      <vt:lpstr>黑体</vt:lpstr>
      <vt:lpstr>思源黑体 CN Bold</vt:lpstr>
      <vt:lpstr>思源黑体 CN Medium</vt:lpstr>
      <vt:lpstr>思源黑体 Medium</vt:lpstr>
      <vt:lpstr>思源黑体 CN Normal</vt:lpstr>
      <vt:lpstr>Arial Unicode MS</vt:lpstr>
      <vt:lpstr>Calibri</vt:lpstr>
      <vt:lpstr>汉仪雅酷黑简</vt:lpstr>
      <vt:lpstr>方正宝黑体 简 Medium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杨春虎</cp:lastModifiedBy>
  <cp:revision>294</cp:revision>
  <dcterms:created xsi:type="dcterms:W3CDTF">2022-12-31T05:43:00Z</dcterms:created>
  <dcterms:modified xsi:type="dcterms:W3CDTF">2025-08-08T09:36:19Z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8B72552FCBB94BCFA92BB1CEC13036F8_13</vt:lpwstr>
  </property>
</Properties>
</file>