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3" r:id="rId3"/>
    <p:sldId id="332" r:id="rId4"/>
    <p:sldId id="321" r:id="rId5"/>
    <p:sldId id="322" r:id="rId6"/>
    <p:sldId id="333" r:id="rId7"/>
    <p:sldId id="334" r:id="rId8"/>
    <p:sldId id="336" r:id="rId9"/>
    <p:sldId id="335" r:id="rId10"/>
    <p:sldId id="347" r:id="rId11"/>
    <p:sldId id="337" r:id="rId12"/>
    <p:sldId id="338" r:id="rId13"/>
    <p:sldId id="352" r:id="rId14"/>
    <p:sldId id="340" r:id="rId15"/>
    <p:sldId id="341" r:id="rId16"/>
    <p:sldId id="342" r:id="rId17"/>
    <p:sldId id="343" r:id="rId18"/>
    <p:sldId id="348" r:id="rId19"/>
    <p:sldId id="339" r:id="rId20"/>
    <p:sldId id="344" r:id="rId21"/>
    <p:sldId id="345" r:id="rId22"/>
    <p:sldId id="350" r:id="rId23"/>
    <p:sldId id="351" r:id="rId24"/>
    <p:sldId id="346" r:id="rId25"/>
    <p:sldId id="349" r:id="rId26"/>
    <p:sldId id="327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0.png"/><Relationship Id="rId2" Type="http://schemas.openxmlformats.org/officeDocument/2006/relationships/tags" Target="../tags/tag6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6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1.png"/><Relationship Id="rId3" Type="http://schemas.openxmlformats.org/officeDocument/2006/relationships/image" Target="../media/image23.png"/><Relationship Id="rId2" Type="http://schemas.openxmlformats.org/officeDocument/2006/relationships/tags" Target="../tags/tag65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67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6.png"/><Relationship Id="rId2" Type="http://schemas.openxmlformats.org/officeDocument/2006/relationships/tags" Target="../tags/tag69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73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1.png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2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image" Target="../media/image32.png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3.xml"/><Relationship Id="rId2" Type="http://schemas.openxmlformats.org/officeDocument/2006/relationships/image" Target="../media/image33.png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86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88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42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3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5.png"/><Relationship Id="rId2" Type="http://schemas.openxmlformats.org/officeDocument/2006/relationships/tags" Target="../tags/tag4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49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8.png"/><Relationship Id="rId2" Type="http://schemas.openxmlformats.org/officeDocument/2006/relationships/tags" Target="../tags/tag54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9.png"/><Relationship Id="rId2" Type="http://schemas.openxmlformats.org/officeDocument/2006/relationships/tags" Target="../tags/tag56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绩优模型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" y="976630"/>
            <a:ext cx="6673850" cy="41700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94575" y="720090"/>
            <a:ext cx="446341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股价突破牛线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通常是处于相当长时间的中低位横盘之后的特殊异动</a:t>
            </a:r>
            <a:r>
              <a:rPr lang="en-US" altLang="zh-CN">
                <a:solidFill>
                  <a:schemeClr val="bg1"/>
                </a:solidFill>
              </a:rPr>
              <a:t>K</a:t>
            </a:r>
            <a:r>
              <a:rPr lang="zh-CN" altLang="en-US">
                <a:solidFill>
                  <a:schemeClr val="bg1"/>
                </a:solidFill>
              </a:rPr>
              <a:t>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熊线上移</a:t>
            </a:r>
            <a:r>
              <a:rPr lang="en-US" altLang="zh-CN">
                <a:solidFill>
                  <a:schemeClr val="bg1"/>
                </a:solidFill>
              </a:rPr>
              <a:t>: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确保趋势启动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最好中线趋势上的第一次熊线上移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当日盘中，</a:t>
            </a:r>
            <a:r>
              <a:rPr lang="en-US" altLang="zh-CN">
                <a:solidFill>
                  <a:schemeClr val="bg1"/>
                </a:solidFill>
              </a:rPr>
              <a:t>K</a:t>
            </a:r>
            <a:r>
              <a:rPr lang="zh-CN" altLang="en-US">
                <a:solidFill>
                  <a:schemeClr val="bg1"/>
                </a:solidFill>
              </a:rPr>
              <a:t>线突破牛线当日，不要求水手突破黄色或紫色。变黄变紫最好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10&lt;</a:t>
            </a:r>
            <a:r>
              <a:rPr lang="zh-CN" altLang="en-US">
                <a:solidFill>
                  <a:schemeClr val="bg1"/>
                </a:solidFill>
              </a:rPr>
              <a:t>控盘度</a:t>
            </a:r>
            <a:r>
              <a:rPr lang="en-US" altLang="zh-CN">
                <a:solidFill>
                  <a:schemeClr val="bg1"/>
                </a:solidFill>
              </a:rPr>
              <a:t>&lt;80: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旨在寻找主力新控盘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主力十日内爆量</a:t>
            </a:r>
            <a:r>
              <a:rPr lang="en-US" altLang="zh-CN">
                <a:solidFill>
                  <a:schemeClr val="bg1"/>
                </a:solidFill>
              </a:rPr>
              <a:t>: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要求趋势加速前后，有明显大单资金试盘，这是中低位主力吸筹的特征。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59585" y="5590540"/>
            <a:ext cx="84658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潜龙出水的逻辑，发现处于中期低位的品种的资金异动，趋势异动，有潜龙特征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出水突破牛线，且不跌破牛线，是最低要求。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当日试错买点和潜力股收集回档，等待二次大单异动拉升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706755"/>
            <a:ext cx="11330305" cy="5027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90" y="3376930"/>
            <a:ext cx="4671695" cy="22891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15030" y="5835650"/>
            <a:ext cx="5155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配合潜龙出水寻找底部启动，业绩增长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三季度累计增长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次以上，业绩稳定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748030"/>
            <a:ext cx="11335385" cy="5362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195" y="2425700"/>
            <a:ext cx="4535805" cy="233807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5" y="760730"/>
            <a:ext cx="11355705" cy="4676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570" y="3660140"/>
            <a:ext cx="2857500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769870" y="575119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日后，中报公布完毕，切换增速超预期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二季度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870" y="575119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业绩超预期，已经完全公布完的业绩是一季度数据，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日之后，中报公布完毕，切换增速超预期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二季度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" y="768350"/>
            <a:ext cx="11261725" cy="4841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870" y="575119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业绩超预期，已经完全公布完的业绩是一季度数据，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日之后，中报公布完毕，切换增速超预期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二季度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772160"/>
            <a:ext cx="11267440" cy="4864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总监复盘</a:t>
            </a:r>
            <a:r>
              <a:rPr lang="en-US" altLang="zh-CN" sz="2800">
                <a:solidFill>
                  <a:schemeClr val="bg1"/>
                </a:solidFill>
              </a:rPr>
              <a:t>-</a:t>
            </a:r>
            <a:r>
              <a:rPr lang="zh-CN" altLang="en-US" sz="2800">
                <a:solidFill>
                  <a:schemeClr val="bg1"/>
                </a:solidFill>
              </a:rPr>
              <a:t>月度策略</a:t>
            </a:r>
            <a:r>
              <a:rPr lang="en-US" altLang="zh-CN" sz="2800">
                <a:solidFill>
                  <a:schemeClr val="bg1"/>
                </a:solidFill>
              </a:rPr>
              <a:t>-</a:t>
            </a:r>
            <a:r>
              <a:rPr lang="zh-CN" altLang="en-US" sz="2800">
                <a:solidFill>
                  <a:schemeClr val="bg1"/>
                </a:solidFill>
              </a:rPr>
              <a:t>七月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790" y="920115"/>
            <a:ext cx="3913505" cy="51923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5" y="920115"/>
            <a:ext cx="6630035" cy="2631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5" y="3822065"/>
            <a:ext cx="6630035" cy="24028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热点炒作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766445"/>
            <a:ext cx="11052175" cy="50488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30375" y="5932170"/>
            <a:ext cx="8730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选择炒作风口双紫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资金靠前的十大主题，或涨停棱镜核心高潮主题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潜龙出水一键选择战法组合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选股结果，结合买卖点模型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506595" y="788035"/>
            <a:ext cx="711517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高低切换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3005" y="5937250"/>
            <a:ext cx="1013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最近炒作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出现星星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次以上，行业、产业的消息面刺激且得到资金认可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风口双紫：短期强势主题，必经之路，风口</a:t>
            </a:r>
            <a:r>
              <a:rPr lang="en-US" altLang="zh-CN">
                <a:solidFill>
                  <a:schemeClr val="bg1"/>
                </a:solidFill>
              </a:rPr>
              <a:t>K</a:t>
            </a:r>
            <a:r>
              <a:rPr lang="zh-CN" altLang="en-US">
                <a:solidFill>
                  <a:schemeClr val="bg1"/>
                </a:solidFill>
              </a:rPr>
              <a:t>线紫色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多空博弈紫色，说明短期龙头炒作趋势加速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" y="709295"/>
            <a:ext cx="11104880" cy="5109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光伏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液冷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&gt;5%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" y="824865"/>
            <a:ext cx="11106785" cy="4899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国产芯片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&gt;5%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" y="906145"/>
            <a:ext cx="11069955" cy="4923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370" y="3019425"/>
            <a:ext cx="4009390" cy="23812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902970"/>
            <a:ext cx="9794875" cy="49301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国产芯片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&gt;5%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965" y="2117725"/>
            <a:ext cx="4948555" cy="363029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5" y="3098800"/>
            <a:ext cx="3112770" cy="23558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圆角矩形 11"/>
          <p:cNvSpPr/>
          <p:nvPr/>
        </p:nvSpPr>
        <p:spPr>
          <a:xfrm>
            <a:off x="7224395" y="4813300"/>
            <a:ext cx="2590800" cy="64135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20980" y="3898265"/>
            <a:ext cx="1513205" cy="239395"/>
          </a:xfrm>
          <a:prstGeom prst="round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强势龙头的潜龙时刻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" y="1075055"/>
            <a:ext cx="8075295" cy="4936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60" y="905510"/>
            <a:ext cx="4531995" cy="277876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425" y="3870960"/>
            <a:ext cx="4532630" cy="252539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牛股的四个阶段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不同阶段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操作模型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绩优模型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热点炒作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牛股的四个阶段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6325" y="1358265"/>
            <a:ext cx="4193540" cy="43999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吸筹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低位涨停快，阴阳交错慢。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洗盘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急跌洗浮筹，缩量守支撑。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拉升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放量突破加速，主升浪开启。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出货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高位放量滞涨，诱多后转跌。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42060"/>
            <a:ext cx="6339840" cy="43732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110990" y="164465"/>
            <a:ext cx="3970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牛股的四个阶段</a:t>
            </a:r>
            <a:endParaRPr lang="zh-CN" altLang="en-US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992505"/>
            <a:ext cx="6663055" cy="48729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经验丰富的投资者，喜欢有明显的建仓痕迹的主升浪品种。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时间久 ，利润丰富，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可以让大部分人把握到的，这是真正的牛股。而非快速连续涨停的妖股。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吸筹建仓，快慢皆可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洗盘震荡，不破低。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拉升突破，控盘强。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滞涨出货，给选择。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通常在高位出货过程中，股价反复震荡 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或涨停板，或跌停板的形式，逐渐套牢散户不断补仓。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但过程煎熬，不适合一般投资者。高抛低吸难度大，考验信念，坚持。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如果股票选错了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或突发暴雷，一条路走到黑。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不能判断大致走势，或许不达预期。果断放弃短期介入。底仓跟踪趋势是最好的模式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在关键转折点，介入仓位。这是中长期牛股的难点。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60" y="3616960"/>
            <a:ext cx="3781425" cy="2458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960" y="811530"/>
            <a:ext cx="3778250" cy="2472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不同阶段操作模型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" y="762635"/>
            <a:ext cx="11683365" cy="5714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76370" y="73660"/>
            <a:ext cx="369062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穿越牛熊三步骤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9115" y="2183130"/>
            <a:ext cx="2008505" cy="402780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631440" y="2615565"/>
            <a:ext cx="1859280" cy="36703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222240" y="1125855"/>
            <a:ext cx="4382770" cy="535178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8785" y="984250"/>
            <a:ext cx="6463030" cy="96520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大盘环境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大部分时间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处于灰，红，黄色区域。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陪跑必学技能：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天牛熊线分析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《复盘表格仓位分析图》《</a:t>
            </a:r>
            <a:r>
              <a:rPr 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大盘风向操作闭环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》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5965" y="4467860"/>
            <a:ext cx="1614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S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点灰色区域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22245" y="4467860"/>
            <a:ext cx="15398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点红色区域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36390" y="73660"/>
            <a:ext cx="391795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中短线配置双模型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" y="847090"/>
            <a:ext cx="11923395" cy="573532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05180" y="2821305"/>
            <a:ext cx="1301750" cy="366014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846320" y="2602865"/>
            <a:ext cx="1249680" cy="387858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88210" y="2139950"/>
            <a:ext cx="1694815" cy="434149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02680" y="2070100"/>
            <a:ext cx="1543050" cy="441134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902575" y="1144270"/>
            <a:ext cx="2348865" cy="5337175"/>
          </a:xfrm>
          <a:prstGeom prst="rect">
            <a:avLst/>
          </a:prstGeom>
          <a:solidFill>
            <a:schemeClr val="accent6">
              <a:lumMod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11455" y="871220"/>
            <a:ext cx="551434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大盘环境的几种规律：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下跌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下跌，下跌，下跌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上涨，上涨，上涨</a:t>
            </a:r>
            <a:endParaRPr lang="zh-CN" altLang="en-US" sz="18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7075" y="470408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73930" y="455993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1584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6808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46440" y="366395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绩优模型为辅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3&quot;:[20481778,4364950],&quot;65&quot;:[20205176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13&quot;:[20481778,4364950],&quot;65&quot;:[2020517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2955</Words>
  <Application>WPS 演示</Application>
  <PresentationFormat>宽屏</PresentationFormat>
  <Paragraphs>218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</vt:lpstr>
      <vt:lpstr>PingFang SC</vt:lpstr>
      <vt:lpstr>Arial Unicode MS</vt:lpstr>
      <vt:lpstr>Calibri</vt:lpstr>
      <vt:lpstr>Segoe Print</vt:lpstr>
      <vt:lpstr>汉仪雅酷黑简</vt:lpstr>
      <vt:lpstr>方正宝黑体 简 Medium</vt:lpstr>
      <vt:lpstr>Wingdings 3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300</cp:revision>
  <dcterms:created xsi:type="dcterms:W3CDTF">2022-12-31T05:43:00Z</dcterms:created>
  <dcterms:modified xsi:type="dcterms:W3CDTF">2025-08-08T09:34:26Z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89B7A6AACA724488BFD11EBF50377424_13</vt:lpwstr>
  </property>
</Properties>
</file>