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92" r:id="rId8"/>
    <p:sldId id="412" r:id="rId9"/>
    <p:sldId id="394" r:id="rId10"/>
    <p:sldId id="337" r:id="rId11"/>
    <p:sldId id="411" r:id="rId12"/>
    <p:sldId id="423" r:id="rId13"/>
    <p:sldId id="384" r:id="rId14"/>
    <p:sldId id="322" r:id="rId15"/>
    <p:sldId id="413" r:id="rId16"/>
    <p:sldId id="418" r:id="rId17"/>
    <p:sldId id="416" r:id="rId18"/>
    <p:sldId id="417" r:id="rId19"/>
    <p:sldId id="415" r:id="rId20"/>
    <p:sldId id="338" r:id="rId21"/>
    <p:sldId id="398" r:id="rId22"/>
    <p:sldId id="422" r:id="rId23"/>
    <p:sldId id="401" r:id="rId24"/>
    <p:sldId id="419" r:id="rId25"/>
    <p:sldId id="409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95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26.png"/><Relationship Id="rId2" Type="http://schemas.openxmlformats.org/officeDocument/2006/relationships/tags" Target="../tags/tag66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30.png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31.png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32.png"/><Relationship Id="rId2" Type="http://schemas.openxmlformats.org/officeDocument/2006/relationships/tags" Target="../tags/tag79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6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7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image" Target="../media/image38.png"/><Relationship Id="rId2" Type="http://schemas.openxmlformats.org/officeDocument/2006/relationships/tags" Target="../tags/tag90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3.xml"/><Relationship Id="rId3" Type="http://schemas.openxmlformats.org/officeDocument/2006/relationships/image" Target="../media/image39.png"/><Relationship Id="rId2" Type="http://schemas.openxmlformats.org/officeDocument/2006/relationships/tags" Target="../tags/tag92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9.xml"/><Relationship Id="rId6" Type="http://schemas.openxmlformats.org/officeDocument/2006/relationships/image" Target="../media/image17.png"/><Relationship Id="rId5" Type="http://schemas.openxmlformats.org/officeDocument/2006/relationships/tags" Target="../tags/tag48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1.xml"/><Relationship Id="rId5" Type="http://schemas.openxmlformats.org/officeDocument/2006/relationships/image" Target="../media/image20.png"/><Relationship Id="rId4" Type="http://schemas.openxmlformats.org/officeDocument/2006/relationships/tags" Target="../tags/tag5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21.png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3" Type="http://schemas.openxmlformats.org/officeDocument/2006/relationships/image" Target="../media/image22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无惧调整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KDJ</a:t>
            </a:r>
            <a:r>
              <a:rPr lang="zh-CN" altLang="en-US" b="1" dirty="0" smtClean="0">
                <a:solidFill>
                  <a:schemeClr val="bg1"/>
                </a:solidFill>
              </a:rPr>
              <a:t>，</a:t>
            </a:r>
            <a:r>
              <a:rPr lang="en-US" altLang="zh-CN" b="1" dirty="0" smtClean="0">
                <a:solidFill>
                  <a:schemeClr val="bg1"/>
                </a:solidFill>
              </a:rPr>
              <a:t>J</a:t>
            </a:r>
            <a:r>
              <a:rPr lang="zh-CN" altLang="en-US" b="1" dirty="0" smtClean="0">
                <a:solidFill>
                  <a:schemeClr val="bg1"/>
                </a:solidFill>
              </a:rPr>
              <a:t>值小于</a:t>
            </a:r>
            <a:r>
              <a:rPr lang="en-US" altLang="zh-CN" b="1" dirty="0" smtClean="0">
                <a:solidFill>
                  <a:schemeClr val="bg1"/>
                </a:solidFill>
              </a:rPr>
              <a:t>-19</a:t>
            </a:r>
            <a:r>
              <a:rPr lang="zh-CN" altLang="en-US" b="1" dirty="0" smtClean="0">
                <a:solidFill>
                  <a:schemeClr val="bg1"/>
                </a:solidFill>
              </a:rPr>
              <a:t>，日线死叉末端，急跌宣泄情绪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2015</a:t>
            </a:r>
            <a:r>
              <a:rPr lang="zh-CN" altLang="en-US" b="1" dirty="0" smtClean="0">
                <a:solidFill>
                  <a:schemeClr val="bg1"/>
                </a:solidFill>
              </a:rPr>
              <a:t>年</a:t>
            </a:r>
            <a:r>
              <a:rPr lang="en-US" altLang="zh-CN" b="1" dirty="0" smtClean="0">
                <a:solidFill>
                  <a:schemeClr val="bg1"/>
                </a:solidFill>
              </a:rPr>
              <a:t>3</a:t>
            </a:r>
            <a:r>
              <a:rPr lang="zh-CN" altLang="en-US" b="1" dirty="0" smtClean="0">
                <a:solidFill>
                  <a:schemeClr val="bg1"/>
                </a:solidFill>
              </a:rPr>
              <a:t>次：三次后期出现短线报复性反弹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慢牛本质，不能急涨急跌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，静待报复性反弹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19475"/>
            <a:ext cx="38100" cy="19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020" y="746125"/>
            <a:ext cx="8823960" cy="4826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85180" y="2127885"/>
            <a:ext cx="3147695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把握机遇，布局调整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</a:rPr>
              <a:t>-11</a:t>
            </a:r>
            <a:r>
              <a:rPr lang="zh-CN" altLang="en-US" b="1" dirty="0" smtClean="0">
                <a:solidFill>
                  <a:schemeClr val="bg1"/>
                </a:solidFill>
              </a:rPr>
              <a:t>月，跌破熊线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历史上的平均股价的机会，现在是</a:t>
            </a:r>
            <a:r>
              <a:rPr lang="en-US" altLang="zh-CN" b="1" dirty="0" smtClean="0">
                <a:solidFill>
                  <a:schemeClr val="bg1"/>
                </a:solidFill>
              </a:rPr>
              <a:t>11</a:t>
            </a:r>
            <a:r>
              <a:rPr lang="zh-CN" altLang="en-US" b="1" dirty="0" smtClean="0">
                <a:solidFill>
                  <a:schemeClr val="bg1"/>
                </a:solidFill>
              </a:rPr>
              <a:t>月，科创</a:t>
            </a:r>
            <a:r>
              <a:rPr lang="en-US" altLang="zh-CN" b="1" dirty="0" smtClean="0">
                <a:solidFill>
                  <a:schemeClr val="bg1"/>
                </a:solidFill>
              </a:rPr>
              <a:t>50</a:t>
            </a:r>
            <a:r>
              <a:rPr lang="zh-CN" altLang="en-US" b="1" dirty="0" smtClean="0">
                <a:solidFill>
                  <a:schemeClr val="bg1"/>
                </a:solidFill>
              </a:rPr>
              <a:t>跌破熊线，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关注科创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蓝色线向下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颈线位，静待突破，</a:t>
            </a:r>
            <a:r>
              <a:rPr lang="zh-CN" b="1" dirty="0" smtClean="0">
                <a:solidFill>
                  <a:schemeClr val="bg1"/>
                </a:solidFill>
              </a:rPr>
              <a:t>把握短线上攻启动的机会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2270" y="721995"/>
            <a:ext cx="8886190" cy="4859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红利走强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月线捕捞季节为例，选择原则：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金叉初期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金叉末端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死叉末端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初期播种，中期施肥，末端收获，越靠近越短线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2415" y="674370"/>
            <a:ext cx="9026525" cy="4937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05" y="2320290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3665" y="688975"/>
            <a:ext cx="9374505" cy="5126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2410" y="804545"/>
            <a:ext cx="9187815" cy="5024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289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645" y="737870"/>
            <a:ext cx="9490710" cy="5191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明晰本质，紧跟机构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调整机遇，指数空间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红利走强，布局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十五五初，主题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周线金叉区域，主题开始持续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产业规模，梯队完整，才会反复炒作，消费，周期，</a:t>
            </a:r>
            <a:r>
              <a:rPr lang="en-US" altLang="zh-CN" dirty="0" smtClean="0">
                <a:solidFill>
                  <a:schemeClr val="bg1"/>
                </a:solidFill>
              </a:rPr>
              <a:t>AI</a:t>
            </a:r>
            <a:r>
              <a:rPr lang="zh-CN" dirty="0" smtClean="0">
                <a:solidFill>
                  <a:schemeClr val="bg1"/>
                </a:solidFill>
              </a:rPr>
              <a:t>轮动炒作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520" y="670560"/>
            <a:ext cx="9378950" cy="51295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日线捕捞死叉区域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0810" y="696595"/>
            <a:ext cx="9414510" cy="5149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死叉</a:t>
            </a:r>
            <a:r>
              <a:rPr lang="zh-CN" altLang="en-US" dirty="0" smtClean="0">
                <a:solidFill>
                  <a:schemeClr val="bg1"/>
                </a:solidFill>
              </a:rPr>
              <a:t>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3340" y="687070"/>
            <a:ext cx="9279890" cy="5075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，死叉区域</a:t>
            </a:r>
            <a:r>
              <a:rPr lang="zh-CN" dirty="0" smtClean="0">
                <a:solidFill>
                  <a:schemeClr val="bg1"/>
                </a:solidFill>
              </a:rPr>
              <a:t>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7785" y="681355"/>
            <a:ext cx="9535795" cy="5215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明晰本质，紧跟机构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0515" y="4787265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240" y="737235"/>
            <a:ext cx="3819525" cy="549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515" y="737235"/>
            <a:ext cx="7755890" cy="37763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05" y="784860"/>
            <a:ext cx="3879215" cy="26295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震荡）金叉，迎接历史第一次投融资并重的机遇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550" y="690880"/>
            <a:ext cx="9516745" cy="5167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430" y="2112645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60" y="690880"/>
            <a:ext cx="3148330" cy="5167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21.12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370" y="810260"/>
            <a:ext cx="7014845" cy="41516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调整机遇，指数空间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29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0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注意高低切换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风格调整并未结束，调整中短期波动就是机会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8420" y="661035"/>
            <a:ext cx="9425305" cy="5154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PLACING_PICTURE_USER_VIEWPORT" val="{&quot;height&quot;:8131,&quot;width&quot;:5648}"/>
  <p:tag name="KSO_WM_UNIT_PLACING_PICTURE_USER_RELATIVERECTANGLE" val="{&quot;bottom&quot;:0,&quot;left&quot;:0,&quot;right&quot;:0,&quot;top&quot;:0}"/>
  <p:tag name="KSO_WM_UNIT_PLACING_PICTURE_COLLAGE_RELATIVERECTANGLE" val="{&quot;bottom&quot;:0,&quot;left&quot;:0.025001895291615877,&quot;right&quot;:0.025001895291615877,&quot;top&quot;:0}"/>
  <p:tag name="KSO_WM_UNIT_PLACING_PICTURE_COLLAGE_VIEWPORT" val="{&quot;height&quot;:8856,&quot;width&quot;:5843.999999999998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53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54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55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5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4274</Words>
  <Application>WPS 演示</Application>
  <PresentationFormat>宽屏</PresentationFormat>
  <Paragraphs>297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313</cp:revision>
  <dcterms:created xsi:type="dcterms:W3CDTF">2022-12-31T05:43:00Z</dcterms:created>
  <dcterms:modified xsi:type="dcterms:W3CDTF">2025-11-27T07:55:26Z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997942F7C8BE4464A7646F933540295B_13</vt:lpwstr>
  </property>
</Properties>
</file>