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29" r:id="rId3"/>
    <p:sldId id="321" r:id="rId4"/>
    <p:sldId id="322" r:id="rId5"/>
    <p:sldId id="330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5"/>
    <p:sldId id="341" r:id="rId16"/>
    <p:sldId id="342" r:id="rId17"/>
    <p:sldId id="344" r:id="rId18"/>
    <p:sldId id="358" r:id="rId19"/>
    <p:sldId id="350" r:id="rId20"/>
    <p:sldId id="351" r:id="rId21"/>
    <p:sldId id="352" r:id="rId22"/>
    <p:sldId id="360" r:id="rId23"/>
    <p:sldId id="354" r:id="rId24"/>
    <p:sldId id="355" r:id="rId25"/>
    <p:sldId id="357" r:id="rId26"/>
    <p:sldId id="32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3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86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1.xml"/><Relationship Id="rId6" Type="http://schemas.openxmlformats.org/officeDocument/2006/relationships/image" Target="../media/image8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6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55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8.xml"/><Relationship Id="rId2" Type="http://schemas.openxmlformats.org/officeDocument/2006/relationships/image" Target="../media/image32.png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image" Target="../media/image33.png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5.xml"/><Relationship Id="rId2" Type="http://schemas.openxmlformats.org/officeDocument/2006/relationships/image" Target="../media/image34.jpeg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image" Target="../media/image36.png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image" Target="../media/image37.png"/><Relationship Id="rId1" Type="http://schemas.openxmlformats.org/officeDocument/2006/relationships/tags" Target="../tags/tag7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image" Target="../media/image34.jpeg"/><Relationship Id="rId1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0.png"/><Relationship Id="rId3" Type="http://schemas.openxmlformats.org/officeDocument/2006/relationships/tags" Target="../tags/tag23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image" Target="../media/image39.png"/><Relationship Id="rId2" Type="http://schemas.openxmlformats.org/officeDocument/2006/relationships/tags" Target="../tags/tag77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0.xml"/><Relationship Id="rId2" Type="http://schemas.openxmlformats.org/officeDocument/2006/relationships/image" Target="../media/image40.png"/><Relationship Id="rId1" Type="http://schemas.openxmlformats.org/officeDocument/2006/relationships/tags" Target="../tags/tag7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2.xml"/><Relationship Id="rId2" Type="http://schemas.openxmlformats.org/officeDocument/2006/relationships/image" Target="../media/image41.png"/><Relationship Id="rId1" Type="http://schemas.openxmlformats.org/officeDocument/2006/relationships/tags" Target="../tags/tag8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image" Target="../media/image42.png"/><Relationship Id="rId1" Type="http://schemas.openxmlformats.org/officeDocument/2006/relationships/tags" Target="../tags/tag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5.xml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5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image" Target="../media/image28.png"/><Relationship Id="rId2" Type="http://schemas.openxmlformats.org/officeDocument/2006/relationships/tags" Target="../tags/tag53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行稳致远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轮动前行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17265"/>
            <a:ext cx="567182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72510"/>
            <a:ext cx="53949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:A20250618011797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7020" y="829310"/>
            <a:ext cx="9077960" cy="49174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4675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年线金叉区域</a:t>
            </a:r>
            <a:r>
              <a:rPr lang="en-US" altLang="zh-CN" b="1">
                <a:solidFill>
                  <a:schemeClr val="bg1"/>
                </a:solidFill>
              </a:rPr>
              <a:t>31</a:t>
            </a:r>
            <a:r>
              <a:rPr lang="zh-CN" altLang="en-US" b="1">
                <a:solidFill>
                  <a:schemeClr val="bg1"/>
                </a:solidFill>
              </a:rPr>
              <a:t>个，季线金叉区域</a:t>
            </a:r>
            <a:r>
              <a:rPr lang="en-US" altLang="zh-CN" b="1">
                <a:solidFill>
                  <a:schemeClr val="bg1"/>
                </a:solidFill>
              </a:rPr>
              <a:t>6</a:t>
            </a:r>
            <a:r>
              <a:rPr lang="zh-CN" altLang="en-US" b="1">
                <a:solidFill>
                  <a:schemeClr val="bg1"/>
                </a:solidFill>
              </a:rPr>
              <a:t>个，长期向好，中期震荡，逢低布局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月线金叉区域</a:t>
            </a:r>
            <a:r>
              <a:rPr lang="en-US" altLang="zh-CN" b="1">
                <a:solidFill>
                  <a:schemeClr val="bg1"/>
                </a:solidFill>
              </a:rPr>
              <a:t>9</a:t>
            </a:r>
            <a:r>
              <a:rPr lang="zh-CN" altLang="en-US" b="1">
                <a:solidFill>
                  <a:schemeClr val="bg1"/>
                </a:solidFill>
              </a:rPr>
              <a:t>个，周线金叉区域</a:t>
            </a:r>
            <a:r>
              <a:rPr lang="en-US" altLang="zh-CN" b="1">
                <a:solidFill>
                  <a:schemeClr val="bg1"/>
                </a:solidFill>
              </a:rPr>
              <a:t>31</a:t>
            </a:r>
            <a:r>
              <a:rPr lang="zh-CN" altLang="en-US" b="1">
                <a:solidFill>
                  <a:schemeClr val="bg1"/>
                </a:solidFill>
              </a:rPr>
              <a:t>个，反弹延续，陆续月线金叉，创业板领先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周期共振，轮动分化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935" y="1814195"/>
            <a:ext cx="3676015" cy="2678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20" y="4551680"/>
            <a:ext cx="5478780" cy="952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新高震荡，静待金叉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87390"/>
            <a:ext cx="953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短线上攻向下，中线上攻稳定，资金持续流入，短线洗盘为主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周线金叉区域，静待更多指数月线金叉之后的机会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770" y="784225"/>
            <a:ext cx="9236075" cy="5003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3065" y="58229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指数增强的本质：调整跑赢指数，上涨跑赢指数，震荡区域低位机会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845" y="774065"/>
            <a:ext cx="9337675" cy="50584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全球变局，安全资产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0815" y="783590"/>
            <a:ext cx="9207500" cy="498792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风格转换，创业大盘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0815" y="578739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47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个行业年线金叉区域，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9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个季线金叉区域，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6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个月线金叉区域，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54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个行业周线金叉区域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风格切换，轮动补涨，行业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ETF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或前十大重仓股的信号机会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业绩稳定，资金流入，红肥绿瘦，控盘增加，月线，周线金叉区域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</a:t>
            </a:r>
            <a:r>
              <a:rPr lang="zh-CN" b="1" dirty="0" smtClean="0">
                <a:solidFill>
                  <a:schemeClr val="bg1"/>
                </a:solidFill>
              </a:rPr>
              <a:t>静待符合金叉信号或熊线上移的机会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85" y="784860"/>
            <a:ext cx="9189085" cy="49777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80" y="773430"/>
            <a:ext cx="9210040" cy="49891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产业主题，强者恒强</a:t>
            </a:r>
            <a:endParaRPr lang="en-US" alt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开局之年，稳字当头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短线超跌，轮动前行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全球变局，安全资产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产业主题，强者恒强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6730" y="835660"/>
            <a:ext cx="9012555" cy="488188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产业主题，能源科技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77088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空间龙头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趋势龙头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控盘反复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光通信，云计算，锂电池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" y="835660"/>
            <a:ext cx="7534910" cy="4897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60" y="753745"/>
            <a:ext cx="9247505" cy="50088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控盘增加，熊线上移后的</a:t>
            </a:r>
            <a:r>
              <a:rPr lang="en-US" altLang="zh-CN" b="1" dirty="0" smtClean="0">
                <a:solidFill>
                  <a:schemeClr val="bg1"/>
                </a:solidFill>
              </a:rPr>
              <a:t>B</a:t>
            </a:r>
            <a:r>
              <a:rPr lang="zh-CN" altLang="en-US" b="1" dirty="0" smtClean="0">
                <a:solidFill>
                  <a:schemeClr val="bg1"/>
                </a:solidFill>
              </a:rPr>
              <a:t>点回档金叉，注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80" y="846455"/>
            <a:ext cx="9058275" cy="49066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60" y="764540"/>
            <a:ext cx="9236075" cy="5003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开局之年，稳字当头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1600835"/>
            <a:ext cx="7884160" cy="3197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63700" y="544131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切合实际，降低预期，争取更好结果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绿色发展持续加码，设立国家低碳转型基金，培育氢能、绿色燃料等新增长点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45" y="1593215"/>
            <a:ext cx="3923030" cy="320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投融协调，理财时代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84270" y="4851400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引导中长期资金入市，稳定指数，万亿理财时代到来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270" y="836295"/>
            <a:ext cx="7755890" cy="37763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3115" y="836295"/>
            <a:ext cx="2835275" cy="5434965"/>
            <a:chOff x="0" y="1334"/>
            <a:chExt cx="4750" cy="89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23"/>
              <a:ext cx="4751" cy="4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34"/>
              <a:ext cx="4751" cy="4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864235" y="831215"/>
            <a:ext cx="10494010" cy="4902835"/>
            <a:chOff x="309" y="1317"/>
            <a:chExt cx="18590" cy="868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85" y="1326"/>
              <a:ext cx="16015" cy="867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" y="1317"/>
              <a:ext cx="4518" cy="8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" y="6556"/>
              <a:ext cx="2895" cy="1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5" y="4844"/>
              <a:ext cx="2865" cy="13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3" y="2126"/>
              <a:ext cx="2940" cy="1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85" y="1993"/>
              <a:ext cx="2910" cy="1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4" y="1317"/>
              <a:ext cx="3584" cy="39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92" y="4434"/>
              <a:ext cx="3400" cy="45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17" y="5139"/>
              <a:ext cx="3298" cy="42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文本框 2"/>
          <p:cNvSpPr txBox="1"/>
          <p:nvPr userDrawn="1">
            <p:custDataLst>
              <p:tags r:id="rId10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提振稳定，慢长趋势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72790" y="5419725"/>
            <a:ext cx="6167120" cy="9220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</a:rPr>
              <a:t>稳市场，稳预期，稳信心，稳就业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完善特色稳市机制，慢长趋势，指数行情，理财正当时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稳字当头，高低切换，轮动为主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稳中求进，理财时代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76008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固收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产品，理财首选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10420"/>
          <a:stretch>
            <a:fillRect/>
          </a:stretch>
        </p:blipFill>
        <p:spPr>
          <a:xfrm>
            <a:off x="285750" y="892810"/>
            <a:ext cx="2538730" cy="4895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99410" y="892810"/>
            <a:ext cx="9037955" cy="4895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短线超跌，轮动前行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5915" y="836295"/>
            <a:ext cx="9007475" cy="48793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中长向上，内部轮动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上证指数捕捞季节年线金叉初期，收敛三角形，震荡突破之后，空间更大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0" y="2115820"/>
            <a:ext cx="4675505" cy="25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3946</Words>
  <Application>WPS 演示</Application>
  <PresentationFormat>宽屏</PresentationFormat>
  <Paragraphs>170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思源黑体 CN Bold</vt:lpstr>
      <vt:lpstr>思源黑体 CN Light</vt:lpstr>
      <vt:lpstr>思源黑体 CN Medium</vt:lpstr>
      <vt:lpstr>思源黑体 CN Normal</vt:lpstr>
      <vt:lpstr>思源黑体 Medium</vt:lpstr>
      <vt:lpstr>方正宝黑体 简 Light</vt:lpstr>
      <vt:lpstr>文道潮黑体</vt:lpstr>
      <vt:lpstr>方正宝黑体 简 Medium</vt:lpstr>
      <vt:lpstr>方正大黑体_GBK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张聪</cp:lastModifiedBy>
  <cp:revision>300</cp:revision>
  <dcterms:created xsi:type="dcterms:W3CDTF">2022-12-31T05:43:00Z</dcterms:created>
  <dcterms:modified xsi:type="dcterms:W3CDTF">2026-04-24T09:59:25Z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B5DFE0ADE02D4639AF48556E48160A50_13</vt:lpwstr>
  </property>
</Properties>
</file>