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4.svg" ContentType="image/svg+xml"/>
  <Override PartName="/ppt/media/image16.svg" ContentType="image/svg+xml"/>
  <Override PartName="/ppt/media/image18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56.svg" ContentType="image/svg+xml"/>
  <Override PartName="/ppt/media/image61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6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328" r:id="rId3"/>
    <p:sldId id="333" r:id="rId4"/>
    <p:sldId id="321" r:id="rId5"/>
    <p:sldId id="322" r:id="rId6"/>
    <p:sldId id="330" r:id="rId7"/>
    <p:sldId id="336" r:id="rId8"/>
    <p:sldId id="337" r:id="rId9"/>
    <p:sldId id="338" r:id="rId10"/>
    <p:sldId id="339" r:id="rId11"/>
    <p:sldId id="340" r:id="rId12"/>
    <p:sldId id="352" r:id="rId13"/>
    <p:sldId id="351" r:id="rId14"/>
    <p:sldId id="361" r:id="rId15"/>
    <p:sldId id="346" r:id="rId16"/>
    <p:sldId id="334" r:id="rId17"/>
    <p:sldId id="355" r:id="rId18"/>
    <p:sldId id="364" r:id="rId19"/>
    <p:sldId id="365" r:id="rId20"/>
    <p:sldId id="356" r:id="rId21"/>
    <p:sldId id="367" r:id="rId22"/>
    <p:sldId id="366" r:id="rId23"/>
    <p:sldId id="357" r:id="rId24"/>
    <p:sldId id="358" r:id="rId25"/>
    <p:sldId id="359" r:id="rId26"/>
    <p:sldId id="368" r:id="rId27"/>
    <p:sldId id="372" r:id="rId28"/>
    <p:sldId id="373" r:id="rId29"/>
    <p:sldId id="374" r:id="rId30"/>
    <p:sldId id="375" r:id="rId31"/>
    <p:sldId id="376" r:id="rId32"/>
    <p:sldId id="377" r:id="rId33"/>
    <p:sldId id="378" r:id="rId34"/>
    <p:sldId id="371" r:id="rId35"/>
    <p:sldId id="327" r:id="rId36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7DFE"/>
    <a:srgbClr val="B47BFD"/>
    <a:srgbClr val="4B58ED"/>
    <a:srgbClr val="1E38B8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252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8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1" Type="http://schemas.openxmlformats.org/officeDocument/2006/relationships/slideLayout" Target="../slideLayouts/slideLayout4.xml"/><Relationship Id="rId30" Type="http://schemas.openxmlformats.org/officeDocument/2006/relationships/tags" Target="../tags/tag115.xml"/><Relationship Id="rId3" Type="http://schemas.openxmlformats.org/officeDocument/2006/relationships/tags" Target="../tags/tag88.xml"/><Relationship Id="rId29" Type="http://schemas.openxmlformats.org/officeDocument/2006/relationships/tags" Target="../tags/tag114.xml"/><Relationship Id="rId28" Type="http://schemas.openxmlformats.org/officeDocument/2006/relationships/tags" Target="../tags/tag113.xml"/><Relationship Id="rId27" Type="http://schemas.openxmlformats.org/officeDocument/2006/relationships/tags" Target="../tags/tag112.xml"/><Relationship Id="rId26" Type="http://schemas.openxmlformats.org/officeDocument/2006/relationships/tags" Target="../tags/tag111.xml"/><Relationship Id="rId25" Type="http://schemas.openxmlformats.org/officeDocument/2006/relationships/tags" Target="../tags/tag110.xml"/><Relationship Id="rId24" Type="http://schemas.openxmlformats.org/officeDocument/2006/relationships/tags" Target="../tags/tag109.xml"/><Relationship Id="rId23" Type="http://schemas.openxmlformats.org/officeDocument/2006/relationships/tags" Target="../tags/tag108.xml"/><Relationship Id="rId22" Type="http://schemas.openxmlformats.org/officeDocument/2006/relationships/tags" Target="../tags/tag107.xml"/><Relationship Id="rId21" Type="http://schemas.openxmlformats.org/officeDocument/2006/relationships/tags" Target="../tags/tag106.xml"/><Relationship Id="rId20" Type="http://schemas.openxmlformats.org/officeDocument/2006/relationships/tags" Target="../tags/tag105.xml"/><Relationship Id="rId2" Type="http://schemas.openxmlformats.org/officeDocument/2006/relationships/tags" Target="../tags/tag87.xml"/><Relationship Id="rId19" Type="http://schemas.openxmlformats.org/officeDocument/2006/relationships/tags" Target="../tags/tag104.xml"/><Relationship Id="rId18" Type="http://schemas.openxmlformats.org/officeDocument/2006/relationships/tags" Target="../tags/tag103.xml"/><Relationship Id="rId17" Type="http://schemas.openxmlformats.org/officeDocument/2006/relationships/tags" Target="../tags/tag102.xml"/><Relationship Id="rId16" Type="http://schemas.openxmlformats.org/officeDocument/2006/relationships/tags" Target="../tags/tag101.xml"/><Relationship Id="rId15" Type="http://schemas.openxmlformats.org/officeDocument/2006/relationships/tags" Target="../tags/tag100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tags" Target="../tags/tag8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0.xml"/><Relationship Id="rId2" Type="http://schemas.openxmlformats.org/officeDocument/2006/relationships/image" Target="../media/image24.png"/><Relationship Id="rId1" Type="http://schemas.openxmlformats.org/officeDocument/2006/relationships/tags" Target="../tags/tag11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6" Type="http://schemas.openxmlformats.org/officeDocument/2006/relationships/slideLayout" Target="../slideLayouts/slideLayout4.xml"/><Relationship Id="rId45" Type="http://schemas.openxmlformats.org/officeDocument/2006/relationships/tags" Target="../tags/tag153.xml"/><Relationship Id="rId44" Type="http://schemas.openxmlformats.org/officeDocument/2006/relationships/tags" Target="../tags/tag152.xml"/><Relationship Id="rId43" Type="http://schemas.openxmlformats.org/officeDocument/2006/relationships/tags" Target="../tags/tag151.xml"/><Relationship Id="rId42" Type="http://schemas.openxmlformats.org/officeDocument/2006/relationships/tags" Target="../tags/tag150.xml"/><Relationship Id="rId41" Type="http://schemas.openxmlformats.org/officeDocument/2006/relationships/tags" Target="../tags/tag149.xml"/><Relationship Id="rId40" Type="http://schemas.openxmlformats.org/officeDocument/2006/relationships/tags" Target="../tags/tag148.xml"/><Relationship Id="rId4" Type="http://schemas.openxmlformats.org/officeDocument/2006/relationships/tags" Target="../tags/tag124.xml"/><Relationship Id="rId39" Type="http://schemas.openxmlformats.org/officeDocument/2006/relationships/image" Target="../media/image36.svg"/><Relationship Id="rId38" Type="http://schemas.openxmlformats.org/officeDocument/2006/relationships/image" Target="../media/image35.png"/><Relationship Id="rId37" Type="http://schemas.openxmlformats.org/officeDocument/2006/relationships/tags" Target="../tags/tag147.xml"/><Relationship Id="rId36" Type="http://schemas.openxmlformats.org/officeDocument/2006/relationships/image" Target="../media/image34.svg"/><Relationship Id="rId35" Type="http://schemas.openxmlformats.org/officeDocument/2006/relationships/image" Target="../media/image33.png"/><Relationship Id="rId34" Type="http://schemas.openxmlformats.org/officeDocument/2006/relationships/tags" Target="../tags/tag146.xml"/><Relationship Id="rId33" Type="http://schemas.openxmlformats.org/officeDocument/2006/relationships/image" Target="../media/image32.svg"/><Relationship Id="rId32" Type="http://schemas.openxmlformats.org/officeDocument/2006/relationships/image" Target="../media/image31.png"/><Relationship Id="rId31" Type="http://schemas.openxmlformats.org/officeDocument/2006/relationships/tags" Target="../tags/tag145.xml"/><Relationship Id="rId30" Type="http://schemas.openxmlformats.org/officeDocument/2006/relationships/image" Target="../media/image30.svg"/><Relationship Id="rId3" Type="http://schemas.openxmlformats.org/officeDocument/2006/relationships/tags" Target="../tags/tag123.xml"/><Relationship Id="rId29" Type="http://schemas.openxmlformats.org/officeDocument/2006/relationships/image" Target="../media/image29.png"/><Relationship Id="rId28" Type="http://schemas.openxmlformats.org/officeDocument/2006/relationships/tags" Target="../tags/tag144.xml"/><Relationship Id="rId27" Type="http://schemas.openxmlformats.org/officeDocument/2006/relationships/image" Target="../media/image28.svg"/><Relationship Id="rId26" Type="http://schemas.openxmlformats.org/officeDocument/2006/relationships/image" Target="../media/image27.png"/><Relationship Id="rId25" Type="http://schemas.openxmlformats.org/officeDocument/2006/relationships/tags" Target="../tags/tag143.xml"/><Relationship Id="rId24" Type="http://schemas.openxmlformats.org/officeDocument/2006/relationships/tags" Target="../tags/tag142.xml"/><Relationship Id="rId23" Type="http://schemas.openxmlformats.org/officeDocument/2006/relationships/tags" Target="../tags/tag141.xml"/><Relationship Id="rId22" Type="http://schemas.openxmlformats.org/officeDocument/2006/relationships/tags" Target="../tags/tag140.xml"/><Relationship Id="rId21" Type="http://schemas.openxmlformats.org/officeDocument/2006/relationships/tags" Target="../tags/tag139.xml"/><Relationship Id="rId20" Type="http://schemas.openxmlformats.org/officeDocument/2006/relationships/tags" Target="../tags/tag138.xml"/><Relationship Id="rId2" Type="http://schemas.openxmlformats.org/officeDocument/2006/relationships/tags" Target="../tags/tag122.xml"/><Relationship Id="rId19" Type="http://schemas.openxmlformats.org/officeDocument/2006/relationships/tags" Target="../tags/tag137.xml"/><Relationship Id="rId18" Type="http://schemas.openxmlformats.org/officeDocument/2006/relationships/image" Target="../media/image26.svg"/><Relationship Id="rId17" Type="http://schemas.openxmlformats.org/officeDocument/2006/relationships/image" Target="../media/image25.png"/><Relationship Id="rId16" Type="http://schemas.openxmlformats.org/officeDocument/2006/relationships/tags" Target="../tags/tag136.xml"/><Relationship Id="rId15" Type="http://schemas.openxmlformats.org/officeDocument/2006/relationships/tags" Target="../tags/tag135.xml"/><Relationship Id="rId14" Type="http://schemas.openxmlformats.org/officeDocument/2006/relationships/tags" Target="../tags/tag134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tags" Target="../tags/tag12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55.xml"/><Relationship Id="rId2" Type="http://schemas.openxmlformats.org/officeDocument/2006/relationships/image" Target="../media/image37.png"/><Relationship Id="rId1" Type="http://schemas.openxmlformats.org/officeDocument/2006/relationships/tags" Target="../tags/tag15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57.xml"/><Relationship Id="rId2" Type="http://schemas.openxmlformats.org/officeDocument/2006/relationships/image" Target="../media/image38.png"/><Relationship Id="rId1" Type="http://schemas.openxmlformats.org/officeDocument/2006/relationships/tags" Target="../tags/tag15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59.xml"/><Relationship Id="rId2" Type="http://schemas.openxmlformats.org/officeDocument/2006/relationships/image" Target="../media/image39.png"/><Relationship Id="rId1" Type="http://schemas.openxmlformats.org/officeDocument/2006/relationships/tags" Target="../tags/tag15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61.xml"/><Relationship Id="rId2" Type="http://schemas.openxmlformats.org/officeDocument/2006/relationships/image" Target="../media/image40.png"/><Relationship Id="rId1" Type="http://schemas.openxmlformats.org/officeDocument/2006/relationships/tags" Target="../tags/tag160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63.xml"/><Relationship Id="rId2" Type="http://schemas.openxmlformats.org/officeDocument/2006/relationships/image" Target="../media/image41.png"/><Relationship Id="rId1" Type="http://schemas.openxmlformats.org/officeDocument/2006/relationships/tags" Target="../tags/tag16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image" Target="../media/image10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65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tags" Target="../tags/tag16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67.xml"/><Relationship Id="rId2" Type="http://schemas.openxmlformats.org/officeDocument/2006/relationships/image" Target="../media/image44.png"/><Relationship Id="rId1" Type="http://schemas.openxmlformats.org/officeDocument/2006/relationships/tags" Target="../tags/tag166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69.xml"/><Relationship Id="rId2" Type="http://schemas.openxmlformats.org/officeDocument/2006/relationships/image" Target="../media/image45.png"/><Relationship Id="rId1" Type="http://schemas.openxmlformats.org/officeDocument/2006/relationships/tags" Target="../tags/tag168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71.xml"/><Relationship Id="rId2" Type="http://schemas.openxmlformats.org/officeDocument/2006/relationships/image" Target="../media/image46.png"/><Relationship Id="rId1" Type="http://schemas.openxmlformats.org/officeDocument/2006/relationships/tags" Target="../tags/tag170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7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tags" Target="../tags/tag172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Relationship Id="rId31" Type="http://schemas.openxmlformats.org/officeDocument/2006/relationships/slideLayout" Target="../slideLayouts/slideLayout4.xml"/><Relationship Id="rId30" Type="http://schemas.openxmlformats.org/officeDocument/2006/relationships/tags" Target="../tags/tag198.xml"/><Relationship Id="rId3" Type="http://schemas.openxmlformats.org/officeDocument/2006/relationships/tags" Target="../tags/tag179.xml"/><Relationship Id="rId29" Type="http://schemas.openxmlformats.org/officeDocument/2006/relationships/tags" Target="../tags/tag197.xml"/><Relationship Id="rId28" Type="http://schemas.openxmlformats.org/officeDocument/2006/relationships/tags" Target="../tags/tag196.xml"/><Relationship Id="rId27" Type="http://schemas.openxmlformats.org/officeDocument/2006/relationships/tags" Target="../tags/tag195.xml"/><Relationship Id="rId26" Type="http://schemas.openxmlformats.org/officeDocument/2006/relationships/image" Target="../media/image56.svg"/><Relationship Id="rId25" Type="http://schemas.openxmlformats.org/officeDocument/2006/relationships/image" Target="../media/image55.png"/><Relationship Id="rId24" Type="http://schemas.openxmlformats.org/officeDocument/2006/relationships/tags" Target="../tags/tag194.xml"/><Relationship Id="rId23" Type="http://schemas.openxmlformats.org/officeDocument/2006/relationships/tags" Target="../tags/tag193.xml"/><Relationship Id="rId22" Type="http://schemas.openxmlformats.org/officeDocument/2006/relationships/tags" Target="../tags/tag192.xml"/><Relationship Id="rId21" Type="http://schemas.openxmlformats.org/officeDocument/2006/relationships/tags" Target="../tags/tag191.xml"/><Relationship Id="rId20" Type="http://schemas.openxmlformats.org/officeDocument/2006/relationships/tags" Target="../tags/tag190.xml"/><Relationship Id="rId2" Type="http://schemas.openxmlformats.org/officeDocument/2006/relationships/tags" Target="../tags/tag178.xml"/><Relationship Id="rId19" Type="http://schemas.openxmlformats.org/officeDocument/2006/relationships/image" Target="../media/image54.svg"/><Relationship Id="rId18" Type="http://schemas.openxmlformats.org/officeDocument/2006/relationships/image" Target="../media/image53.png"/><Relationship Id="rId17" Type="http://schemas.openxmlformats.org/officeDocument/2006/relationships/tags" Target="../tags/tag189.xml"/><Relationship Id="rId16" Type="http://schemas.openxmlformats.org/officeDocument/2006/relationships/tags" Target="../tags/tag188.xml"/><Relationship Id="rId15" Type="http://schemas.openxmlformats.org/officeDocument/2006/relationships/tags" Target="../tags/tag187.xml"/><Relationship Id="rId14" Type="http://schemas.openxmlformats.org/officeDocument/2006/relationships/tags" Target="../tags/tag186.xml"/><Relationship Id="rId13" Type="http://schemas.openxmlformats.org/officeDocument/2006/relationships/tags" Target="../tags/tag185.xml"/><Relationship Id="rId12" Type="http://schemas.openxmlformats.org/officeDocument/2006/relationships/image" Target="../media/image52.svg"/><Relationship Id="rId11" Type="http://schemas.openxmlformats.org/officeDocument/2006/relationships/image" Target="../media/image51.png"/><Relationship Id="rId10" Type="http://schemas.openxmlformats.org/officeDocument/2006/relationships/tags" Target="../tags/tag184.xml"/><Relationship Id="rId1" Type="http://schemas.openxmlformats.org/officeDocument/2006/relationships/tags" Target="../tags/tag17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00.xml"/><Relationship Id="rId2" Type="http://schemas.openxmlformats.org/officeDocument/2006/relationships/image" Target="../media/image57.png"/><Relationship Id="rId1" Type="http://schemas.openxmlformats.org/officeDocument/2006/relationships/tags" Target="../tags/tag199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02.xml"/><Relationship Id="rId2" Type="http://schemas.openxmlformats.org/officeDocument/2006/relationships/image" Target="../media/image58.png"/><Relationship Id="rId1" Type="http://schemas.openxmlformats.org/officeDocument/2006/relationships/tags" Target="../tags/tag201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04.xml"/><Relationship Id="rId2" Type="http://schemas.openxmlformats.org/officeDocument/2006/relationships/image" Target="../media/image59.png"/><Relationship Id="rId1" Type="http://schemas.openxmlformats.org/officeDocument/2006/relationships/tags" Target="../tags/tag20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image" Target="../media/image12.png"/><Relationship Id="rId3" Type="http://schemas.openxmlformats.org/officeDocument/2006/relationships/tags" Target="../tags/tag24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3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216.xml"/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3" Type="http://schemas.openxmlformats.org/officeDocument/2006/relationships/slideLayout" Target="../slideLayouts/slideLayout4.xml"/><Relationship Id="rId12" Type="http://schemas.openxmlformats.org/officeDocument/2006/relationships/tags" Target="../tags/tag219.xml"/><Relationship Id="rId11" Type="http://schemas.openxmlformats.org/officeDocument/2006/relationships/tags" Target="../tags/tag218.xml"/><Relationship Id="rId10" Type="http://schemas.openxmlformats.org/officeDocument/2006/relationships/tags" Target="../tags/tag217.xml"/><Relationship Id="rId1" Type="http://schemas.openxmlformats.org/officeDocument/2006/relationships/tags" Target="../tags/tag208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tags" Target="../tags/tag225.xml"/><Relationship Id="rId7" Type="http://schemas.openxmlformats.org/officeDocument/2006/relationships/image" Target="../media/image61.svg"/><Relationship Id="rId6" Type="http://schemas.openxmlformats.org/officeDocument/2006/relationships/image" Target="../media/image60.png"/><Relationship Id="rId5" Type="http://schemas.openxmlformats.org/officeDocument/2006/relationships/tags" Target="../tags/tag224.xml"/><Relationship Id="rId40" Type="http://schemas.openxmlformats.org/officeDocument/2006/relationships/slideLayout" Target="../slideLayouts/slideLayout4.xml"/><Relationship Id="rId4" Type="http://schemas.openxmlformats.org/officeDocument/2006/relationships/tags" Target="../tags/tag223.xml"/><Relationship Id="rId39" Type="http://schemas.openxmlformats.org/officeDocument/2006/relationships/tags" Target="../tags/tag248.xml"/><Relationship Id="rId38" Type="http://schemas.openxmlformats.org/officeDocument/2006/relationships/tags" Target="../tags/tag247.xml"/><Relationship Id="rId37" Type="http://schemas.openxmlformats.org/officeDocument/2006/relationships/tags" Target="../tags/tag246.xml"/><Relationship Id="rId36" Type="http://schemas.openxmlformats.org/officeDocument/2006/relationships/tags" Target="../tags/tag245.xml"/><Relationship Id="rId35" Type="http://schemas.openxmlformats.org/officeDocument/2006/relationships/tags" Target="../tags/tag244.xml"/><Relationship Id="rId34" Type="http://schemas.openxmlformats.org/officeDocument/2006/relationships/tags" Target="../tags/tag243.xml"/><Relationship Id="rId33" Type="http://schemas.openxmlformats.org/officeDocument/2006/relationships/image" Target="../media/image68.svg"/><Relationship Id="rId32" Type="http://schemas.openxmlformats.org/officeDocument/2006/relationships/image" Target="../media/image67.png"/><Relationship Id="rId31" Type="http://schemas.openxmlformats.org/officeDocument/2006/relationships/tags" Target="../tags/tag242.xml"/><Relationship Id="rId30" Type="http://schemas.openxmlformats.org/officeDocument/2006/relationships/image" Target="../media/image66.svg"/><Relationship Id="rId3" Type="http://schemas.openxmlformats.org/officeDocument/2006/relationships/tags" Target="../tags/tag222.xml"/><Relationship Id="rId29" Type="http://schemas.openxmlformats.org/officeDocument/2006/relationships/image" Target="../media/image65.png"/><Relationship Id="rId28" Type="http://schemas.openxmlformats.org/officeDocument/2006/relationships/tags" Target="../tags/tag241.xml"/><Relationship Id="rId27" Type="http://schemas.openxmlformats.org/officeDocument/2006/relationships/image" Target="../media/image64.svg"/><Relationship Id="rId26" Type="http://schemas.openxmlformats.org/officeDocument/2006/relationships/image" Target="../media/image63.png"/><Relationship Id="rId25" Type="http://schemas.openxmlformats.org/officeDocument/2006/relationships/tags" Target="../tags/tag240.xml"/><Relationship Id="rId24" Type="http://schemas.openxmlformats.org/officeDocument/2006/relationships/tags" Target="../tags/tag239.xml"/><Relationship Id="rId23" Type="http://schemas.openxmlformats.org/officeDocument/2006/relationships/tags" Target="../tags/tag238.xml"/><Relationship Id="rId22" Type="http://schemas.openxmlformats.org/officeDocument/2006/relationships/tags" Target="../tags/tag237.xml"/><Relationship Id="rId21" Type="http://schemas.openxmlformats.org/officeDocument/2006/relationships/tags" Target="../tags/tag236.xml"/><Relationship Id="rId20" Type="http://schemas.openxmlformats.org/officeDocument/2006/relationships/image" Target="../media/image62.svg"/><Relationship Id="rId2" Type="http://schemas.openxmlformats.org/officeDocument/2006/relationships/tags" Target="../tags/tag221.xml"/><Relationship Id="rId19" Type="http://schemas.openxmlformats.org/officeDocument/2006/relationships/image" Target="../media/image33.png"/><Relationship Id="rId18" Type="http://schemas.openxmlformats.org/officeDocument/2006/relationships/tags" Target="../tags/tag235.xml"/><Relationship Id="rId17" Type="http://schemas.openxmlformats.org/officeDocument/2006/relationships/tags" Target="../tags/tag234.xml"/><Relationship Id="rId16" Type="http://schemas.openxmlformats.org/officeDocument/2006/relationships/tags" Target="../tags/tag233.xml"/><Relationship Id="rId15" Type="http://schemas.openxmlformats.org/officeDocument/2006/relationships/tags" Target="../tags/tag232.xml"/><Relationship Id="rId14" Type="http://schemas.openxmlformats.org/officeDocument/2006/relationships/tags" Target="../tags/tag231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tags" Target="../tags/tag227.xml"/><Relationship Id="rId1" Type="http://schemas.openxmlformats.org/officeDocument/2006/relationships/tags" Target="../tags/tag220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50.xml"/><Relationship Id="rId2" Type="http://schemas.openxmlformats.org/officeDocument/2006/relationships/image" Target="../media/image69.png"/><Relationship Id="rId1" Type="http://schemas.openxmlformats.org/officeDocument/2006/relationships/tags" Target="../tags/tag2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51.xml"/><Relationship Id="rId1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48.xml"/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44.xml"/><Relationship Id="rId19" Type="http://schemas.openxmlformats.org/officeDocument/2006/relationships/tags" Target="../tags/tag55.xml"/><Relationship Id="rId18" Type="http://schemas.openxmlformats.org/officeDocument/2006/relationships/tags" Target="../tags/tag54.xml"/><Relationship Id="rId17" Type="http://schemas.openxmlformats.org/officeDocument/2006/relationships/tags" Target="../tags/tag53.xml"/><Relationship Id="rId16" Type="http://schemas.openxmlformats.org/officeDocument/2006/relationships/tags" Target="../tags/tag52.xml"/><Relationship Id="rId15" Type="http://schemas.openxmlformats.org/officeDocument/2006/relationships/tags" Target="../tags/tag51.xml"/><Relationship Id="rId14" Type="http://schemas.openxmlformats.org/officeDocument/2006/relationships/tags" Target="../tags/tag50.xml"/><Relationship Id="rId13" Type="http://schemas.openxmlformats.org/officeDocument/2006/relationships/image" Target="../media/image18.svg"/><Relationship Id="rId12" Type="http://schemas.openxmlformats.org/officeDocument/2006/relationships/image" Target="../media/image17.png"/><Relationship Id="rId11" Type="http://schemas.openxmlformats.org/officeDocument/2006/relationships/tags" Target="../tags/tag49.xml"/><Relationship Id="rId10" Type="http://schemas.openxmlformats.org/officeDocument/2006/relationships/image" Target="../media/image16.svg"/><Relationship Id="rId1" Type="http://schemas.openxmlformats.org/officeDocument/2006/relationships/tags" Target="../tags/tag4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3" Type="http://schemas.openxmlformats.org/officeDocument/2006/relationships/slideLayout" Target="../slideLayouts/slideLayout4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tags" Target="../tags/tag5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3" Type="http://schemas.openxmlformats.org/officeDocument/2006/relationships/slideLayout" Target="../slideLayouts/slideLayout4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tags" Target="../tags/tag6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1.xml"/><Relationship Id="rId2" Type="http://schemas.openxmlformats.org/officeDocument/2006/relationships/image" Target="../media/image19.png"/><Relationship Id="rId1" Type="http://schemas.openxmlformats.org/officeDocument/2006/relationships/tags" Target="../tags/tag8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pic>
        <p:nvPicPr>
          <p:cNvPr id="3" name="图片 2" descr="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57580"/>
            <a:ext cx="6096000" cy="48050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7580"/>
            <a:ext cx="6096635" cy="48050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52065" y="984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ym typeface="+mn-ea"/>
              </a:rPr>
              <a:t>                          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熬过坎坷，必将见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彩虹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471930" y="5812790"/>
            <a:ext cx="9631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每次平均股价出现周线调整，面临着新一轮的洗盘，洗盘挖坑结束酝酿新的机会，比如十二月份的商业航天涨了</a:t>
            </a:r>
            <a:r>
              <a:rPr lang="en-US" altLang="zh-CN" b="1">
                <a:solidFill>
                  <a:schemeClr val="bg1"/>
                </a:solidFill>
              </a:rPr>
              <a:t>2</a:t>
            </a:r>
            <a:r>
              <a:rPr lang="zh-CN" altLang="en-US" b="1">
                <a:solidFill>
                  <a:schemeClr val="bg1"/>
                </a:solidFill>
              </a:rPr>
              <a:t>个月，十五五规划出台，机构们需要更好的位置布局。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52065" y="984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ym typeface="+mn-ea"/>
              </a:rPr>
              <a:t>                              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耐心投资十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口诀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755333" y="1269365"/>
            <a:ext cx="537210" cy="932180"/>
          </a:xfrm>
          <a:prstGeom prst="rect">
            <a:avLst/>
          </a:prstGeom>
          <a:noFill/>
        </p:spPr>
        <p:txBody>
          <a:bodyPr wrap="none" lIns="0" tIns="36195" rIns="0" bIns="0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gradFill>
                  <a:gsLst>
                    <a:gs pos="0">
                      <a:schemeClr val="accent1">
                        <a:alpha val="10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5400000" scaled="0"/>
                </a:gradFill>
                <a:latin typeface="+mj-lt"/>
                <a:ea typeface="+mj-lt"/>
                <a:sym typeface="+mn-ea"/>
              </a:rPr>
              <a:t>01</a:t>
            </a:r>
            <a:endParaRPr lang="en-US" altLang="zh-CN" sz="2800" b="1" dirty="0">
              <a:gradFill>
                <a:gsLst>
                  <a:gs pos="0">
                    <a:schemeClr val="accent1">
                      <a:alpha val="10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5400000" scaled="0"/>
              </a:gradFill>
              <a:latin typeface="+mj-lt"/>
              <a:ea typeface="+mj-lt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352233" y="1270000"/>
            <a:ext cx="4587240" cy="931545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p>
            <a:pPr lvl="0" algn="l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br>
              <a:rPr lang="zh-CN" altLang="en-US" b="1">
                <a:solidFill>
                  <a:schemeClr val="bg1"/>
                </a:solidFill>
                <a:sym typeface="+mn-ea"/>
              </a:rPr>
            </a:br>
            <a:r>
              <a:rPr lang="zh-CN" altLang="en-US" b="1">
                <a:solidFill>
                  <a:schemeClr val="bg1"/>
                </a:solidFill>
                <a:sym typeface="+mn-ea"/>
              </a:rPr>
              <a:t>好股不怕拿着等，没耐心的赚不成</a:t>
            </a:r>
            <a:r>
              <a:rPr lang="zh-CN" altLang="en-US" sz="1400" b="1">
                <a:sym typeface="+mn-ea"/>
              </a:rPr>
              <a:t>。</a:t>
            </a:r>
            <a:endParaRPr lang="zh-CN" altLang="en-US" sz="1400" b="1"/>
          </a:p>
          <a:p>
            <a:pPr lvl="0" algn="l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4"/>
            </p:custDataLst>
          </p:nvPr>
        </p:nvCxnSpPr>
        <p:spPr>
          <a:xfrm>
            <a:off x="755968" y="2201545"/>
            <a:ext cx="5182870" cy="0"/>
          </a:xfrm>
          <a:prstGeom prst="line">
            <a:avLst/>
          </a:prstGeom>
          <a:solidFill>
            <a:schemeClr val="lt1">
              <a:lumMod val="100000"/>
              <a:alpha val="0"/>
            </a:schemeClr>
          </a:solidFill>
          <a:ln w="1016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cxn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755333" y="2200910"/>
            <a:ext cx="537210" cy="932180"/>
          </a:xfrm>
          <a:prstGeom prst="rect">
            <a:avLst/>
          </a:prstGeom>
          <a:noFill/>
        </p:spPr>
        <p:txBody>
          <a:bodyPr wrap="none" lIns="0" tIns="36195" rIns="0" bIns="0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gradFill>
                  <a:gsLst>
                    <a:gs pos="0">
                      <a:schemeClr val="accent1">
                        <a:alpha val="10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5400000" scaled="0"/>
                </a:gradFill>
                <a:latin typeface="+mj-lt"/>
                <a:ea typeface="+mj-lt"/>
                <a:sym typeface="+mn-ea"/>
              </a:rPr>
              <a:t>03</a:t>
            </a:r>
            <a:endParaRPr lang="en-US" altLang="zh-CN" sz="2800" b="1" dirty="0">
              <a:gradFill>
                <a:gsLst>
                  <a:gs pos="0">
                    <a:schemeClr val="accent1">
                      <a:alpha val="10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5400000" scaled="0"/>
              </a:gradFill>
              <a:latin typeface="+mj-lt"/>
              <a:ea typeface="+mj-lt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1352233" y="2201545"/>
            <a:ext cx="4587240" cy="931545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p>
            <a:pPr lvl="0" algn="l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sym typeface="+mn-ea"/>
              </a:rPr>
              <a:t>横盘整理需要等，耐心不够被洗走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7"/>
            </p:custDataLst>
          </p:nvPr>
        </p:nvCxnSpPr>
        <p:spPr>
          <a:xfrm>
            <a:off x="755968" y="3133090"/>
            <a:ext cx="5182870" cy="0"/>
          </a:xfrm>
          <a:prstGeom prst="line">
            <a:avLst/>
          </a:prstGeom>
          <a:solidFill>
            <a:schemeClr val="lt1">
              <a:lumMod val="100000"/>
              <a:alpha val="0"/>
            </a:schemeClr>
          </a:solidFill>
          <a:ln w="1016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cxn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755333" y="3132455"/>
            <a:ext cx="537210" cy="932180"/>
          </a:xfrm>
          <a:prstGeom prst="rect">
            <a:avLst/>
          </a:prstGeom>
          <a:noFill/>
        </p:spPr>
        <p:txBody>
          <a:bodyPr wrap="none" lIns="0" tIns="36195" rIns="0" bIns="0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gradFill>
                  <a:gsLst>
                    <a:gs pos="0">
                      <a:schemeClr val="accent1">
                        <a:alpha val="10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5400000" scaled="0"/>
                </a:gradFill>
                <a:latin typeface="+mj-lt"/>
                <a:ea typeface="+mj-lt"/>
                <a:sym typeface="+mn-ea"/>
              </a:rPr>
              <a:t>05</a:t>
            </a:r>
            <a:endParaRPr lang="en-US" altLang="zh-CN" sz="2800" b="1" dirty="0">
              <a:gradFill>
                <a:gsLst>
                  <a:gs pos="0">
                    <a:schemeClr val="accent1">
                      <a:alpha val="10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5400000" scaled="0"/>
              </a:gradFill>
              <a:latin typeface="+mj-lt"/>
              <a:ea typeface="+mj-lt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352233" y="3133090"/>
            <a:ext cx="4587240" cy="931545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p>
            <a:pPr lvl="0" algn="l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sym typeface="+mn-ea"/>
              </a:rPr>
              <a:t>心急吃不了热豆腐，炒股别当急性子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10"/>
            </p:custDataLst>
          </p:nvPr>
        </p:nvCxnSpPr>
        <p:spPr>
          <a:xfrm>
            <a:off x="755968" y="4064635"/>
            <a:ext cx="5182870" cy="0"/>
          </a:xfrm>
          <a:prstGeom prst="line">
            <a:avLst/>
          </a:prstGeom>
          <a:solidFill>
            <a:schemeClr val="lt1">
              <a:lumMod val="100000"/>
              <a:alpha val="0"/>
            </a:schemeClr>
          </a:solidFill>
          <a:ln w="1016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cxn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755333" y="4064000"/>
            <a:ext cx="537210" cy="932180"/>
          </a:xfrm>
          <a:prstGeom prst="rect">
            <a:avLst/>
          </a:prstGeom>
          <a:noFill/>
        </p:spPr>
        <p:txBody>
          <a:bodyPr wrap="none" lIns="0" tIns="36195" rIns="0" bIns="0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gradFill>
                  <a:gsLst>
                    <a:gs pos="0">
                      <a:schemeClr val="accent1">
                        <a:alpha val="10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5400000" scaled="0"/>
                </a:gradFill>
                <a:latin typeface="+mj-lt"/>
                <a:ea typeface="+mj-lt"/>
                <a:sym typeface="+mn-ea"/>
              </a:rPr>
              <a:t>07</a:t>
            </a:r>
            <a:endParaRPr lang="en-US" altLang="zh-CN" sz="2800" b="1" dirty="0">
              <a:gradFill>
                <a:gsLst>
                  <a:gs pos="0">
                    <a:schemeClr val="accent1">
                      <a:alpha val="10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5400000" scaled="0"/>
              </a:gradFill>
              <a:latin typeface="+mj-lt"/>
              <a:ea typeface="+mj-lt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1352233" y="4064635"/>
            <a:ext cx="4587240" cy="931545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p>
            <a:pPr lvl="0" algn="l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sym typeface="+mn-ea"/>
              </a:rPr>
              <a:t>涨一点就想卖，注定赚不了大财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25" name="直接连接符 24"/>
          <p:cNvCxnSpPr/>
          <p:nvPr>
            <p:custDataLst>
              <p:tags r:id="rId13"/>
            </p:custDataLst>
          </p:nvPr>
        </p:nvCxnSpPr>
        <p:spPr>
          <a:xfrm>
            <a:off x="755968" y="4996180"/>
            <a:ext cx="5182870" cy="0"/>
          </a:xfrm>
          <a:prstGeom prst="line">
            <a:avLst/>
          </a:prstGeom>
          <a:solidFill>
            <a:schemeClr val="lt1">
              <a:lumMod val="100000"/>
              <a:alpha val="0"/>
            </a:schemeClr>
          </a:solidFill>
          <a:ln w="1016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cxn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755333" y="4995545"/>
            <a:ext cx="537210" cy="932180"/>
          </a:xfrm>
          <a:prstGeom prst="rect">
            <a:avLst/>
          </a:prstGeom>
          <a:noFill/>
        </p:spPr>
        <p:txBody>
          <a:bodyPr wrap="none" lIns="0" tIns="36195" rIns="0" bIns="0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gradFill>
                  <a:gsLst>
                    <a:gs pos="0">
                      <a:schemeClr val="accent1">
                        <a:alpha val="10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5400000" scaled="0"/>
                </a:gradFill>
                <a:latin typeface="+mj-lt"/>
                <a:ea typeface="+mj-lt"/>
                <a:sym typeface="+mn-ea"/>
              </a:rPr>
              <a:t>09</a:t>
            </a:r>
            <a:endParaRPr lang="en-US" altLang="zh-CN" sz="2800" b="1" dirty="0">
              <a:gradFill>
                <a:gsLst>
                  <a:gs pos="0">
                    <a:schemeClr val="accent1">
                      <a:alpha val="10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5400000" scaled="0"/>
              </a:gradFill>
              <a:latin typeface="+mj-lt"/>
              <a:ea typeface="+mj-lt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15"/>
            </p:custDataLst>
          </p:nvPr>
        </p:nvSpPr>
        <p:spPr>
          <a:xfrm>
            <a:off x="1352233" y="4996180"/>
            <a:ext cx="4587240" cy="931545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p>
            <a:pPr lvl="0" algn="l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sym typeface="+mn-ea"/>
              </a:rPr>
              <a:t>耐心是炒股美德，急躁是炒股大敌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16"/>
            </p:custDataLst>
          </p:nvPr>
        </p:nvSpPr>
        <p:spPr>
          <a:xfrm>
            <a:off x="6371908" y="1269365"/>
            <a:ext cx="596265" cy="932180"/>
          </a:xfrm>
          <a:prstGeom prst="rect">
            <a:avLst/>
          </a:prstGeom>
          <a:noFill/>
        </p:spPr>
        <p:txBody>
          <a:bodyPr wrap="none" lIns="0" tIns="36195" rIns="0" bIns="0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gradFill>
                  <a:gsLst>
                    <a:gs pos="0">
                      <a:schemeClr val="accent2">
                        <a:alpha val="100000"/>
                      </a:schemeClr>
                    </a:gs>
                    <a:gs pos="100000">
                      <a:schemeClr val="accent2">
                        <a:alpha val="70000"/>
                      </a:schemeClr>
                    </a:gs>
                  </a:gsLst>
                  <a:lin ang="5400000" scaled="0"/>
                </a:gradFill>
                <a:latin typeface="+mj-lt"/>
                <a:ea typeface="+mj-lt"/>
                <a:sym typeface="+mn-ea"/>
              </a:rPr>
              <a:t>02</a:t>
            </a:r>
            <a:endParaRPr lang="en-US" altLang="zh-CN" sz="2800" b="1" dirty="0">
              <a:gradFill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alpha val="70000"/>
                    </a:schemeClr>
                  </a:gs>
                </a:gsLst>
                <a:lin ang="5400000" scaled="0"/>
              </a:gradFill>
              <a:latin typeface="+mj-lt"/>
              <a:ea typeface="+mj-lt"/>
              <a:sym typeface="+mn-ea"/>
            </a:endParaRPr>
          </a:p>
        </p:txBody>
      </p:sp>
      <p:cxnSp>
        <p:nvCxnSpPr>
          <p:cNvPr id="34" name="直接连接符 33"/>
          <p:cNvCxnSpPr/>
          <p:nvPr>
            <p:custDataLst>
              <p:tags r:id="rId17"/>
            </p:custDataLst>
          </p:nvPr>
        </p:nvCxnSpPr>
        <p:spPr>
          <a:xfrm>
            <a:off x="6372543" y="2201545"/>
            <a:ext cx="5182870" cy="0"/>
          </a:xfrm>
          <a:prstGeom prst="line">
            <a:avLst/>
          </a:prstGeom>
          <a:solidFill>
            <a:schemeClr val="lt1">
              <a:lumMod val="100000"/>
              <a:alpha val="0"/>
            </a:schemeClr>
          </a:solidFill>
          <a:ln w="10160">
            <a:solidFill>
              <a:schemeClr val="accent2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cxnSp>
      <p:sp>
        <p:nvSpPr>
          <p:cNvPr id="37" name="文本框 36"/>
          <p:cNvSpPr txBox="1"/>
          <p:nvPr>
            <p:custDataLst>
              <p:tags r:id="rId18"/>
            </p:custDataLst>
          </p:nvPr>
        </p:nvSpPr>
        <p:spPr>
          <a:xfrm>
            <a:off x="6371908" y="2200910"/>
            <a:ext cx="596265" cy="932180"/>
          </a:xfrm>
          <a:prstGeom prst="rect">
            <a:avLst/>
          </a:prstGeom>
          <a:noFill/>
        </p:spPr>
        <p:txBody>
          <a:bodyPr wrap="none" lIns="0" tIns="36195" rIns="0" bIns="0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gradFill>
                  <a:gsLst>
                    <a:gs pos="0">
                      <a:schemeClr val="accent2">
                        <a:alpha val="100000"/>
                      </a:schemeClr>
                    </a:gs>
                    <a:gs pos="100000">
                      <a:schemeClr val="accent2">
                        <a:alpha val="70000"/>
                      </a:schemeClr>
                    </a:gs>
                  </a:gsLst>
                  <a:lin ang="5400000" scaled="0"/>
                </a:gradFill>
                <a:latin typeface="+mj-lt"/>
                <a:ea typeface="+mj-lt"/>
                <a:sym typeface="+mn-ea"/>
              </a:rPr>
              <a:t>04</a:t>
            </a:r>
            <a:endParaRPr lang="en-US" altLang="zh-CN" sz="2800" b="1" dirty="0">
              <a:gradFill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alpha val="70000"/>
                    </a:schemeClr>
                  </a:gs>
                </a:gsLst>
                <a:lin ang="5400000" scaled="0"/>
              </a:gradFill>
              <a:latin typeface="+mj-lt"/>
              <a:ea typeface="+mj-lt"/>
              <a:sym typeface="+mn-ea"/>
            </a:endParaRPr>
          </a:p>
        </p:txBody>
      </p:sp>
      <p:cxnSp>
        <p:nvCxnSpPr>
          <p:cNvPr id="40" name="直接连接符 39"/>
          <p:cNvCxnSpPr/>
          <p:nvPr>
            <p:custDataLst>
              <p:tags r:id="rId19"/>
            </p:custDataLst>
          </p:nvPr>
        </p:nvCxnSpPr>
        <p:spPr>
          <a:xfrm>
            <a:off x="6372543" y="3133090"/>
            <a:ext cx="5182870" cy="0"/>
          </a:xfrm>
          <a:prstGeom prst="line">
            <a:avLst/>
          </a:prstGeom>
          <a:solidFill>
            <a:schemeClr val="lt1">
              <a:lumMod val="100000"/>
              <a:alpha val="0"/>
            </a:schemeClr>
          </a:solidFill>
          <a:ln w="10160">
            <a:solidFill>
              <a:schemeClr val="accent2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cxnSp>
      <p:sp>
        <p:nvSpPr>
          <p:cNvPr id="43" name="文本框 42"/>
          <p:cNvSpPr txBox="1"/>
          <p:nvPr>
            <p:custDataLst>
              <p:tags r:id="rId20"/>
            </p:custDataLst>
          </p:nvPr>
        </p:nvSpPr>
        <p:spPr>
          <a:xfrm>
            <a:off x="6371908" y="3132455"/>
            <a:ext cx="596265" cy="932180"/>
          </a:xfrm>
          <a:prstGeom prst="rect">
            <a:avLst/>
          </a:prstGeom>
          <a:noFill/>
        </p:spPr>
        <p:txBody>
          <a:bodyPr wrap="none" lIns="0" tIns="36195" rIns="0" bIns="0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gradFill>
                  <a:gsLst>
                    <a:gs pos="0">
                      <a:schemeClr val="accent2">
                        <a:alpha val="100000"/>
                      </a:schemeClr>
                    </a:gs>
                    <a:gs pos="100000">
                      <a:schemeClr val="accent2">
                        <a:alpha val="70000"/>
                      </a:schemeClr>
                    </a:gs>
                  </a:gsLst>
                  <a:lin ang="5400000" scaled="0"/>
                </a:gradFill>
                <a:latin typeface="+mj-lt"/>
                <a:ea typeface="+mj-lt"/>
                <a:sym typeface="+mn-ea"/>
              </a:rPr>
              <a:t>06</a:t>
            </a:r>
            <a:endParaRPr lang="en-US" altLang="zh-CN" sz="2800" b="1" dirty="0">
              <a:gradFill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alpha val="70000"/>
                    </a:schemeClr>
                  </a:gs>
                </a:gsLst>
                <a:lin ang="5400000" scaled="0"/>
              </a:gradFill>
              <a:latin typeface="+mj-lt"/>
              <a:ea typeface="+mj-lt"/>
              <a:sym typeface="+mn-ea"/>
            </a:endParaRPr>
          </a:p>
        </p:txBody>
      </p:sp>
      <p:cxnSp>
        <p:nvCxnSpPr>
          <p:cNvPr id="46" name="直接连接符 45"/>
          <p:cNvCxnSpPr/>
          <p:nvPr>
            <p:custDataLst>
              <p:tags r:id="rId21"/>
            </p:custDataLst>
          </p:nvPr>
        </p:nvCxnSpPr>
        <p:spPr>
          <a:xfrm>
            <a:off x="6372543" y="4064635"/>
            <a:ext cx="5182870" cy="0"/>
          </a:xfrm>
          <a:prstGeom prst="line">
            <a:avLst/>
          </a:prstGeom>
          <a:solidFill>
            <a:schemeClr val="lt1">
              <a:lumMod val="100000"/>
              <a:alpha val="0"/>
            </a:schemeClr>
          </a:solidFill>
          <a:ln w="10160">
            <a:solidFill>
              <a:schemeClr val="accent2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cxnSp>
      <p:sp>
        <p:nvSpPr>
          <p:cNvPr id="49" name="文本框 48"/>
          <p:cNvSpPr txBox="1"/>
          <p:nvPr>
            <p:custDataLst>
              <p:tags r:id="rId22"/>
            </p:custDataLst>
          </p:nvPr>
        </p:nvSpPr>
        <p:spPr>
          <a:xfrm>
            <a:off x="6371908" y="4064000"/>
            <a:ext cx="596265" cy="932180"/>
          </a:xfrm>
          <a:prstGeom prst="rect">
            <a:avLst/>
          </a:prstGeom>
          <a:noFill/>
        </p:spPr>
        <p:txBody>
          <a:bodyPr wrap="none" lIns="0" tIns="36195" rIns="0" bIns="0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gradFill>
                  <a:gsLst>
                    <a:gs pos="0">
                      <a:schemeClr val="accent2">
                        <a:alpha val="100000"/>
                      </a:schemeClr>
                    </a:gs>
                    <a:gs pos="100000">
                      <a:schemeClr val="accent2">
                        <a:alpha val="70000"/>
                      </a:schemeClr>
                    </a:gs>
                  </a:gsLst>
                  <a:lin ang="5400000" scaled="0"/>
                </a:gradFill>
                <a:latin typeface="+mj-lt"/>
                <a:ea typeface="+mj-lt"/>
                <a:sym typeface="+mn-ea"/>
              </a:rPr>
              <a:t>08</a:t>
            </a:r>
            <a:endParaRPr lang="en-US" altLang="zh-CN" sz="2800" b="1" dirty="0">
              <a:gradFill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alpha val="70000"/>
                    </a:schemeClr>
                  </a:gs>
                </a:gsLst>
                <a:lin ang="5400000" scaled="0"/>
              </a:gradFill>
              <a:latin typeface="+mj-lt"/>
              <a:ea typeface="+mj-lt"/>
              <a:sym typeface="+mn-ea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23"/>
            </p:custDataLst>
          </p:nvPr>
        </p:nvCxnSpPr>
        <p:spPr>
          <a:xfrm>
            <a:off x="6372543" y="4996180"/>
            <a:ext cx="5182870" cy="0"/>
          </a:xfrm>
          <a:prstGeom prst="line">
            <a:avLst/>
          </a:prstGeom>
          <a:solidFill>
            <a:schemeClr val="lt1">
              <a:lumMod val="100000"/>
              <a:alpha val="0"/>
            </a:schemeClr>
          </a:solidFill>
          <a:ln w="10160">
            <a:solidFill>
              <a:schemeClr val="accent2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cxnSp>
      <p:sp>
        <p:nvSpPr>
          <p:cNvPr id="53" name="文本框 52"/>
          <p:cNvSpPr txBox="1"/>
          <p:nvPr>
            <p:custDataLst>
              <p:tags r:id="rId24"/>
            </p:custDataLst>
          </p:nvPr>
        </p:nvSpPr>
        <p:spPr>
          <a:xfrm>
            <a:off x="6371908" y="4995545"/>
            <a:ext cx="596265" cy="932180"/>
          </a:xfrm>
          <a:prstGeom prst="rect">
            <a:avLst/>
          </a:prstGeom>
          <a:noFill/>
        </p:spPr>
        <p:txBody>
          <a:bodyPr wrap="none" lIns="0" tIns="36195" rIns="0" bIns="0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gradFill>
                  <a:gsLst>
                    <a:gs pos="0">
                      <a:schemeClr val="accent2">
                        <a:alpha val="100000"/>
                      </a:schemeClr>
                    </a:gs>
                    <a:gs pos="100000">
                      <a:schemeClr val="accent2">
                        <a:alpha val="70000"/>
                      </a:schemeClr>
                    </a:gs>
                  </a:gsLst>
                  <a:lin ang="5400000" scaled="0"/>
                </a:gradFill>
                <a:latin typeface="+mj-lt"/>
                <a:ea typeface="+mj-lt"/>
                <a:sym typeface="+mn-ea"/>
              </a:rPr>
              <a:t>10</a:t>
            </a:r>
            <a:endParaRPr lang="en-US" altLang="zh-CN" sz="2800" b="1" dirty="0">
              <a:gradFill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alpha val="70000"/>
                    </a:schemeClr>
                  </a:gs>
                </a:gsLst>
                <a:lin ang="5400000" scaled="0"/>
              </a:gradFill>
              <a:latin typeface="+mj-lt"/>
              <a:ea typeface="+mj-lt"/>
              <a:sym typeface="+mn-ea"/>
            </a:endParaRPr>
          </a:p>
        </p:txBody>
      </p:sp>
      <p:sp>
        <p:nvSpPr>
          <p:cNvPr id="54" name="文本框 53"/>
          <p:cNvSpPr txBox="1"/>
          <p:nvPr>
            <p:custDataLst>
              <p:tags r:id="rId25"/>
            </p:custDataLst>
          </p:nvPr>
        </p:nvSpPr>
        <p:spPr>
          <a:xfrm>
            <a:off x="6968173" y="1270000"/>
            <a:ext cx="4587240" cy="931545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p>
            <a:pPr lvl="0" algn="l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sym typeface="+mn-ea"/>
              </a:rPr>
              <a:t>买入就想立刻涨，天下没有这好账。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5" name="文本框 54"/>
          <p:cNvSpPr txBox="1"/>
          <p:nvPr>
            <p:custDataLst>
              <p:tags r:id="rId26"/>
            </p:custDataLst>
          </p:nvPr>
        </p:nvSpPr>
        <p:spPr>
          <a:xfrm>
            <a:off x="6968173" y="2201545"/>
            <a:ext cx="4587240" cy="931545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p>
            <a:pPr lvl="0" algn="l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sym typeface="+mn-ea"/>
              </a:rPr>
              <a:t>短期波动别在意，长期上涨才给力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6" name="文本框 55"/>
          <p:cNvSpPr txBox="1"/>
          <p:nvPr>
            <p:custDataLst>
              <p:tags r:id="rId27"/>
            </p:custDataLst>
          </p:nvPr>
        </p:nvSpPr>
        <p:spPr>
          <a:xfrm>
            <a:off x="6968173" y="3133090"/>
            <a:ext cx="4587240" cy="931545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p>
            <a:pPr lvl="0" algn="l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sym typeface="+mn-ea"/>
              </a:rPr>
              <a:t>拿得住才能守得住，守得住才能富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7" name="文本框 56"/>
          <p:cNvSpPr txBox="1"/>
          <p:nvPr>
            <p:custDataLst>
              <p:tags r:id="rId28"/>
            </p:custDataLst>
          </p:nvPr>
        </p:nvSpPr>
        <p:spPr>
          <a:xfrm>
            <a:off x="6968173" y="4064635"/>
            <a:ext cx="4587240" cy="931545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p>
            <a:pPr lvl="0" algn="l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sym typeface="+mn-ea"/>
              </a:rPr>
              <a:t>跌一点就慌神，注定只能当小散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8" name="文本框 57"/>
          <p:cNvSpPr txBox="1"/>
          <p:nvPr>
            <p:custDataLst>
              <p:tags r:id="rId29"/>
            </p:custDataLst>
          </p:nvPr>
        </p:nvSpPr>
        <p:spPr>
          <a:xfrm>
            <a:off x="6968173" y="4996180"/>
            <a:ext cx="4587240" cy="931545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p>
            <a:pPr lvl="0" algn="l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sym typeface="+mn-ea"/>
              </a:rPr>
              <a:t>耐心持有好股票，财富慢慢往家跑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0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536700" y="3136900"/>
            <a:ext cx="937704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核心政策导向解析（</a:t>
            </a:r>
            <a:r>
              <a:rPr lang="en-US" altLang="zh-CN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2026</a:t>
            </a:r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年重点）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5" y="1012190"/>
            <a:ext cx="11787505" cy="5138420"/>
          </a:xfrm>
          <a:prstGeom prst="rect">
            <a:avLst/>
          </a:prstGeom>
        </p:spPr>
      </p:pic>
      <p:sp>
        <p:nvSpPr>
          <p:cNvPr id="5" name="AutoShape 2"/>
          <p:cNvSpPr/>
          <p:nvPr/>
        </p:nvSpPr>
        <p:spPr>
          <a:xfrm>
            <a:off x="2130425" y="281940"/>
            <a:ext cx="7266305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重点发展的新兴与未来产业</a:t>
            </a:r>
            <a:endParaRPr lang="en-US" sz="3600" b="1" i="0" u="none" strike="noStrike">
              <a:solidFill>
                <a:schemeClr val="bg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52065" y="984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ym typeface="+mn-ea"/>
              </a:rPr>
              <a:t>                                       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集成电路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椭圆 1"/>
          <p:cNvSpPr/>
          <p:nvPr>
            <p:custDataLst>
              <p:tags r:id="rId2"/>
            </p:custDataLst>
          </p:nvPr>
        </p:nvSpPr>
        <p:spPr>
          <a:xfrm>
            <a:off x="3639732" y="1290399"/>
            <a:ext cx="4589765" cy="4589765"/>
          </a:xfrm>
          <a:prstGeom prst="ellipse">
            <a:avLst/>
          </a:prstGeom>
          <a:gradFill>
            <a:gsLst>
              <a:gs pos="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4">
                  <a:lumMod val="40000"/>
                  <a:lumOff val="60000"/>
                  <a:alpha val="35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6" name="椭圆 55"/>
          <p:cNvSpPr/>
          <p:nvPr>
            <p:custDataLst>
              <p:tags r:id="rId3"/>
            </p:custDataLst>
          </p:nvPr>
        </p:nvSpPr>
        <p:spPr>
          <a:xfrm>
            <a:off x="4742381" y="2393047"/>
            <a:ext cx="2384468" cy="2384468"/>
          </a:xfrm>
          <a:prstGeom prst="ellipse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4"/>
            </p:custDataLst>
          </p:nvPr>
        </p:nvSpPr>
        <p:spPr>
          <a:xfrm>
            <a:off x="4904038" y="2554032"/>
            <a:ext cx="2062105" cy="2062105"/>
          </a:xfrm>
          <a:prstGeom prst="ellipse">
            <a:avLst/>
          </a:prstGeom>
          <a:gradFill>
            <a:gsLst>
              <a:gs pos="100000">
                <a:schemeClr val="accent4">
                  <a:alpha val="100000"/>
                </a:schemeClr>
              </a:gs>
              <a:gs pos="50000">
                <a:schemeClr val="accent4">
                  <a:lumMod val="80000"/>
                  <a:lumOff val="20000"/>
                  <a:alpha val="100000"/>
                </a:schemeClr>
              </a:gs>
              <a:gs pos="0">
                <a:schemeClr val="accent4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>
            <a:noFill/>
          </a:ln>
          <a:effectLst>
            <a:outerShdw blurRad="215900" dist="38100" dir="2700000" algn="tl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2000" b="1">
              <a:solidFill>
                <a:srgbClr val="FFFFFF"/>
              </a:solidFill>
              <a:latin typeface="+mj-ea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8183880" y="1437640"/>
            <a:ext cx="3906520" cy="13531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作为算力革命的核心，</a:t>
            </a: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光通信细分赛道估值溢价最高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，短期（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1-2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年）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PE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估值中枢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45-60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倍，长期（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3-5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年）回落至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35-45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倍，核心支撑的是需求爆发与国产替代双重红利，最为确定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。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8078045" y="851467"/>
            <a:ext cx="3543024" cy="58601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5"/>
                </a:solidFill>
                <a:latin typeface="+mn-ea"/>
                <a:cs typeface="+mn-ea"/>
              </a:rPr>
              <a:t>AI</a:t>
            </a:r>
            <a:r>
              <a:rPr lang="zh-CN" altLang="en-US" sz="2000" b="1" dirty="0">
                <a:solidFill>
                  <a:schemeClr val="accent5"/>
                </a:solidFill>
                <a:latin typeface="+mn-ea"/>
                <a:cs typeface="+mn-ea"/>
              </a:rPr>
              <a:t>芯片</a:t>
            </a:r>
            <a:endParaRPr lang="zh-CN" altLang="en-US" sz="2000" b="1" dirty="0">
              <a:solidFill>
                <a:schemeClr val="accent5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8357235" y="3155950"/>
            <a:ext cx="3759835" cy="15697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26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年全球先进封装市场规模突破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400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亿美元，增速达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35%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，国内长电科技、通富微电实现封装规模化量产，承接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AI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芯片、算力芯片封装需求，行业营收增速维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30%-40%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，成长确定性强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8495437" y="2537823"/>
            <a:ext cx="3274266" cy="6176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4"/>
                </a:solidFill>
                <a:latin typeface="+mn-ea"/>
                <a:cs typeface="+mn-ea"/>
              </a:rPr>
              <a:t>先进</a:t>
            </a:r>
            <a:r>
              <a:rPr lang="zh-CN" altLang="en-US" sz="2000" b="1">
                <a:solidFill>
                  <a:schemeClr val="accent4"/>
                </a:solidFill>
                <a:latin typeface="+mn-ea"/>
                <a:cs typeface="+mn-ea"/>
              </a:rPr>
              <a:t>封装</a:t>
            </a:r>
            <a:endParaRPr lang="zh-CN" altLang="en-US" sz="2000" b="1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259715" y="2073770"/>
            <a:ext cx="3272637" cy="9773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成熟制程是国产替代的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“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基本盘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”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，需求稳定（汽车电子、工业控制），产能紧俏，估值相对稳健，短期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PE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估值中枢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30-40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倍，长期维持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25-35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倍，核心支撑是产能利用率与业绩稳定性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259715" y="1290399"/>
            <a:ext cx="3272637" cy="75238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4"/>
                </a:solidFill>
                <a:latin typeface="+mn-ea"/>
                <a:cs typeface="+mn-ea"/>
              </a:rPr>
              <a:t>成熟制程</a:t>
            </a:r>
            <a:r>
              <a:rPr lang="zh-CN" altLang="en-US" sz="2000" b="1" dirty="0">
                <a:solidFill>
                  <a:schemeClr val="accent4"/>
                </a:solidFill>
                <a:latin typeface="+mn-ea"/>
                <a:cs typeface="+mn-ea"/>
              </a:rPr>
              <a:t>制造</a:t>
            </a:r>
            <a:endParaRPr lang="zh-CN" altLang="en-US" sz="2000" b="1" dirty="0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11"/>
            </p:custDataLst>
          </p:nvPr>
        </p:nvSpPr>
        <p:spPr>
          <a:xfrm>
            <a:off x="271780" y="4438427"/>
            <a:ext cx="3272637" cy="9773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传统消费电子（手机、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PC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）需求趋于饱和，行业增速放缓，估值处于低位，短期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PE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估值中枢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20-30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倍，长期维持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15-25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倍，仅在消费电子复苏、库存周期反弹时出现阶段性炒作机会，无长期估值溢价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2"/>
            </p:custDataLst>
          </p:nvPr>
        </p:nvSpPr>
        <p:spPr>
          <a:xfrm>
            <a:off x="359410" y="3703320"/>
            <a:ext cx="3272790" cy="5842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4"/>
                </a:solidFill>
                <a:latin typeface="+mn-ea"/>
                <a:cs typeface="+mn-ea"/>
              </a:rPr>
              <a:t>传统消费电子</a:t>
            </a:r>
            <a:r>
              <a:rPr lang="zh-CN" altLang="en-US" sz="2000" b="1">
                <a:solidFill>
                  <a:schemeClr val="accent4"/>
                </a:solidFill>
                <a:latin typeface="+mn-ea"/>
                <a:cs typeface="+mn-ea"/>
              </a:rPr>
              <a:t>芯片</a:t>
            </a:r>
            <a:endParaRPr lang="zh-CN" altLang="en-US" sz="2000" b="1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3"/>
            </p:custDataLst>
          </p:nvPr>
        </p:nvSpPr>
        <p:spPr>
          <a:xfrm>
            <a:off x="7654297" y="4563936"/>
            <a:ext cx="3541676" cy="6176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5"/>
                </a:solidFill>
                <a:latin typeface="+mn-ea"/>
                <a:cs typeface="+mn-ea"/>
              </a:rPr>
              <a:t>半导体设备与</a:t>
            </a:r>
            <a:r>
              <a:rPr lang="zh-CN" altLang="en-US" sz="2000" b="1">
                <a:solidFill>
                  <a:schemeClr val="accent5"/>
                </a:solidFill>
                <a:latin typeface="+mn-ea"/>
                <a:cs typeface="+mn-ea"/>
              </a:rPr>
              <a:t>材料</a:t>
            </a:r>
            <a:endParaRPr lang="zh-CN" altLang="en-US" sz="2000" b="1">
              <a:solidFill>
                <a:schemeClr val="accent5"/>
              </a:solidFill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4"/>
            </p:custDataLst>
          </p:nvPr>
        </p:nvSpPr>
        <p:spPr>
          <a:xfrm>
            <a:off x="7654290" y="5301615"/>
            <a:ext cx="4366895" cy="8604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rgbClr val="FF0000"/>
                </a:solidFill>
                <a:latin typeface="+mn-ea"/>
                <a:cs typeface="+mn-ea"/>
              </a:rPr>
              <a:t>设备与材料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是国产替代的核心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“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卡脖子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”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环节，估值与国产化进度深度绑定，短期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PE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估值中枢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35-50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倍，长期回落至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25-35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倍，替代进度越快，估值弹性越大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6" name="矩形 35"/>
          <p:cNvSpPr/>
          <p:nvPr>
            <p:custDataLst>
              <p:tags r:id="rId15"/>
            </p:custDataLst>
          </p:nvPr>
        </p:nvSpPr>
        <p:spPr>
          <a:xfrm>
            <a:off x="5100051" y="3559011"/>
            <a:ext cx="1669128" cy="62508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集成电路</a:t>
            </a:r>
            <a:endParaRPr lang="zh-CN" altLang="en-US" sz="2400" b="1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37" name="图片 11" descr="343439383331313b343532303032373bbfcdbba7b5b5b0b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706272" y="3074708"/>
            <a:ext cx="458246" cy="458246"/>
          </a:xfrm>
          <a:prstGeom prst="rect">
            <a:avLst/>
          </a:prstGeom>
        </p:spPr>
      </p:pic>
      <p:sp>
        <p:nvSpPr>
          <p:cNvPr id="38" name="椭圆 37"/>
          <p:cNvSpPr/>
          <p:nvPr>
            <p:custDataLst>
              <p:tags r:id="rId19"/>
            </p:custDataLst>
          </p:nvPr>
        </p:nvSpPr>
        <p:spPr>
          <a:xfrm rot="20872530">
            <a:off x="4090357" y="1780090"/>
            <a:ext cx="3645408" cy="3646081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pitchFamily="34" charset="-122"/>
            </a:endParaRPr>
          </a:p>
        </p:txBody>
      </p:sp>
      <p:sp>
        <p:nvSpPr>
          <p:cNvPr id="39" name="椭圆 38"/>
          <p:cNvSpPr/>
          <p:nvPr>
            <p:custDataLst>
              <p:tags r:id="rId20"/>
            </p:custDataLst>
          </p:nvPr>
        </p:nvSpPr>
        <p:spPr>
          <a:xfrm>
            <a:off x="6104357" y="1545685"/>
            <a:ext cx="615651" cy="615651"/>
          </a:xfrm>
          <a:prstGeom prst="ellipse">
            <a:avLst/>
          </a:prstGeom>
          <a:gradFill>
            <a:gsLst>
              <a:gs pos="50000">
                <a:schemeClr val="accent5">
                  <a:lumMod val="80000"/>
                  <a:lumOff val="20000"/>
                  <a:alpha val="100000"/>
                </a:schemeClr>
              </a:gs>
              <a:gs pos="100000">
                <a:schemeClr val="accent5">
                  <a:alpha val="100000"/>
                </a:schemeClr>
              </a:gs>
              <a:gs pos="0">
                <a:schemeClr val="accent5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5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0" name="椭圆 39"/>
          <p:cNvSpPr/>
          <p:nvPr>
            <p:custDataLst>
              <p:tags r:id="rId21"/>
            </p:custDataLst>
          </p:nvPr>
        </p:nvSpPr>
        <p:spPr>
          <a:xfrm>
            <a:off x="4161756" y="4438705"/>
            <a:ext cx="615651" cy="615651"/>
          </a:xfrm>
          <a:prstGeom prst="ellipse">
            <a:avLst/>
          </a:prstGeom>
          <a:gradFill>
            <a:gsLst>
              <a:gs pos="50000">
                <a:schemeClr val="accent4">
                  <a:lumMod val="80000"/>
                  <a:lumOff val="20000"/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  <a:gs pos="0">
                <a:schemeClr val="accent4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1" name="椭圆 40"/>
          <p:cNvSpPr/>
          <p:nvPr>
            <p:custDataLst>
              <p:tags r:id="rId22"/>
            </p:custDataLst>
          </p:nvPr>
        </p:nvSpPr>
        <p:spPr>
          <a:xfrm>
            <a:off x="7434001" y="3239735"/>
            <a:ext cx="615651" cy="615651"/>
          </a:xfrm>
          <a:prstGeom prst="ellipse">
            <a:avLst/>
          </a:prstGeom>
          <a:gradFill>
            <a:gsLst>
              <a:gs pos="50000">
                <a:schemeClr val="accent4">
                  <a:lumMod val="80000"/>
                  <a:lumOff val="20000"/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  <a:gs pos="0">
                <a:schemeClr val="accent4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2" name="椭圆 61"/>
          <p:cNvSpPr/>
          <p:nvPr>
            <p:custDataLst>
              <p:tags r:id="rId23"/>
            </p:custDataLst>
          </p:nvPr>
        </p:nvSpPr>
        <p:spPr>
          <a:xfrm>
            <a:off x="6233684" y="5028086"/>
            <a:ext cx="615651" cy="615651"/>
          </a:xfrm>
          <a:prstGeom prst="ellipse">
            <a:avLst/>
          </a:prstGeom>
          <a:gradFill>
            <a:gsLst>
              <a:gs pos="50000">
                <a:schemeClr val="accent5">
                  <a:lumMod val="80000"/>
                  <a:lumOff val="20000"/>
                  <a:alpha val="100000"/>
                </a:schemeClr>
              </a:gs>
              <a:gs pos="100000">
                <a:schemeClr val="accent5">
                  <a:alpha val="100000"/>
                </a:schemeClr>
              </a:gs>
              <a:gs pos="0">
                <a:schemeClr val="accent5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5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2" name="椭圆 41"/>
          <p:cNvSpPr/>
          <p:nvPr>
            <p:custDataLst>
              <p:tags r:id="rId24"/>
            </p:custDataLst>
          </p:nvPr>
        </p:nvSpPr>
        <p:spPr>
          <a:xfrm>
            <a:off x="4082274" y="2286621"/>
            <a:ext cx="615651" cy="615651"/>
          </a:xfrm>
          <a:prstGeom prst="ellipse">
            <a:avLst/>
          </a:prstGeom>
          <a:gradFill>
            <a:gsLst>
              <a:gs pos="50000">
                <a:schemeClr val="accent4">
                  <a:alpha val="100000"/>
                </a:schemeClr>
              </a:gs>
              <a:gs pos="0">
                <a:schemeClr val="accent4">
                  <a:lumMod val="60000"/>
                  <a:lumOff val="40000"/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3" name="图片 16" descr="343439383331313b343532303033323bd3a6d3c3b9dcc0ed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229114" y="2428073"/>
            <a:ext cx="305497" cy="305497"/>
          </a:xfrm>
          <a:prstGeom prst="rect">
            <a:avLst/>
          </a:prstGeom>
        </p:spPr>
      </p:pic>
      <p:pic>
        <p:nvPicPr>
          <p:cNvPr id="44" name="图片 4" descr="343439383331313b343532303032303bb8f6c8cbd0c5cfa2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253891" y="1685789"/>
            <a:ext cx="305497" cy="305497"/>
          </a:xfrm>
          <a:prstGeom prst="rect">
            <a:avLst/>
          </a:prstGeom>
        </p:spPr>
      </p:pic>
      <p:pic>
        <p:nvPicPr>
          <p:cNvPr id="45" name="图片 3" descr="343439383331313b343532303031393bd2b5bca8b9dcc0ed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587577" y="3398026"/>
            <a:ext cx="305497" cy="305497"/>
          </a:xfrm>
          <a:prstGeom prst="rect">
            <a:avLst/>
          </a:prstGeom>
        </p:spPr>
      </p:pic>
      <p:pic>
        <p:nvPicPr>
          <p:cNvPr id="46" name="图片 12" descr="343439383331313b343532303032383bbfcdbba7b9dcc0ed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383218" y="5181662"/>
            <a:ext cx="305497" cy="305497"/>
          </a:xfrm>
          <a:prstGeom prst="rect">
            <a:avLst/>
          </a:prstGeom>
        </p:spPr>
      </p:pic>
      <p:pic>
        <p:nvPicPr>
          <p:cNvPr id="47" name="图片 8" descr="343439383331313b343532303032343bb7a2b2bcb9dcc0ed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285021" y="4555234"/>
            <a:ext cx="343684" cy="343684"/>
          </a:xfrm>
          <a:prstGeom prst="rect">
            <a:avLst/>
          </a:prstGeom>
        </p:spPr>
      </p:pic>
      <p:sp>
        <p:nvSpPr>
          <p:cNvPr id="49" name="弧形 48"/>
          <p:cNvSpPr/>
          <p:nvPr>
            <p:custDataLst>
              <p:tags r:id="rId40"/>
            </p:custDataLst>
          </p:nvPr>
        </p:nvSpPr>
        <p:spPr>
          <a:xfrm rot="15472530">
            <a:off x="4396835" y="2087916"/>
            <a:ext cx="3022347" cy="3022347"/>
          </a:xfrm>
          <a:prstGeom prst="arc">
            <a:avLst>
              <a:gd name="adj1" fmla="val 19666212"/>
              <a:gd name="adj2" fmla="val 778340"/>
            </a:avLst>
          </a:prstGeom>
          <a:ln w="6350">
            <a:gradFill>
              <a:gsLst>
                <a:gs pos="0">
                  <a:schemeClr val="accent4">
                    <a:alpha val="0"/>
                  </a:schemeClr>
                </a:gs>
                <a:gs pos="60000">
                  <a:schemeClr val="accent4">
                    <a:alpha val="100000"/>
                  </a:schemeClr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50" name="弧形 49"/>
          <p:cNvSpPr/>
          <p:nvPr>
            <p:custDataLst>
              <p:tags r:id="rId41"/>
            </p:custDataLst>
          </p:nvPr>
        </p:nvSpPr>
        <p:spPr>
          <a:xfrm rot="19846689">
            <a:off x="4392120" y="2089263"/>
            <a:ext cx="3022347" cy="3022347"/>
          </a:xfrm>
          <a:prstGeom prst="arc">
            <a:avLst>
              <a:gd name="adj1" fmla="val 19666212"/>
              <a:gd name="adj2" fmla="val 778340"/>
            </a:avLst>
          </a:prstGeom>
          <a:ln w="6350">
            <a:gradFill>
              <a:gsLst>
                <a:gs pos="0">
                  <a:schemeClr val="accent5">
                    <a:alpha val="0"/>
                  </a:schemeClr>
                </a:gs>
                <a:gs pos="60000">
                  <a:schemeClr val="accent5">
                    <a:alpha val="100000"/>
                  </a:schemeClr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5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51" name="弧形 50"/>
          <p:cNvSpPr/>
          <p:nvPr>
            <p:custDataLst>
              <p:tags r:id="rId42"/>
            </p:custDataLst>
          </p:nvPr>
        </p:nvSpPr>
        <p:spPr>
          <a:xfrm rot="2515112">
            <a:off x="4392120" y="2089263"/>
            <a:ext cx="3022347" cy="3022347"/>
          </a:xfrm>
          <a:prstGeom prst="arc">
            <a:avLst>
              <a:gd name="adj1" fmla="val 19666212"/>
              <a:gd name="adj2" fmla="val 778340"/>
            </a:avLst>
          </a:prstGeom>
          <a:ln w="6350">
            <a:gradFill>
              <a:gsLst>
                <a:gs pos="0">
                  <a:schemeClr val="accent4">
                    <a:alpha val="0"/>
                  </a:schemeClr>
                </a:gs>
                <a:gs pos="60000">
                  <a:schemeClr val="accent4">
                    <a:alpha val="100000"/>
                  </a:schemeClr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52" name="弧形 51"/>
          <p:cNvSpPr/>
          <p:nvPr>
            <p:custDataLst>
              <p:tags r:id="rId43"/>
            </p:custDataLst>
          </p:nvPr>
        </p:nvSpPr>
        <p:spPr>
          <a:xfrm rot="6791490">
            <a:off x="4392120" y="2089263"/>
            <a:ext cx="3022347" cy="3022347"/>
          </a:xfrm>
          <a:prstGeom prst="arc">
            <a:avLst>
              <a:gd name="adj1" fmla="val 19666212"/>
              <a:gd name="adj2" fmla="val 778340"/>
            </a:avLst>
          </a:prstGeom>
          <a:ln w="6350">
            <a:gradFill>
              <a:gsLst>
                <a:gs pos="0">
                  <a:schemeClr val="accent5">
                    <a:alpha val="0"/>
                  </a:schemeClr>
                </a:gs>
                <a:gs pos="60000">
                  <a:schemeClr val="accent5">
                    <a:alpha val="100000"/>
                  </a:schemeClr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5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53" name="弧形 52"/>
          <p:cNvSpPr/>
          <p:nvPr>
            <p:custDataLst>
              <p:tags r:id="rId44"/>
            </p:custDataLst>
          </p:nvPr>
        </p:nvSpPr>
        <p:spPr>
          <a:xfrm rot="11125367">
            <a:off x="4392120" y="2089263"/>
            <a:ext cx="3022347" cy="3022347"/>
          </a:xfrm>
          <a:prstGeom prst="arc">
            <a:avLst>
              <a:gd name="adj1" fmla="val 19666212"/>
              <a:gd name="adj2" fmla="val 778340"/>
            </a:avLst>
          </a:prstGeom>
          <a:ln w="6350">
            <a:gradFill>
              <a:gsLst>
                <a:gs pos="0">
                  <a:schemeClr val="accent4">
                    <a:alpha val="0"/>
                  </a:schemeClr>
                </a:gs>
                <a:gs pos="60000">
                  <a:schemeClr val="accent4">
                    <a:alpha val="100000"/>
                  </a:schemeClr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</p:spTree>
    <p:custDataLst>
      <p:tags r:id="rId4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626110" y="61855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52065" y="984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ym typeface="+mn-ea"/>
              </a:rPr>
              <a:t>                                 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光通信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半导体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材料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85" y="739775"/>
            <a:ext cx="11873865" cy="53803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626110" y="61855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" y="715010"/>
            <a:ext cx="12082780" cy="4559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52065" y="9842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ym typeface="+mn-ea"/>
              </a:rPr>
              <a:t>                                 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平台突破回踩，三安光电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2285" y="5274945"/>
            <a:ext cx="1118806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chemeClr val="bg1"/>
                </a:solidFill>
                <a:sym typeface="+mn-ea"/>
              </a:rPr>
              <a:t>三安光电：生产的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Micro LED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光源器件已送样国内外头部企业进行模组组装验证</a:t>
            </a:r>
            <a:endParaRPr lang="zh-CN" altLang="en-US" sz="1600" b="1">
              <a:solidFill>
                <a:schemeClr val="bg1"/>
              </a:solidFill>
            </a:endParaRPr>
          </a:p>
          <a:p>
            <a:r>
              <a:rPr lang="en-US" altLang="zh-CN" sz="1600" b="1">
                <a:solidFill>
                  <a:schemeClr val="bg1"/>
                </a:solidFill>
                <a:sym typeface="+mn-ea"/>
              </a:rPr>
              <a:t>Micro LED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业务作为高毛利引擎，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2026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年贡献显著增量，其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 35%+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的毛利率将成为公司综合盈利修复的核心支撑</a:t>
            </a:r>
            <a:endParaRPr lang="zh-CN" altLang="en-US" sz="1600" b="1">
              <a:solidFill>
                <a:schemeClr val="bg1"/>
              </a:solidFill>
            </a:endParaRPr>
          </a:p>
          <a:p>
            <a:r>
              <a:rPr lang="en-US" altLang="zh-CN" sz="1600" b="1">
                <a:solidFill>
                  <a:schemeClr val="bg1"/>
                </a:solidFill>
                <a:sym typeface="+mn-ea"/>
              </a:rPr>
              <a:t>2026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年三安光电将实现扭亏为盈，核心由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 Micro LED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显示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 + CPO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光芯片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 +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碳化硅三大业务共振驱动，</a:t>
            </a:r>
            <a:r>
              <a:rPr lang="zh-CN" altLang="en-US" sz="1600" b="1">
                <a:solidFill>
                  <a:srgbClr val="B77DFE"/>
                </a:solidFill>
                <a:sym typeface="+mn-ea"/>
              </a:rPr>
              <a:t>营收同比增长约</a:t>
            </a:r>
            <a:r>
              <a:rPr lang="en-US" altLang="zh-CN" sz="1600" b="1">
                <a:solidFill>
                  <a:srgbClr val="B77DFE"/>
                </a:solidFill>
                <a:sym typeface="+mn-ea"/>
              </a:rPr>
              <a:t> 20%+</a:t>
            </a:r>
            <a:endParaRPr lang="en-US" altLang="zh-CN" sz="1600" b="1">
              <a:solidFill>
                <a:srgbClr val="B77DFE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626110" y="61855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52065" y="9842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ym typeface="+mn-ea"/>
              </a:rPr>
              <a:t>                                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去年巡讲历史案例彤程新材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635" y="5110480"/>
            <a:ext cx="1166622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chemeClr val="bg1"/>
                </a:solidFill>
                <a:sym typeface="+mn-ea"/>
              </a:rPr>
              <a:t>彤程新材：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核心成长逻辑（三大引擎）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  <a:p>
            <a:r>
              <a:rPr lang="zh-CN" altLang="en-US" sz="1600" b="1">
                <a:solidFill>
                  <a:schemeClr val="bg1"/>
                </a:solidFill>
                <a:sym typeface="+mn-ea"/>
              </a:rPr>
              <a:t>电子化学品（第一增长曲线，占比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 28%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）</a:t>
            </a:r>
            <a:r>
              <a:rPr lang="zh-CN" altLang="en-US" sz="1600" b="1">
                <a:solidFill>
                  <a:schemeClr val="accent6"/>
                </a:solidFill>
                <a:sym typeface="+mn-ea"/>
              </a:rPr>
              <a:t>显示光刻胶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：国内市占率约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29%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，稳居第二；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2025H1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营收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1.8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亿元，同比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 +13.6%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、</a:t>
            </a:r>
            <a:r>
              <a:rPr lang="en-US" altLang="zh-CN" sz="1600" b="1">
                <a:solidFill>
                  <a:schemeClr val="accent6"/>
                </a:solidFill>
                <a:sym typeface="+mn-ea"/>
              </a:rPr>
              <a:t>CMP </a:t>
            </a:r>
            <a:r>
              <a:rPr lang="zh-CN" altLang="en-US" sz="1600" b="1">
                <a:solidFill>
                  <a:schemeClr val="accent6"/>
                </a:solidFill>
                <a:sym typeface="+mn-ea"/>
              </a:rPr>
              <a:t>抛光垫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：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2025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年上半年量产出货，获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 8/12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寸龙头订单；规划年产能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25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万片，国内市场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 2029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年预计达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58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亿元，</a:t>
            </a:r>
            <a:r>
              <a:rPr lang="zh-CN" altLang="en-US" sz="1600" b="1">
                <a:solidFill>
                  <a:schemeClr val="accent6"/>
                </a:solidFill>
                <a:sym typeface="+mn-ea"/>
              </a:rPr>
              <a:t>半导体光刻胶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：国内稀缺全系列（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G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线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 / I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线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 / KrF/ArF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）布局；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KrF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批量供货中芯国际、长江存储；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ArF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在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 28nm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验证通过并小批量供货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6280"/>
            <a:ext cx="12192000" cy="43942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AutoShape 2"/>
          <p:cNvSpPr/>
          <p:nvPr/>
        </p:nvSpPr>
        <p:spPr>
          <a:xfrm>
            <a:off x="2389505" y="440055"/>
            <a:ext cx="902208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投资机会</a:t>
            </a:r>
            <a:r>
              <a:rPr lang="zh-CN" altLang="en-US" sz="3600" b="1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二</a:t>
            </a:r>
            <a:r>
              <a:rPr lang="en-US" sz="3600" b="1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：</a:t>
            </a:r>
            <a:r>
              <a:rPr lang="en-US" sz="3600" b="1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未来能源</a:t>
            </a:r>
            <a:r>
              <a:rPr lang="en-US" sz="3600" b="1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双碳目标新动力</a:t>
            </a:r>
            <a:endParaRPr lang="en-US" sz="3600">
              <a:solidFill>
                <a:schemeClr val="bg1"/>
              </a:solidFill>
            </a:endParaRPr>
          </a:p>
          <a:p>
            <a:pPr indent="0" algn="l">
              <a:lnSpc>
                <a:spcPct val="125000"/>
              </a:lnSpc>
              <a:defRPr/>
            </a:pPr>
            <a:endParaRPr lang="en-US" sz="3600" b="1" i="0" u="none" strike="noStrike">
              <a:solidFill>
                <a:schemeClr val="bg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405"/>
            <a:ext cx="12192000" cy="52597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626110" y="61855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" y="746760"/>
            <a:ext cx="11854815" cy="52133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52065" y="9842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ym typeface="+mn-ea"/>
              </a:rPr>
              <a:t>                                    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算电协同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方正宝黑体 简 Medium" panose="02010600010101010101" charset="-122"/>
                <a:ea typeface="方正宝黑体 简 Medium" panose="02010600010101010101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方正宝黑体 简 Medium" panose="02010600010101010101" charset="-122"/>
              <a:ea typeface="方正宝黑体 简 Medium" panose="02010600010101010101" charset="-122"/>
              <a:sym typeface="方正宝黑体 简 Medium" panose="0201060001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方正宝黑体 简 Medium" panose="02010600010101010101" charset="-122"/>
                <a:ea typeface="方正宝黑体 简 Medium" panose="02010600010101010101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方正宝黑体 简 Medium" panose="02010600010101010101" charset="-122"/>
              <a:ea typeface="方正宝黑体 简 Medium" panose="02010600010101010101" charset="-122"/>
              <a:sym typeface="方正宝黑体 简 Medium" panose="02010600010101010101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07740"/>
            <a:ext cx="5335270" cy="68326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511550"/>
            <a:ext cx="4798060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9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+mn-ea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          </a:t>
            </a:r>
            <a:r>
              <a:rPr lang="zh-CN" altLang="en-US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基金执业编号</a:t>
            </a:r>
            <a:r>
              <a:rPr lang="en-US" altLang="zh-CN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A20250616011746</a:t>
            </a:r>
            <a:endParaRPr lang="en-US" altLang="zh-CN" sz="19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endParaRPr lang="en-US" altLang="zh-CN" sz="19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十多年证券市场经验，本科金融主修，个人独创《底部三买点》《一分钟选股法》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7" name="图片 6" descr="刘涛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1080" y="814705"/>
            <a:ext cx="4232910" cy="515556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4678045" y="918210"/>
            <a:ext cx="7403465" cy="2105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</a:pPr>
            <a:r>
              <a:rPr lang="zh-CN" altLang="en-US" sz="6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变局之下：</a:t>
            </a:r>
            <a:endParaRPr lang="zh-CN" altLang="en-US" sz="6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 fontAlgn="auto">
              <a:lnSpc>
                <a:spcPct val="100000"/>
              </a:lnSpc>
            </a:pPr>
            <a:r>
              <a:rPr lang="en-US" altLang="zh-CN" sz="6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A</a:t>
            </a:r>
            <a:r>
              <a:rPr lang="zh-CN" altLang="en-US" sz="6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股结构性机遇</a:t>
            </a:r>
            <a:endParaRPr lang="zh-CN" altLang="en-US" sz="6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626110" y="61855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99640" y="98425"/>
            <a:ext cx="79832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ym typeface="+mn-ea"/>
              </a:rPr>
              <a:t>                    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江苏新能更活跃，浙江新能更稳健，不同的操作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类型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12192000" cy="34372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45" y="2532380"/>
            <a:ext cx="12192000" cy="36531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626110" y="61855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38855" y="172085"/>
            <a:ext cx="51142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ym typeface="+mn-ea"/>
              </a:rPr>
              <a:t>            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浙江新能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江苏新能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基本面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对比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955" y="783590"/>
            <a:ext cx="9061450" cy="46482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626110" y="61855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38855" y="172085"/>
            <a:ext cx="51142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ym typeface="+mn-ea"/>
              </a:rPr>
              <a:t>                              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储能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704850"/>
            <a:ext cx="11689715" cy="53168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626110" y="61855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735"/>
            <a:ext cx="12192000" cy="4190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38855" y="172085"/>
            <a:ext cx="51142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ym typeface="+mn-ea"/>
              </a:rPr>
              <a:t>                           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鹏辉能源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975" y="4940935"/>
            <a:ext cx="11993880" cy="1313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600" b="1">
                <a:solidFill>
                  <a:schemeClr val="bg1"/>
                </a:solidFill>
                <a:sym typeface="+mn-ea"/>
              </a:rPr>
              <a:t>鹏辉能源：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核心成长逻辑（三大引擎）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  <a:p>
            <a:r>
              <a:rPr lang="zh-CN" altLang="en-US" sz="1600" b="1">
                <a:solidFill>
                  <a:schemeClr val="accent6"/>
                </a:solidFill>
                <a:sym typeface="+mn-ea"/>
              </a:rPr>
              <a:t>储能电池（</a:t>
            </a:r>
            <a:r>
              <a:rPr lang="en-US" altLang="zh-CN" sz="1600" b="1">
                <a:solidFill>
                  <a:schemeClr val="accent6"/>
                </a:solidFill>
                <a:sym typeface="+mn-ea"/>
              </a:rPr>
              <a:t>70%–75%</a:t>
            </a:r>
            <a:r>
              <a:rPr lang="zh-CN" altLang="en-US" sz="1600" b="1">
                <a:solidFill>
                  <a:schemeClr val="accent6"/>
                </a:solidFill>
                <a:sym typeface="+mn-ea"/>
              </a:rPr>
              <a:t>）：绝对核心，小储</a:t>
            </a:r>
            <a:r>
              <a:rPr lang="en-US" altLang="zh-CN" sz="1600" b="1">
                <a:solidFill>
                  <a:schemeClr val="accent6"/>
                </a:solidFill>
                <a:sym typeface="+mn-ea"/>
              </a:rPr>
              <a:t> + </a:t>
            </a:r>
            <a:r>
              <a:rPr lang="zh-CN" altLang="en-US" sz="1600" b="1">
                <a:solidFill>
                  <a:schemeClr val="accent6"/>
                </a:solidFill>
                <a:sym typeface="+mn-ea"/>
              </a:rPr>
              <a:t>大储双轮驱动</a:t>
            </a:r>
            <a:endParaRPr lang="zh-CN" altLang="en-US" sz="1600" b="1">
              <a:solidFill>
                <a:schemeClr val="accent6"/>
              </a:solidFill>
              <a:sym typeface="+mn-ea"/>
            </a:endParaRPr>
          </a:p>
          <a:p>
            <a:r>
              <a:rPr lang="zh-CN" altLang="en-US" sz="1600" b="1">
                <a:solidFill>
                  <a:schemeClr val="bg1"/>
                </a:solidFill>
                <a:sym typeface="+mn-ea"/>
              </a:rPr>
              <a:t>户用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 /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便携式储能（小储）：全球前三，欧洲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 /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北美高景气，毛利率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25%–30%      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消费及动力电池（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23%–28%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）：稳健补充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  <a:p>
            <a:r>
              <a:rPr lang="zh-CN" altLang="en-US" sz="1600" b="1">
                <a:solidFill>
                  <a:schemeClr val="bg1"/>
                </a:solidFill>
                <a:sym typeface="+mn-ea"/>
              </a:rPr>
              <a:t>消费电池：智能音频、电子烟、智能家居，毛利率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17%    </a:t>
            </a:r>
            <a:r>
              <a:rPr lang="zh-CN" altLang="en-US" sz="16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sym typeface="+mn-ea"/>
              </a:rPr>
              <a:t>储能业务占比</a:t>
            </a:r>
            <a:r>
              <a:rPr lang="en-US" altLang="zh-CN" sz="16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sym typeface="+mn-ea"/>
              </a:rPr>
              <a:t>70%</a:t>
            </a:r>
            <a:r>
              <a:rPr lang="zh-CN" altLang="en-US" sz="16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sym typeface="+mn-ea"/>
              </a:rPr>
              <a:t>，综合毛利率增长到</a:t>
            </a:r>
            <a:r>
              <a:rPr lang="en-US" altLang="zh-CN" sz="16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sym typeface="+mn-ea"/>
              </a:rPr>
              <a:t>20%    </a:t>
            </a:r>
            <a:endParaRPr lang="en-US" altLang="zh-CN" sz="1600" b="1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sym typeface="+mn-ea"/>
            </a:endParaRPr>
          </a:p>
          <a:p>
            <a:r>
              <a:rPr lang="zh-CN" altLang="en-US" sz="1600" b="1">
                <a:solidFill>
                  <a:srgbClr val="B77DFE"/>
                </a:solidFill>
                <a:sym typeface="+mn-ea"/>
              </a:rPr>
              <a:t>机构预测</a:t>
            </a:r>
            <a:r>
              <a:rPr lang="en-US" altLang="zh-CN" sz="1600" b="1">
                <a:solidFill>
                  <a:srgbClr val="B77DFE"/>
                </a:solidFill>
                <a:sym typeface="+mn-ea"/>
              </a:rPr>
              <a:t>26</a:t>
            </a:r>
            <a:r>
              <a:rPr lang="zh-CN" altLang="en-US" sz="1600" b="1">
                <a:solidFill>
                  <a:srgbClr val="B77DFE"/>
                </a:solidFill>
                <a:sym typeface="+mn-ea"/>
              </a:rPr>
              <a:t>年净利润增长</a:t>
            </a:r>
            <a:r>
              <a:rPr lang="en-US" altLang="zh-CN" sz="1600" b="1">
                <a:solidFill>
                  <a:srgbClr val="B77DFE"/>
                </a:solidFill>
                <a:sym typeface="+mn-ea"/>
              </a:rPr>
              <a:t>600%/800%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   </a:t>
            </a:r>
            <a:endParaRPr lang="en-US" altLang="zh-CN" sz="1600" b="1">
              <a:solidFill>
                <a:schemeClr val="bg1"/>
              </a:solidFill>
              <a:sym typeface="+mn-ea"/>
            </a:endParaRPr>
          </a:p>
          <a:p>
            <a:endParaRPr lang="en-US" altLang="zh-CN" sz="1600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626110" y="61855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" y="906780"/>
            <a:ext cx="6082030" cy="47250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906780"/>
            <a:ext cx="5819775" cy="4724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38855" y="172085"/>
            <a:ext cx="51142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ym typeface="+mn-ea"/>
              </a:rPr>
              <a:t>                   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人形机器人</a:t>
            </a:r>
            <a:r>
              <a:rPr lang="en-US" altLang="zh-CN" sz="2000" b="1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商业航天触底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536700" y="3136900"/>
            <a:ext cx="937704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中长线模型</a:t>
            </a:r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建立</a:t>
            </a:r>
            <a:endParaRPr lang="zh-CN" altLang="en-US" sz="7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AutoShape 2"/>
          <p:cNvSpPr/>
          <p:nvPr/>
        </p:nvSpPr>
        <p:spPr>
          <a:xfrm>
            <a:off x="2164715" y="301625"/>
            <a:ext cx="823976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3600" b="1" i="0" u="none" strike="noStrike">
                <a:solidFill>
                  <a:srgbClr val="B8860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投资模型建立</a:t>
            </a:r>
            <a:r>
              <a:rPr lang="en-US" sz="3600" b="1" i="0" u="none" strike="noStrike">
                <a:solidFill>
                  <a:srgbClr val="B8860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：从“</a:t>
            </a:r>
            <a:r>
              <a:rPr lang="zh-CN" altLang="en-US" sz="3600" b="1" i="0" u="none" strike="noStrike">
                <a:solidFill>
                  <a:srgbClr val="B8860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短</a:t>
            </a:r>
            <a:r>
              <a:rPr lang="en-US" sz="3600" b="1" i="0" u="none" strike="noStrike">
                <a:solidFill>
                  <a:srgbClr val="B8860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”到“</a:t>
            </a:r>
            <a:r>
              <a:rPr lang="zh-CN" altLang="en-US" sz="3600" b="1" i="0" u="none" strike="noStrike">
                <a:solidFill>
                  <a:srgbClr val="B8860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中长</a:t>
            </a:r>
            <a:r>
              <a:rPr lang="en-US" sz="3600" b="1" i="0" u="none" strike="noStrike">
                <a:solidFill>
                  <a:srgbClr val="B8860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”</a:t>
            </a:r>
            <a:endParaRPr lang="en-US" sz="1100"/>
          </a:p>
        </p:txBody>
      </p:sp>
      <p:sp>
        <p:nvSpPr>
          <p:cNvPr id="3" name="AutoShape 3"/>
          <p:cNvSpPr/>
          <p:nvPr>
            <p:custDataLst>
              <p:tags r:id="rId2"/>
            </p:custDataLst>
          </p:nvPr>
        </p:nvSpPr>
        <p:spPr>
          <a:xfrm>
            <a:off x="762000" y="1524000"/>
            <a:ext cx="5207000" cy="2286000"/>
          </a:xfrm>
          <a:prstGeom prst="roundRect">
            <a:avLst>
              <a:gd name="adj" fmla="val 5555"/>
            </a:avLst>
          </a:prstGeom>
          <a:solidFill>
            <a:srgbClr val="0A1931">
              <a:alpha val="85000"/>
            </a:srgbClr>
          </a:solidFill>
          <a:ln w="12700" cap="flat" cmpd="sng">
            <a:solidFill>
              <a:srgbClr val="B8860B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000" y="1778000"/>
            <a:ext cx="406400" cy="406400"/>
          </a:xfrm>
          <a:prstGeom prst="rect">
            <a:avLst/>
          </a:prstGeom>
        </p:spPr>
      </p:pic>
      <p:sp>
        <p:nvSpPr>
          <p:cNvPr id="5" name="AutoShape 5"/>
          <p:cNvSpPr/>
          <p:nvPr>
            <p:custDataLst>
              <p:tags r:id="rId6"/>
            </p:custDataLst>
          </p:nvPr>
        </p:nvSpPr>
        <p:spPr>
          <a:xfrm>
            <a:off x="1524000" y="1752600"/>
            <a:ext cx="4191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2000" b="1" i="0" u="none" strike="noStrike">
                <a:solidFill>
                  <a:srgbClr val="B8860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良性健康的市场是</a:t>
            </a:r>
            <a:r>
              <a:rPr lang="zh-CN" altLang="en-US" sz="2000" b="1" i="0" u="none" strike="noStrike">
                <a:solidFill>
                  <a:srgbClr val="B8860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土壤</a:t>
            </a:r>
            <a:endParaRPr lang="zh-CN" altLang="en-US" sz="2000" b="1" i="0" u="none" strike="noStrike">
              <a:solidFill>
                <a:srgbClr val="B8860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cxnSp>
        <p:nvCxnSpPr>
          <p:cNvPr id="6" name="Connector 6"/>
          <p:cNvCxnSpPr/>
          <p:nvPr>
            <p:custDataLst>
              <p:tags r:id="rId7"/>
            </p:custDataLst>
          </p:nvPr>
        </p:nvCxnSpPr>
        <p:spPr>
          <a:xfrm rot="-9291">
            <a:off x="1016009" y="2216150"/>
            <a:ext cx="4699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AutoShape 7"/>
          <p:cNvSpPr/>
          <p:nvPr>
            <p:custDataLst>
              <p:tags r:id="rId8"/>
            </p:custDataLst>
          </p:nvPr>
        </p:nvSpPr>
        <p:spPr>
          <a:xfrm>
            <a:off x="1016000" y="2349500"/>
            <a:ext cx="4699000" cy="127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优化后的市场生态如同肥沃的土壤，引入</a:t>
            </a:r>
            <a:r>
              <a:rPr lang="zh-CN" altLang="en-US" sz="1400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更多</a:t>
            </a:r>
            <a:r>
              <a:rPr lang="en-US" sz="1400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的资金</a:t>
            </a:r>
            <a:r>
              <a:rPr lang="zh-CN" altLang="en-US" sz="1400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构建长期投资模型，留住资金，投资者获利，存款转移，推动</a:t>
            </a:r>
            <a:r>
              <a:rPr lang="zh-CN" altLang="en-US" sz="1400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消费</a:t>
            </a:r>
            <a:endParaRPr lang="zh-CN" altLang="en-US" sz="1400">
              <a:solidFill>
                <a:srgbClr val="E5E7E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defRPr/>
            </a:pPr>
            <a:r>
              <a:rPr lang="zh-CN" altLang="en-US" sz="1400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拉动内需。形成</a:t>
            </a:r>
            <a:r>
              <a:rPr lang="zh-CN" altLang="en-US" sz="1400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良性闭环！</a:t>
            </a:r>
            <a:endParaRPr lang="zh-CN" altLang="en-US" sz="1400">
              <a:solidFill>
                <a:srgbClr val="E5E7E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>
            <p:custDataLst>
              <p:tags r:id="rId9"/>
            </p:custDataLst>
          </p:nvPr>
        </p:nvSpPr>
        <p:spPr>
          <a:xfrm>
            <a:off x="6223000" y="1524000"/>
            <a:ext cx="5207000" cy="2286000"/>
          </a:xfrm>
          <a:prstGeom prst="roundRect">
            <a:avLst>
              <a:gd name="adj" fmla="val 5555"/>
            </a:avLst>
          </a:prstGeom>
          <a:solidFill>
            <a:srgbClr val="0A1931">
              <a:alpha val="85000"/>
            </a:srgbClr>
          </a:solidFill>
          <a:ln w="12700" cap="flat" cmpd="sng">
            <a:solidFill>
              <a:srgbClr val="B8860B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77000" y="1778000"/>
            <a:ext cx="406400" cy="406400"/>
          </a:xfrm>
          <a:prstGeom prst="rect">
            <a:avLst/>
          </a:prstGeom>
        </p:spPr>
      </p:pic>
      <p:sp>
        <p:nvSpPr>
          <p:cNvPr id="11" name="AutoShape 10"/>
          <p:cNvSpPr/>
          <p:nvPr>
            <p:custDataLst>
              <p:tags r:id="rId13"/>
            </p:custDataLst>
          </p:nvPr>
        </p:nvSpPr>
        <p:spPr>
          <a:xfrm>
            <a:off x="6985000" y="1752600"/>
            <a:ext cx="4191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2000" b="1" i="0" u="none" strike="noStrike">
                <a:solidFill>
                  <a:srgbClr val="B8860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短线是银，长线是</a:t>
            </a:r>
            <a:r>
              <a:rPr lang="zh-CN" altLang="en-US" sz="2000" b="1" i="0" u="none" strike="noStrike">
                <a:solidFill>
                  <a:srgbClr val="B8860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金</a:t>
            </a:r>
            <a:endParaRPr lang="zh-CN" altLang="en-US" sz="2000" b="1" i="0" u="none" strike="noStrike">
              <a:solidFill>
                <a:srgbClr val="B8860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cxnSp>
        <p:nvCxnSpPr>
          <p:cNvPr id="12" name="Connector 11"/>
          <p:cNvCxnSpPr/>
          <p:nvPr>
            <p:custDataLst>
              <p:tags r:id="rId14"/>
            </p:custDataLst>
          </p:nvPr>
        </p:nvCxnSpPr>
        <p:spPr>
          <a:xfrm rot="-9291">
            <a:off x="6477009" y="2216150"/>
            <a:ext cx="4699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AutoShape 12"/>
          <p:cNvSpPr/>
          <p:nvPr>
            <p:custDataLst>
              <p:tags r:id="rId15"/>
            </p:custDataLst>
          </p:nvPr>
        </p:nvSpPr>
        <p:spPr>
          <a:xfrm>
            <a:off x="6477000" y="2349500"/>
            <a:ext cx="4699000" cy="127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400" b="0" i="0" u="none" strike="noStrike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当你尝到中长线投资的获利和魅力，会逐步构建操作模型以及仓位配置，短线小仓位活跃，长线敢投，大投，滚动操作，长线是</a:t>
            </a:r>
            <a:r>
              <a:rPr lang="zh-CN" altLang="en-US" sz="1400" b="0" i="0" u="none" strike="noStrike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金</a:t>
            </a:r>
            <a:endParaRPr lang="zh-CN" altLang="en-US" sz="1400" b="0" i="0" u="none" strike="noStrike">
              <a:solidFill>
                <a:srgbClr val="E5E7E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13"/>
          <p:cNvSpPr/>
          <p:nvPr>
            <p:custDataLst>
              <p:tags r:id="rId16"/>
            </p:custDataLst>
          </p:nvPr>
        </p:nvSpPr>
        <p:spPr>
          <a:xfrm>
            <a:off x="762000" y="4064000"/>
            <a:ext cx="5207000" cy="2286000"/>
          </a:xfrm>
          <a:prstGeom prst="roundRect">
            <a:avLst>
              <a:gd name="adj" fmla="val 5555"/>
            </a:avLst>
          </a:prstGeom>
          <a:solidFill>
            <a:srgbClr val="0A1931">
              <a:alpha val="85000"/>
            </a:srgbClr>
          </a:solidFill>
          <a:ln w="12700" cap="flat" cmpd="sng">
            <a:solidFill>
              <a:srgbClr val="B8860B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16000" y="4318000"/>
            <a:ext cx="406400" cy="406400"/>
          </a:xfrm>
          <a:prstGeom prst="rect">
            <a:avLst/>
          </a:prstGeom>
        </p:spPr>
      </p:pic>
      <p:sp>
        <p:nvSpPr>
          <p:cNvPr id="16" name="AutoShape 15"/>
          <p:cNvSpPr/>
          <p:nvPr>
            <p:custDataLst>
              <p:tags r:id="rId20"/>
            </p:custDataLst>
          </p:nvPr>
        </p:nvSpPr>
        <p:spPr>
          <a:xfrm>
            <a:off x="1524000" y="4292600"/>
            <a:ext cx="4191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b="1" i="0" u="none" strike="noStrike">
                <a:solidFill>
                  <a:srgbClr val="B8860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足够了解一家公司，才能让你买的放心</a:t>
            </a:r>
            <a:endParaRPr lang="zh-CN" altLang="en-US" b="1" i="0" u="none" strike="noStrike">
              <a:solidFill>
                <a:srgbClr val="B8860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cxnSp>
        <p:nvCxnSpPr>
          <p:cNvPr id="17" name="Connector 16"/>
          <p:cNvCxnSpPr/>
          <p:nvPr>
            <p:custDataLst>
              <p:tags r:id="rId21"/>
            </p:custDataLst>
          </p:nvPr>
        </p:nvCxnSpPr>
        <p:spPr>
          <a:xfrm rot="-9291">
            <a:off x="1016009" y="4756150"/>
            <a:ext cx="4699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AutoShape 17"/>
          <p:cNvSpPr/>
          <p:nvPr>
            <p:custDataLst>
              <p:tags r:id="rId22"/>
            </p:custDataLst>
          </p:nvPr>
        </p:nvSpPr>
        <p:spPr>
          <a:xfrm>
            <a:off x="1016000" y="4889500"/>
            <a:ext cx="4699000" cy="127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400" b="0" i="0" u="none" strike="noStrike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研究好公司的基本面，比如财务状况，订单情况，公司现金流以及毛利率，关注公司</a:t>
            </a:r>
            <a:r>
              <a:rPr lang="zh-CN" altLang="en-US" sz="1400" b="0" i="0" u="none" strike="noStrike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未来的核心竞争力。</a:t>
            </a:r>
            <a:endParaRPr lang="zh-CN" altLang="en-US" sz="1400" b="0" i="0" u="none" strike="noStrike">
              <a:solidFill>
                <a:srgbClr val="E5E7E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9" name="AutoShape 18"/>
          <p:cNvSpPr/>
          <p:nvPr>
            <p:custDataLst>
              <p:tags r:id="rId23"/>
            </p:custDataLst>
          </p:nvPr>
        </p:nvSpPr>
        <p:spPr>
          <a:xfrm>
            <a:off x="6223000" y="4064000"/>
            <a:ext cx="5207000" cy="2286000"/>
          </a:xfrm>
          <a:prstGeom prst="roundRect">
            <a:avLst>
              <a:gd name="adj" fmla="val 5555"/>
            </a:avLst>
          </a:prstGeom>
          <a:solidFill>
            <a:srgbClr val="0A1931">
              <a:alpha val="85000"/>
            </a:srgbClr>
          </a:solidFill>
          <a:ln w="12700" cap="flat" cmpd="sng">
            <a:solidFill>
              <a:srgbClr val="B8860B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477000" y="4318000"/>
            <a:ext cx="406400" cy="406400"/>
          </a:xfrm>
          <a:prstGeom prst="rect">
            <a:avLst/>
          </a:prstGeom>
        </p:spPr>
      </p:pic>
      <p:sp>
        <p:nvSpPr>
          <p:cNvPr id="21" name="AutoShape 20"/>
          <p:cNvSpPr/>
          <p:nvPr>
            <p:custDataLst>
              <p:tags r:id="rId27"/>
            </p:custDataLst>
          </p:nvPr>
        </p:nvSpPr>
        <p:spPr>
          <a:xfrm>
            <a:off x="6985000" y="4292600"/>
            <a:ext cx="4191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2000" b="1" i="0" u="none" strike="noStrike">
                <a:solidFill>
                  <a:srgbClr val="B8860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短线波段，看</a:t>
            </a:r>
            <a:r>
              <a:rPr lang="zh-CN" altLang="en-US" sz="2000" b="1" i="0" u="none" strike="noStrike">
                <a:solidFill>
                  <a:srgbClr val="B8860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资金</a:t>
            </a:r>
            <a:endParaRPr lang="zh-CN" altLang="en-US" sz="2000" b="1" i="0" u="none" strike="noStrike">
              <a:solidFill>
                <a:srgbClr val="B8860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cxnSp>
        <p:nvCxnSpPr>
          <p:cNvPr id="22" name="Connector 21"/>
          <p:cNvCxnSpPr/>
          <p:nvPr>
            <p:custDataLst>
              <p:tags r:id="rId28"/>
            </p:custDataLst>
          </p:nvPr>
        </p:nvCxnSpPr>
        <p:spPr>
          <a:xfrm rot="-9291">
            <a:off x="6477009" y="4756150"/>
            <a:ext cx="4699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AutoShape 22"/>
          <p:cNvSpPr/>
          <p:nvPr>
            <p:custDataLst>
              <p:tags r:id="rId29"/>
            </p:custDataLst>
          </p:nvPr>
        </p:nvSpPr>
        <p:spPr>
          <a:xfrm>
            <a:off x="6477000" y="4889500"/>
            <a:ext cx="4699000" cy="127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400" b="0" i="0" u="none" strike="noStrike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股价短期的波动看流动性，关注筹码控盘情况，在基本面选择好的情况下，按照流动资金与主力控盘反复做</a:t>
            </a:r>
            <a:r>
              <a:rPr lang="zh-CN" altLang="en-US" sz="1400" b="0" i="0" u="none" strike="noStrike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波段</a:t>
            </a:r>
            <a:endParaRPr lang="zh-CN" altLang="en-US" sz="1400" b="0" i="0" u="none" strike="noStrike">
              <a:solidFill>
                <a:srgbClr val="E5E7E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  <p:custDataLst>
      <p:tags r:id="rId30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946785"/>
            <a:ext cx="11093450" cy="5308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55365" y="252095"/>
            <a:ext cx="50025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再好的基本面都需要有资金的带动</a:t>
            </a:r>
            <a:endParaRPr lang="zh-CN" altLang="en-US" sz="24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AutoShape 2"/>
          <p:cNvSpPr/>
          <p:nvPr/>
        </p:nvSpPr>
        <p:spPr>
          <a:xfrm>
            <a:off x="2879090" y="248285"/>
            <a:ext cx="715772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3600" b="1">
                <a:solidFill>
                  <a:schemeClr val="bg1"/>
                </a:solidFill>
              </a:rPr>
              <a:t>        </a:t>
            </a:r>
            <a:r>
              <a:rPr lang="zh-CN" altLang="en-US" sz="3600" b="1">
                <a:solidFill>
                  <a:schemeClr val="bg1"/>
                </a:solidFill>
              </a:rPr>
              <a:t>周线的调整非几日</a:t>
            </a:r>
            <a:r>
              <a:rPr lang="zh-CN" altLang="en-US" sz="3600" b="1">
                <a:solidFill>
                  <a:schemeClr val="bg1"/>
                </a:solidFill>
              </a:rPr>
              <a:t>完成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9805"/>
            <a:ext cx="12192000" cy="5509895"/>
          </a:xfrm>
          <a:prstGeom prst="rect">
            <a:avLst/>
          </a:prstGeom>
        </p:spPr>
      </p:pic>
      <p:sp>
        <p:nvSpPr>
          <p:cNvPr id="5" name="矩形标注 4"/>
          <p:cNvSpPr/>
          <p:nvPr/>
        </p:nvSpPr>
        <p:spPr>
          <a:xfrm>
            <a:off x="4319270" y="1321435"/>
            <a:ext cx="2354580" cy="727710"/>
          </a:xfrm>
          <a:prstGeom prst="wedgeRectCallout">
            <a:avLst>
              <a:gd name="adj1" fmla="val 52777"/>
              <a:gd name="adj2" fmla="val 70680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/>
              <a:t>第一波上涨</a:t>
            </a:r>
            <a:r>
              <a:rPr lang="en-US" altLang="zh-CN" sz="1400" b="1"/>
              <a:t>40%</a:t>
            </a:r>
            <a:r>
              <a:rPr lang="zh-CN" altLang="en-US" sz="1400" b="1"/>
              <a:t>，一般会面临中线调整，周期</a:t>
            </a:r>
            <a:r>
              <a:rPr lang="en-US" altLang="zh-CN" sz="1400" b="1"/>
              <a:t>2</a:t>
            </a:r>
            <a:r>
              <a:rPr lang="zh-CN" altLang="en-US" sz="1400" b="1"/>
              <a:t>周</a:t>
            </a:r>
            <a:r>
              <a:rPr lang="zh-CN" altLang="en-US" sz="1400" b="1"/>
              <a:t>左右</a:t>
            </a:r>
            <a:endParaRPr lang="zh-CN" altLang="en-US" sz="1400" b="1"/>
          </a:p>
        </p:txBody>
      </p:sp>
      <p:sp>
        <p:nvSpPr>
          <p:cNvPr id="6" name="椭圆形标注 5"/>
          <p:cNvSpPr/>
          <p:nvPr/>
        </p:nvSpPr>
        <p:spPr>
          <a:xfrm>
            <a:off x="7733030" y="2804160"/>
            <a:ext cx="2340610" cy="1043940"/>
          </a:xfrm>
          <a:prstGeom prst="wedgeEllipseCallout">
            <a:avLst>
              <a:gd name="adj1" fmla="val -37998"/>
              <a:gd name="adj2" fmla="val -88636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/>
              <a:t>调整位置到</a:t>
            </a:r>
            <a:r>
              <a:rPr lang="en-US" altLang="zh-CN" sz="1400" b="1"/>
              <a:t>30</a:t>
            </a:r>
            <a:r>
              <a:rPr lang="zh-CN" altLang="en-US" sz="1400" b="1"/>
              <a:t>日附近，缩量到极致，等放量</a:t>
            </a:r>
            <a:r>
              <a:rPr lang="en-US" altLang="zh-CN" sz="1400" b="1"/>
              <a:t>/</a:t>
            </a:r>
            <a:r>
              <a:rPr lang="zh-CN" altLang="en-US" sz="1400" b="1"/>
              <a:t>控盘新</a:t>
            </a:r>
            <a:r>
              <a:rPr lang="zh-CN" altLang="en-US" sz="1400" b="1"/>
              <a:t>机会</a:t>
            </a:r>
            <a:endParaRPr lang="zh-CN" altLang="en-US" sz="1400" b="1"/>
          </a:p>
        </p:txBody>
      </p:sp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AutoShape 2"/>
          <p:cNvSpPr/>
          <p:nvPr/>
        </p:nvSpPr>
        <p:spPr>
          <a:xfrm>
            <a:off x="2879090" y="248285"/>
            <a:ext cx="715772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3600" b="1">
                <a:solidFill>
                  <a:schemeClr val="bg1"/>
                </a:solidFill>
              </a:rPr>
              <a:t>        </a:t>
            </a:r>
            <a:r>
              <a:rPr lang="zh-CN" altLang="en-US" sz="3600" b="1">
                <a:solidFill>
                  <a:schemeClr val="bg1"/>
                </a:solidFill>
              </a:rPr>
              <a:t>周线的调整非几日</a:t>
            </a:r>
            <a:r>
              <a:rPr lang="zh-CN" altLang="en-US" sz="3600" b="1">
                <a:solidFill>
                  <a:schemeClr val="bg1"/>
                </a:solidFill>
              </a:rPr>
              <a:t>完成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660"/>
            <a:ext cx="12192000" cy="5393055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4305935" y="2836545"/>
            <a:ext cx="2705100" cy="852805"/>
          </a:xfrm>
          <a:prstGeom prst="wedgeRoundRectCallout">
            <a:avLst>
              <a:gd name="adj1" fmla="val 33708"/>
              <a:gd name="adj2" fmla="val -99590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快速拉升主升浪的票，周线调整</a:t>
            </a:r>
            <a:r>
              <a:rPr lang="en-US" altLang="zh-CN" b="1"/>
              <a:t>3</a:t>
            </a:r>
            <a:r>
              <a:rPr lang="zh-CN" altLang="en-US" b="1"/>
              <a:t>周以上，在启动需要连续放量</a:t>
            </a:r>
            <a:endParaRPr lang="zh-CN" altLang="en-US" b="1"/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3460750" y="955633"/>
            <a:ext cx="8199572" cy="100491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当前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A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股市场变局解析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3460750" y="2329201"/>
            <a:ext cx="8281670" cy="1004915"/>
            <a:chOff x="6595" y="2178"/>
            <a:chExt cx="10491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9808" y="2474"/>
              <a:ext cx="7278" cy="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核心政策导向解析（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2026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年重点）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3460750" y="3702770"/>
            <a:ext cx="8199572" cy="100491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中长期投资模型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建立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3460750" y="5076338"/>
            <a:ext cx="8199572" cy="100491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进攻与防守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切换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536700" y="3136900"/>
            <a:ext cx="937704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进攻与</a:t>
            </a:r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防守</a:t>
            </a:r>
            <a:endParaRPr lang="zh-CN" altLang="en-US" sz="7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AutoShape 2"/>
          <p:cNvSpPr/>
          <p:nvPr/>
        </p:nvSpPr>
        <p:spPr>
          <a:xfrm>
            <a:off x="2389505" y="419735"/>
            <a:ext cx="9022080" cy="65532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3600" b="1">
                <a:solidFill>
                  <a:schemeClr val="bg1"/>
                </a:solidFill>
              </a:rPr>
              <a:t>                </a:t>
            </a:r>
            <a:r>
              <a:rPr lang="zh-CN" altLang="en-US" sz="3600" b="1">
                <a:solidFill>
                  <a:schemeClr val="bg1"/>
                </a:solidFill>
              </a:rPr>
              <a:t>资产配置</a:t>
            </a:r>
            <a:r>
              <a:rPr lang="zh-CN" altLang="en-US" sz="3600" b="1">
                <a:solidFill>
                  <a:schemeClr val="bg1"/>
                </a:solidFill>
              </a:rPr>
              <a:t>第一位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8" name="矩形: 圆角 22"/>
          <p:cNvSpPr/>
          <p:nvPr>
            <p:custDataLst>
              <p:tags r:id="rId2"/>
            </p:custDataLst>
          </p:nvPr>
        </p:nvSpPr>
        <p:spPr>
          <a:xfrm>
            <a:off x="692150" y="2198688"/>
            <a:ext cx="5076190" cy="4070985"/>
          </a:xfrm>
          <a:prstGeom prst="roundRect">
            <a:avLst>
              <a:gd name="adj" fmla="val 6347"/>
            </a:avLst>
          </a:prstGeom>
          <a:solidFill>
            <a:srgbClr val="FFFFFF">
              <a:alpha val="5000"/>
            </a:srgbClr>
          </a:solidFill>
          <a:ln w="15875">
            <a:noFill/>
          </a:ln>
          <a:effectLst>
            <a:outerShdw blurRad="279400" dist="228600" dir="2700000" algn="tl" rotWithShape="0">
              <a:schemeClr val="accent1">
                <a:alpha val="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42095" tIns="734060" rIns="342095" bIns="486410" rtlCol="0" anchor="ctr">
            <a:noAutofit/>
          </a:bodyPr>
          <a:p>
            <a:pPr algn="ctr">
              <a:lnSpc>
                <a:spcPct val="150000"/>
              </a:lnSpc>
            </a:pPr>
            <a:endParaRPr lang="zh-CN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: 圆角 33"/>
          <p:cNvSpPr/>
          <p:nvPr>
            <p:custDataLst>
              <p:tags r:id="rId3"/>
            </p:custDataLst>
          </p:nvPr>
        </p:nvSpPr>
        <p:spPr>
          <a:xfrm>
            <a:off x="6423660" y="2198688"/>
            <a:ext cx="5076190" cy="4070350"/>
          </a:xfrm>
          <a:prstGeom prst="roundRect">
            <a:avLst>
              <a:gd name="adj" fmla="val 6347"/>
            </a:avLst>
          </a:prstGeom>
          <a:solidFill>
            <a:srgbClr val="FFFFFF">
              <a:alpha val="5000"/>
            </a:srgbClr>
          </a:solidFill>
          <a:ln w="15875">
            <a:noFill/>
          </a:ln>
          <a:effectLst>
            <a:outerShdw blurRad="279400" dist="228600" dir="2700000" algn="tl" rotWithShape="0">
              <a:schemeClr val="accent2">
                <a:alpha val="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42095" tIns="640080" rIns="342095" bIns="488315" rtlCol="0" anchor="ctr">
            <a:noAutofit/>
          </a:bodyPr>
          <a:p>
            <a:pPr algn="ctr">
              <a:lnSpc>
                <a:spcPct val="150000"/>
              </a:lnSpc>
            </a:pPr>
            <a:endParaRPr lang="zh-CN" altLang="zh-CN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: 圆角 2"/>
          <p:cNvSpPr/>
          <p:nvPr>
            <p:custDataLst>
              <p:tags r:id="rId4"/>
            </p:custDataLst>
          </p:nvPr>
        </p:nvSpPr>
        <p:spPr>
          <a:xfrm>
            <a:off x="692150" y="2198053"/>
            <a:ext cx="5076190" cy="4070985"/>
          </a:xfrm>
          <a:prstGeom prst="roundRect">
            <a:avLst>
              <a:gd name="adj" fmla="val 6347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5875">
            <a:solidFill>
              <a:schemeClr val="accent1">
                <a:lumMod val="40000"/>
                <a:lumOff val="60000"/>
                <a:alpha val="60000"/>
              </a:schemeClr>
            </a:solidFill>
          </a:ln>
          <a:effectLst>
            <a:outerShdw blurRad="279400" dist="228600" dir="2700000" algn="tl" rotWithShape="0">
              <a:schemeClr val="accent1">
                <a:alpha val="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42095" tIns="734060" rIns="342095" bIns="486410" rtlCol="0" anchor="ctr">
            <a:noAutofit/>
          </a:bodyPr>
          <a:p>
            <a:pPr algn="ctr"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行情好，周线上涨，形成明显趋势，资金能持续异动，这一类时间放大仓位在股票上，选好主线反复</a:t>
            </a:r>
            <a:r>
              <a:rPr lang="zh-CN" altLang="zh-CN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操作。</a:t>
            </a:r>
            <a:endParaRPr lang="zh-CN" altLang="zh-CN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9" name="任意多边形: 形状 28"/>
          <p:cNvSpPr/>
          <p:nvPr>
            <p:custDataLst>
              <p:tags r:id="rId5"/>
            </p:custDataLst>
          </p:nvPr>
        </p:nvSpPr>
        <p:spPr>
          <a:xfrm>
            <a:off x="1185545" y="2078355"/>
            <a:ext cx="3979545" cy="807720"/>
          </a:xfrm>
          <a:prstGeom prst="round2SameRect">
            <a:avLst>
              <a:gd name="adj1" fmla="val 0"/>
              <a:gd name="adj2" fmla="val 31447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100000"/>
                </a:schemeClr>
              </a:gs>
              <a:gs pos="6900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76200" dir="2700000" algn="tl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赚钱效应，进攻</a:t>
            </a:r>
            <a:r>
              <a:rPr lang="zh-CN" altLang="en-US" sz="2800" b="1" dirty="0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为主</a:t>
            </a:r>
            <a:endParaRPr lang="zh-CN" altLang="en-US" sz="2800" b="1" dirty="0">
              <a:solidFill>
                <a:srgbClr val="FFFFFF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25" name="等腰三角形 24"/>
          <p:cNvSpPr/>
          <p:nvPr>
            <p:custDataLst>
              <p:tags r:id="rId6"/>
            </p:custDataLst>
          </p:nvPr>
        </p:nvSpPr>
        <p:spPr>
          <a:xfrm>
            <a:off x="1141730" y="2078038"/>
            <a:ext cx="168561" cy="120119"/>
          </a:xfrm>
          <a:prstGeom prst="triangle">
            <a:avLst>
              <a:gd name="adj" fmla="val 10000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6" name="等腰三角形 25"/>
          <p:cNvSpPr/>
          <p:nvPr>
            <p:custDataLst>
              <p:tags r:id="rId7"/>
            </p:custDataLst>
          </p:nvPr>
        </p:nvSpPr>
        <p:spPr>
          <a:xfrm flipH="1">
            <a:off x="5165090" y="2078038"/>
            <a:ext cx="168561" cy="120119"/>
          </a:xfrm>
          <a:prstGeom prst="triangle">
            <a:avLst>
              <a:gd name="adj" fmla="val 10000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6" name="矩形: 圆角 35"/>
          <p:cNvSpPr/>
          <p:nvPr>
            <p:custDataLst>
              <p:tags r:id="rId8"/>
            </p:custDataLst>
          </p:nvPr>
        </p:nvSpPr>
        <p:spPr>
          <a:xfrm>
            <a:off x="6423660" y="2198053"/>
            <a:ext cx="5076190" cy="4070350"/>
          </a:xfrm>
          <a:prstGeom prst="roundRect">
            <a:avLst>
              <a:gd name="adj" fmla="val 6347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5875">
            <a:solidFill>
              <a:schemeClr val="accent2">
                <a:lumMod val="40000"/>
                <a:lumOff val="60000"/>
                <a:alpha val="60000"/>
              </a:schemeClr>
            </a:solidFill>
          </a:ln>
          <a:effectLst>
            <a:outerShdw blurRad="279400" dist="228600" dir="2700000" algn="tl" rotWithShape="0">
              <a:schemeClr val="accent2">
                <a:alpha val="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42095" tIns="640080" rIns="342095" bIns="488315" rtlCol="0" anchor="ctr">
            <a:noAutofit/>
          </a:bodyPr>
          <a:p>
            <a:pPr algn="ctr">
              <a:lnSpc>
                <a:spcPct val="150000"/>
              </a:lnSpc>
            </a:pPr>
            <a:r>
              <a:rPr lang="zh-CN" altLang="zh-CN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行情震荡，轮动较快，仓位降低半仓左右，开始低吸基金，以基金小波动来控制账户波动率，比如量化基金</a:t>
            </a:r>
            <a:r>
              <a:rPr lang="en-US" altLang="zh-CN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---</a:t>
            </a:r>
            <a:r>
              <a:rPr lang="zh-CN" altLang="en-US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明亚中证</a:t>
            </a:r>
            <a:r>
              <a:rPr lang="en-US" altLang="zh-CN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/</a:t>
            </a:r>
            <a:r>
              <a:rPr lang="zh-CN" altLang="en-US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百嘉瑞丰</a:t>
            </a:r>
            <a:r>
              <a:rPr lang="en-US" altLang="zh-CN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/</a:t>
            </a:r>
            <a:r>
              <a:rPr lang="zh-CN" altLang="en-US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兴华景明</a:t>
            </a:r>
            <a:r>
              <a:rPr lang="zh-CN" altLang="en-US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等</a:t>
            </a:r>
            <a:endParaRPr lang="zh-CN" altLang="en-US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7" name="任意多边形: 形状 36"/>
          <p:cNvSpPr/>
          <p:nvPr>
            <p:custDataLst>
              <p:tags r:id="rId9"/>
            </p:custDataLst>
          </p:nvPr>
        </p:nvSpPr>
        <p:spPr>
          <a:xfrm>
            <a:off x="7035165" y="2078038"/>
            <a:ext cx="3854450" cy="807720"/>
          </a:xfrm>
          <a:prstGeom prst="round2SameRect">
            <a:avLst>
              <a:gd name="adj1" fmla="val 0"/>
              <a:gd name="adj2" fmla="val 3144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100000"/>
                </a:schemeClr>
              </a:gs>
              <a:gs pos="66450">
                <a:schemeClr val="accent2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76200" dir="2700000" algn="tl" rotWithShape="0">
              <a:schemeClr val="accent2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难度大仓位配置</a:t>
            </a:r>
            <a:r>
              <a:rPr lang="zh-CN" altLang="en-US" sz="2800" b="1" dirty="0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基金</a:t>
            </a:r>
            <a:endParaRPr lang="zh-CN" altLang="en-US" sz="2800" b="1" dirty="0">
              <a:solidFill>
                <a:srgbClr val="FFFFFF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38" name="等腰三角形 37"/>
          <p:cNvSpPr/>
          <p:nvPr>
            <p:custDataLst>
              <p:tags r:id="rId10"/>
            </p:custDataLst>
          </p:nvPr>
        </p:nvSpPr>
        <p:spPr>
          <a:xfrm>
            <a:off x="6866255" y="2078038"/>
            <a:ext cx="168561" cy="120119"/>
          </a:xfrm>
          <a:prstGeom prst="triangle">
            <a:avLst>
              <a:gd name="adj" fmla="val 10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9" name="等腰三角形 38"/>
          <p:cNvSpPr/>
          <p:nvPr>
            <p:custDataLst>
              <p:tags r:id="rId11"/>
            </p:custDataLst>
          </p:nvPr>
        </p:nvSpPr>
        <p:spPr>
          <a:xfrm flipH="1">
            <a:off x="10888980" y="2078038"/>
            <a:ext cx="168561" cy="120119"/>
          </a:xfrm>
          <a:prstGeom prst="triangle">
            <a:avLst>
              <a:gd name="adj" fmla="val 10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AutoShape 2"/>
          <p:cNvSpPr/>
          <p:nvPr/>
        </p:nvSpPr>
        <p:spPr>
          <a:xfrm>
            <a:off x="2389505" y="419735"/>
            <a:ext cx="9022080" cy="65532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3600" b="1">
                <a:solidFill>
                  <a:schemeClr val="bg1"/>
                </a:solidFill>
              </a:rPr>
              <a:t>         </a:t>
            </a:r>
            <a:r>
              <a:rPr lang="zh-CN" altLang="en-US" sz="3600" b="1">
                <a:solidFill>
                  <a:schemeClr val="bg1"/>
                </a:solidFill>
              </a:rPr>
              <a:t>建立基本面</a:t>
            </a:r>
            <a:r>
              <a:rPr lang="en-US" altLang="zh-CN" sz="3600" b="1">
                <a:solidFill>
                  <a:schemeClr val="bg1"/>
                </a:solidFill>
              </a:rPr>
              <a:t>+</a:t>
            </a:r>
            <a:r>
              <a:rPr lang="zh-CN" altLang="en-US" sz="3600" b="1">
                <a:solidFill>
                  <a:schemeClr val="bg1"/>
                </a:solidFill>
              </a:rPr>
              <a:t>技术面</a:t>
            </a:r>
            <a:r>
              <a:rPr lang="zh-CN" altLang="en-US" sz="3600" b="1">
                <a:solidFill>
                  <a:schemeClr val="bg1"/>
                </a:solidFill>
              </a:rPr>
              <a:t>配合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6" name="图形 4"/>
          <p:cNvSpPr/>
          <p:nvPr>
            <p:custDataLst>
              <p:tags r:id="rId2"/>
            </p:custDataLst>
          </p:nvPr>
        </p:nvSpPr>
        <p:spPr>
          <a:xfrm>
            <a:off x="9642158" y="1683068"/>
            <a:ext cx="944642" cy="4255294"/>
          </a:xfrm>
          <a:custGeom>
            <a:avLst/>
            <a:gdLst>
              <a:gd name="connsiteX0" fmla="*/ -259 w 944642"/>
              <a:gd name="connsiteY0" fmla="*/ 4255111 h 4255294"/>
              <a:gd name="connsiteX1" fmla="*/ 203548 w 944642"/>
              <a:gd name="connsiteY1" fmla="*/ 203623 h 4255294"/>
              <a:gd name="connsiteX2" fmla="*/ -259 w 944642"/>
              <a:gd name="connsiteY2" fmla="*/ -183 h 425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4642" h="4255294">
                <a:moveTo>
                  <a:pt x="-259" y="4255111"/>
                </a:moveTo>
                <a:cubicBezTo>
                  <a:pt x="1174812" y="3192606"/>
                  <a:pt x="1266062" y="1378694"/>
                  <a:pt x="203548" y="203623"/>
                </a:cubicBezTo>
                <a:cubicBezTo>
                  <a:pt x="139073" y="132319"/>
                  <a:pt x="71055" y="64291"/>
                  <a:pt x="-259" y="-183"/>
                </a:cubicBezTo>
              </a:path>
            </a:pathLst>
          </a:custGeom>
          <a:noFill/>
          <a:ln w="15875" cap="flat">
            <a:gradFill>
              <a:gsLst>
                <a:gs pos="100000">
                  <a:schemeClr val="accent5">
                    <a:alpha val="0"/>
                  </a:schemeClr>
                </a:gs>
                <a:gs pos="0">
                  <a:schemeClr val="accent5">
                    <a:alpha val="0"/>
                  </a:schemeClr>
                </a:gs>
                <a:gs pos="70000">
                  <a:schemeClr val="accent5">
                    <a:lumMod val="60000"/>
                    <a:lumOff val="40000"/>
                    <a:alpha val="100000"/>
                  </a:schemeClr>
                </a:gs>
                <a:gs pos="30000">
                  <a:schemeClr val="accent5">
                    <a:lumMod val="60000"/>
                    <a:lumOff val="40000"/>
                    <a:alpha val="100000"/>
                  </a:schemeClr>
                </a:gs>
              </a:gsLst>
              <a:lin ang="16200000" scaled="1"/>
            </a:gradFill>
            <a:prstDash val="solid"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图形 4"/>
          <p:cNvSpPr/>
          <p:nvPr>
            <p:custDataLst>
              <p:tags r:id="rId3"/>
            </p:custDataLst>
          </p:nvPr>
        </p:nvSpPr>
        <p:spPr>
          <a:xfrm flipH="1">
            <a:off x="1688148" y="1683703"/>
            <a:ext cx="944642" cy="4255294"/>
          </a:xfrm>
          <a:custGeom>
            <a:avLst/>
            <a:gdLst>
              <a:gd name="connsiteX0" fmla="*/ -259 w 944642"/>
              <a:gd name="connsiteY0" fmla="*/ 4255111 h 4255294"/>
              <a:gd name="connsiteX1" fmla="*/ 203548 w 944642"/>
              <a:gd name="connsiteY1" fmla="*/ 203623 h 4255294"/>
              <a:gd name="connsiteX2" fmla="*/ -259 w 944642"/>
              <a:gd name="connsiteY2" fmla="*/ -183 h 425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4642" h="4255294">
                <a:moveTo>
                  <a:pt x="-259" y="4255111"/>
                </a:moveTo>
                <a:cubicBezTo>
                  <a:pt x="1174812" y="3192606"/>
                  <a:pt x="1266062" y="1378694"/>
                  <a:pt x="203548" y="203623"/>
                </a:cubicBezTo>
                <a:cubicBezTo>
                  <a:pt x="139073" y="132319"/>
                  <a:pt x="71055" y="64291"/>
                  <a:pt x="-259" y="-183"/>
                </a:cubicBezTo>
              </a:path>
            </a:pathLst>
          </a:custGeom>
          <a:noFill/>
          <a:ln w="15875" cap="flat">
            <a:gradFill>
              <a:gsLst>
                <a:gs pos="100000">
                  <a:schemeClr val="accent5">
                    <a:alpha val="0"/>
                  </a:schemeClr>
                </a:gs>
                <a:gs pos="0">
                  <a:schemeClr val="accent5">
                    <a:alpha val="0"/>
                  </a:schemeClr>
                </a:gs>
                <a:gs pos="70000">
                  <a:schemeClr val="accent5">
                    <a:lumMod val="60000"/>
                    <a:lumOff val="40000"/>
                    <a:alpha val="100000"/>
                  </a:schemeClr>
                </a:gs>
                <a:gs pos="30000">
                  <a:schemeClr val="accent5">
                    <a:lumMod val="60000"/>
                    <a:lumOff val="40000"/>
                    <a:alpha val="100000"/>
                  </a:schemeClr>
                </a:gs>
              </a:gsLst>
              <a:lin ang="16200000" scaled="1"/>
            </a:gradFill>
            <a:prstDash val="solid"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4"/>
            </p:custDataLst>
          </p:nvPr>
        </p:nvSpPr>
        <p:spPr>
          <a:xfrm>
            <a:off x="1402398" y="3504883"/>
            <a:ext cx="609600" cy="609600"/>
          </a:xfrm>
          <a:prstGeom prst="ellipse">
            <a:avLst/>
          </a:prstGeom>
          <a:gradFill>
            <a:gsLst>
              <a:gs pos="0">
                <a:schemeClr val="accent4">
                  <a:alpha val="100000"/>
                </a:schemeClr>
              </a:gs>
              <a:gs pos="100000">
                <a:schemeClr val="accent4">
                  <a:lumMod val="80000"/>
                  <a:lumOff val="20000"/>
                  <a:alpha val="100000"/>
                </a:schemeClr>
              </a:gs>
            </a:gsLst>
            <a:lin ang="13500000"/>
          </a:gradFill>
          <a:ln w="1270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15960000" scaled="0"/>
            </a:gradFill>
          </a:ln>
          <a:effectLst>
            <a:outerShdw blurRad="215900" dist="114300" dir="5400000" algn="t" rotWithShape="0">
              <a:schemeClr val="accent4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396240" rIns="71755" bIns="45720" numCol="1" spcCol="0" rtlCol="0" fromWordArt="0" anchor="ctr" anchorCtr="0" forceAA="0" compatLnSpc="1">
            <a:normAutofit fontScale="25000" lnSpcReduction="20000"/>
          </a:bodyPr>
          <a:lstStyle/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bg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5" name="图片 19" descr="343435383038363b343532323339393bd6b4d0d0d5aad2aa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71943" y="3674428"/>
            <a:ext cx="288000" cy="288000"/>
          </a:xfrm>
          <a:prstGeom prst="rect">
            <a:avLst/>
          </a:prstGeom>
          <a:effectLst/>
        </p:spPr>
      </p:pic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2236788" y="3088958"/>
            <a:ext cx="2261870" cy="69913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爆量</a:t>
            </a:r>
            <a:endParaRPr lang="zh-CN" altLang="en-US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2236788" y="3828733"/>
            <a:ext cx="226187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出爆量有异动，搭配控盘，容易在起爆位置</a:t>
            </a:r>
            <a:r>
              <a:rPr lang="zh-CN" altLang="en-US" sz="14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上车</a:t>
            </a:r>
            <a:endParaRPr lang="zh-CN" altLang="en-US" sz="1400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0"/>
            </p:custDataLst>
          </p:nvPr>
        </p:nvSpPr>
        <p:spPr>
          <a:xfrm>
            <a:off x="1728788" y="2163763"/>
            <a:ext cx="609600" cy="609600"/>
          </a:xfrm>
          <a:prstGeom prst="ellipse">
            <a:avLst/>
          </a:prstGeom>
          <a:gradFill>
            <a:gsLst>
              <a:gs pos="0">
                <a:schemeClr val="accent4">
                  <a:alpha val="100000"/>
                </a:schemeClr>
              </a:gs>
              <a:gs pos="100000">
                <a:schemeClr val="accent4">
                  <a:lumMod val="80000"/>
                  <a:lumOff val="20000"/>
                  <a:alpha val="100000"/>
                </a:schemeClr>
              </a:gs>
            </a:gsLst>
            <a:lin ang="13500000"/>
          </a:gradFill>
          <a:ln w="1270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15960000" scaled="0"/>
            </a:gradFill>
          </a:ln>
          <a:effectLst>
            <a:outerShdw blurRad="215900" dist="114300" dir="5400000" algn="t" rotWithShape="0">
              <a:schemeClr val="accent4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396240" rIns="71755" bIns="45720" numCol="1" spcCol="0" rtlCol="0" fromWordArt="0" anchor="ctr" anchorCtr="0" forceAA="0" compatLnSpc="1">
            <a:normAutofit fontScale="25000" lnSpcReduction="20000"/>
          </a:bodyPr>
          <a:lstStyle/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bg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2577148" y="1747838"/>
            <a:ext cx="2158365" cy="69913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控盘</a:t>
            </a:r>
            <a:endParaRPr lang="zh-CN" altLang="en-US" b="1" dirty="0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2575878" y="2487613"/>
            <a:ext cx="215963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控盘决定中线启动，有</a:t>
            </a:r>
            <a:r>
              <a:rPr lang="zh-CN" altLang="en-US" sz="14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筹码，</a:t>
            </a:r>
            <a:endParaRPr lang="zh-CN" altLang="en-US" sz="1400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，做盘</a:t>
            </a:r>
            <a:r>
              <a:rPr lang="zh-CN" altLang="en-US" sz="14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完毕，不用熬</a:t>
            </a:r>
            <a:r>
              <a:rPr lang="zh-CN" altLang="en-US" sz="14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时间</a:t>
            </a:r>
            <a:endParaRPr lang="zh-CN" altLang="en-US" sz="1400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3"/>
            </p:custDataLst>
          </p:nvPr>
        </p:nvSpPr>
        <p:spPr>
          <a:xfrm>
            <a:off x="1728788" y="4846003"/>
            <a:ext cx="609600" cy="609600"/>
          </a:xfrm>
          <a:prstGeom prst="ellipse">
            <a:avLst/>
          </a:prstGeom>
          <a:gradFill>
            <a:gsLst>
              <a:gs pos="0">
                <a:schemeClr val="accent4">
                  <a:alpha val="100000"/>
                </a:schemeClr>
              </a:gs>
              <a:gs pos="100000">
                <a:schemeClr val="accent4">
                  <a:lumMod val="80000"/>
                  <a:lumOff val="20000"/>
                  <a:alpha val="100000"/>
                </a:schemeClr>
              </a:gs>
            </a:gsLst>
            <a:lin ang="13500000"/>
          </a:gradFill>
          <a:ln w="1270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15960000" scaled="0"/>
            </a:gradFill>
          </a:ln>
          <a:effectLst>
            <a:outerShdw blurRad="215900" dist="114300" dir="5400000" algn="t" rotWithShape="0">
              <a:schemeClr val="accent4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396240" rIns="71755" bIns="45720" numCol="1" spcCol="0" rtlCol="0" fromWordArt="0" anchor="ctr" anchorCtr="0" forceAA="0" compatLnSpc="1">
            <a:normAutofit fontScale="25000" lnSpcReduction="20000"/>
          </a:bodyPr>
          <a:lstStyle/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bg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4"/>
            </p:custDataLst>
          </p:nvPr>
        </p:nvSpPr>
        <p:spPr>
          <a:xfrm>
            <a:off x="2577148" y="4430078"/>
            <a:ext cx="2339975" cy="69913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流动资金</a:t>
            </a:r>
            <a:endParaRPr lang="zh-CN" altLang="en-US" b="1" dirty="0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5"/>
            </p:custDataLst>
          </p:nvPr>
        </p:nvSpPr>
        <p:spPr>
          <a:xfrm>
            <a:off x="2577465" y="5170170"/>
            <a:ext cx="2564130" cy="8642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看股价承接情况，底部启动，上涨中继，高位，看承接，量在价之前，价在量</a:t>
            </a:r>
            <a:r>
              <a:rPr lang="zh-CN" altLang="en-US" sz="14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之后</a:t>
            </a:r>
            <a:endParaRPr lang="zh-CN" altLang="en-US" sz="1400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6"/>
            </p:custDataLst>
          </p:nvPr>
        </p:nvSpPr>
        <p:spPr>
          <a:xfrm>
            <a:off x="10206673" y="4175443"/>
            <a:ext cx="609600" cy="609600"/>
          </a:xfrm>
          <a:prstGeom prst="ellipse">
            <a:avLst/>
          </a:prstGeom>
          <a:gradFill>
            <a:gsLst>
              <a:gs pos="0">
                <a:schemeClr val="accent5">
                  <a:alpha val="100000"/>
                </a:schemeClr>
              </a:gs>
              <a:gs pos="100000">
                <a:schemeClr val="accent5">
                  <a:lumMod val="80000"/>
                  <a:lumOff val="20000"/>
                  <a:alpha val="100000"/>
                </a:schemeClr>
              </a:gs>
            </a:gsLst>
            <a:lin ang="13500000"/>
          </a:gradFill>
          <a:ln w="1270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15960000" scaled="0"/>
            </a:gradFill>
          </a:ln>
          <a:effectLst>
            <a:outerShdw blurRad="215900" dist="114300" dir="5400000" algn="t" rotWithShape="0">
              <a:schemeClr val="accent5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396240" rIns="71755" bIns="45720" numCol="1" spcCol="0" rtlCol="0" fromWordArt="0" anchor="ctr" anchorCtr="0" forceAA="0" compatLnSpc="1">
            <a:normAutofit fontScale="25000" lnSpcReduction="20000"/>
          </a:bodyPr>
          <a:lstStyle/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bg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17"/>
            </p:custDataLst>
          </p:nvPr>
        </p:nvSpPr>
        <p:spPr>
          <a:xfrm>
            <a:off x="10206673" y="2834323"/>
            <a:ext cx="609600" cy="609600"/>
          </a:xfrm>
          <a:prstGeom prst="ellipse">
            <a:avLst/>
          </a:prstGeom>
          <a:gradFill>
            <a:gsLst>
              <a:gs pos="0">
                <a:schemeClr val="accent5">
                  <a:alpha val="100000"/>
                </a:schemeClr>
              </a:gs>
              <a:gs pos="100000">
                <a:schemeClr val="accent5">
                  <a:lumMod val="80000"/>
                  <a:lumOff val="20000"/>
                  <a:alpha val="100000"/>
                </a:schemeClr>
              </a:gs>
            </a:gsLst>
            <a:lin ang="13500000"/>
          </a:gradFill>
          <a:ln w="1270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15960000" scaled="0"/>
            </a:gradFill>
          </a:ln>
          <a:effectLst>
            <a:outerShdw blurRad="215900" dist="114300" dir="5400000" algn="t" rotWithShape="0">
              <a:schemeClr val="accent5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396240" rIns="71755" bIns="45720" numCol="1" spcCol="0" rtlCol="0" fromWordArt="0" anchor="ctr" anchorCtr="0" forceAA="0" compatLnSpc="1">
            <a:normAutofit fontScale="25000" lnSpcReduction="20000"/>
          </a:bodyPr>
          <a:lstStyle/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bg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2" name="图片 12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889443" y="2324418"/>
            <a:ext cx="288000" cy="288000"/>
          </a:xfrm>
          <a:prstGeom prst="rect">
            <a:avLst/>
          </a:prstGeom>
        </p:spPr>
      </p:pic>
      <p:sp>
        <p:nvSpPr>
          <p:cNvPr id="21" name="矩形 20"/>
          <p:cNvSpPr/>
          <p:nvPr>
            <p:custDataLst>
              <p:tags r:id="rId21"/>
            </p:custDataLst>
          </p:nvPr>
        </p:nvSpPr>
        <p:spPr>
          <a:xfrm>
            <a:off x="7775258" y="2415223"/>
            <a:ext cx="2193925" cy="69913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主题</a:t>
            </a:r>
            <a:r>
              <a:rPr lang="zh-CN" altLang="en-US" b="1" dirty="0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风口</a:t>
            </a:r>
            <a:endParaRPr lang="zh-CN" altLang="en-US" b="1" dirty="0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22"/>
            </p:custDataLst>
          </p:nvPr>
        </p:nvSpPr>
        <p:spPr>
          <a:xfrm>
            <a:off x="7775258" y="3154998"/>
            <a:ext cx="219392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主题风口是大方向，跟资金走，容错率低。</a:t>
            </a:r>
            <a:endParaRPr lang="zh-CN" altLang="en-US" sz="1400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23"/>
            </p:custDataLst>
          </p:nvPr>
        </p:nvSpPr>
        <p:spPr>
          <a:xfrm>
            <a:off x="7776528" y="3770313"/>
            <a:ext cx="2192655" cy="69913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十五五</a:t>
            </a:r>
            <a:r>
              <a:rPr lang="zh-CN" altLang="en-US" b="1" dirty="0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规划</a:t>
            </a:r>
            <a:endParaRPr lang="zh-CN" altLang="en-US" b="1" dirty="0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8" name="矩形 27"/>
          <p:cNvSpPr/>
          <p:nvPr>
            <p:custDataLst>
              <p:tags r:id="rId24"/>
            </p:custDataLst>
          </p:nvPr>
        </p:nvSpPr>
        <p:spPr>
          <a:xfrm>
            <a:off x="7776528" y="4510088"/>
            <a:ext cx="219265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国家政策</a:t>
            </a:r>
            <a:r>
              <a:rPr lang="en-US" altLang="zh-CN" sz="14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---</a:t>
            </a:r>
            <a:r>
              <a:rPr lang="zh-CN" altLang="en-US" sz="14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产业升级</a:t>
            </a:r>
            <a:r>
              <a:rPr lang="en-US" altLang="zh-CN" sz="14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---</a:t>
            </a:r>
            <a:r>
              <a:rPr lang="zh-CN" altLang="en-US" sz="14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机构布局</a:t>
            </a:r>
            <a:r>
              <a:rPr lang="en-US" altLang="zh-CN" sz="14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---</a:t>
            </a:r>
            <a:r>
              <a:rPr lang="zh-CN" altLang="en-US" sz="14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形成趋势</a:t>
            </a:r>
            <a:endParaRPr lang="zh-CN" altLang="en-US" sz="1400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35" name="图片 14" descr="343439383331313b343532303033303bd2d1b9bad3a6d3c3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371138" y="2998788"/>
            <a:ext cx="288000" cy="288000"/>
          </a:xfrm>
          <a:prstGeom prst="rect">
            <a:avLst/>
          </a:prstGeom>
        </p:spPr>
      </p:pic>
      <p:pic>
        <p:nvPicPr>
          <p:cNvPr id="24" name="图片 5" descr="343435383036303b343532343134393bcdb7c4d4b7e7b1a9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889443" y="5006658"/>
            <a:ext cx="288000" cy="288000"/>
          </a:xfrm>
          <a:prstGeom prst="rect">
            <a:avLst/>
          </a:prstGeom>
        </p:spPr>
      </p:pic>
      <p:pic>
        <p:nvPicPr>
          <p:cNvPr id="27" name="图片 5" descr="343439383331313b343532303032323bb2fac6b7d5b9cabe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58438" y="4327208"/>
            <a:ext cx="288000" cy="288000"/>
          </a:xfrm>
          <a:prstGeom prst="rect">
            <a:avLst/>
          </a:prstGeom>
        </p:spPr>
      </p:pic>
      <p:sp>
        <p:nvSpPr>
          <p:cNvPr id="30" name="椭圆 29"/>
          <p:cNvSpPr/>
          <p:nvPr>
            <p:custDataLst>
              <p:tags r:id="rId34"/>
            </p:custDataLst>
          </p:nvPr>
        </p:nvSpPr>
        <p:spPr>
          <a:xfrm>
            <a:off x="5140960" y="2699385"/>
            <a:ext cx="2167890" cy="2107565"/>
          </a:xfrm>
          <a:prstGeom prst="ellipse">
            <a:avLst/>
          </a:prstGeom>
          <a:gradFill>
            <a:gsLst>
              <a:gs pos="0">
                <a:schemeClr val="accent4">
                  <a:alpha val="100000"/>
                </a:schemeClr>
              </a:gs>
              <a:gs pos="100000">
                <a:schemeClr val="accent4">
                  <a:lumMod val="80000"/>
                  <a:lumOff val="20000"/>
                  <a:alpha val="100000"/>
                </a:schemeClr>
              </a:gs>
            </a:gsLst>
            <a:lin ang="13500000"/>
          </a:gradFill>
          <a:ln w="19050">
            <a:gradFill>
              <a:gsLst>
                <a:gs pos="100000">
                  <a:srgbClr val="FFFFFF">
                    <a:alpha val="0"/>
                  </a:srgbClr>
                </a:gs>
                <a:gs pos="0">
                  <a:srgbClr val="FFFFFF"/>
                </a:gs>
              </a:gsLst>
              <a:lin ang="16200000" scaled="1"/>
            </a:gradFill>
          </a:ln>
          <a:effectLst>
            <a:outerShdw blurRad="215900" dist="114300" dir="5400000" algn="t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仓位控制很重要</a:t>
            </a:r>
            <a:endParaRPr lang="zh-CN" altLang="en-US" sz="16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弧形 30"/>
          <p:cNvSpPr/>
          <p:nvPr>
            <p:custDataLst>
              <p:tags r:id="rId35"/>
            </p:custDataLst>
          </p:nvPr>
        </p:nvSpPr>
        <p:spPr>
          <a:xfrm rot="20460000">
            <a:off x="4981893" y="2683193"/>
            <a:ext cx="2311400" cy="2311400"/>
          </a:xfrm>
          <a:prstGeom prst="arc">
            <a:avLst>
              <a:gd name="adj1" fmla="val 13075779"/>
              <a:gd name="adj2" fmla="val 0"/>
            </a:avLst>
          </a:prstGeom>
          <a:ln>
            <a:gradFill>
              <a:gsLst>
                <a:gs pos="100000">
                  <a:schemeClr val="accent4">
                    <a:alpha val="5000"/>
                  </a:schemeClr>
                </a:gs>
                <a:gs pos="0">
                  <a:schemeClr val="accent4">
                    <a:alpha val="100000"/>
                  </a:schemeClr>
                </a:gs>
              </a:gsLst>
              <a:lin ang="0" scaled="1"/>
            </a:gra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弧形 32"/>
          <p:cNvSpPr/>
          <p:nvPr>
            <p:custDataLst>
              <p:tags r:id="rId36"/>
            </p:custDataLst>
          </p:nvPr>
        </p:nvSpPr>
        <p:spPr>
          <a:xfrm rot="9660000">
            <a:off x="4981893" y="2654618"/>
            <a:ext cx="2311400" cy="2311400"/>
          </a:xfrm>
          <a:prstGeom prst="arc">
            <a:avLst>
              <a:gd name="adj1" fmla="val 13075779"/>
              <a:gd name="adj2" fmla="val 0"/>
            </a:avLst>
          </a:prstGeom>
          <a:ln>
            <a:gradFill>
              <a:gsLst>
                <a:gs pos="100000">
                  <a:schemeClr val="accent4">
                    <a:alpha val="5000"/>
                  </a:schemeClr>
                </a:gs>
                <a:gs pos="0">
                  <a:schemeClr val="accent4">
                    <a:alpha val="100000"/>
                  </a:schemeClr>
                </a:gs>
              </a:gsLst>
              <a:lin ang="0" scaled="1"/>
            </a:gra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t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34" name="椭圆 33"/>
          <p:cNvSpPr/>
          <p:nvPr>
            <p:custDataLst>
              <p:tags r:id="rId37"/>
            </p:custDataLst>
          </p:nvPr>
        </p:nvSpPr>
        <p:spPr>
          <a:xfrm>
            <a:off x="4853623" y="2526348"/>
            <a:ext cx="2567940" cy="2567940"/>
          </a:xfrm>
          <a:prstGeom prst="ellipse">
            <a:avLst/>
          </a:prstGeom>
          <a:noFill/>
          <a:ln w="44450">
            <a:gradFill>
              <a:gsLst>
                <a:gs pos="99000">
                  <a:schemeClr val="accent4">
                    <a:alpha val="21000"/>
                  </a:schemeClr>
                </a:gs>
                <a:gs pos="0">
                  <a:schemeClr val="accent4">
                    <a:alpha val="10000"/>
                  </a:schemeClr>
                </a:gs>
              </a:gsLst>
              <a:lin ang="16200000" scaled="1"/>
            </a:gra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53975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000" b="1" spc="130" dirty="0">
              <a:solidFill>
                <a:schemeClr val="bg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40" name="椭圆 39"/>
          <p:cNvSpPr/>
          <p:nvPr>
            <p:custDataLst>
              <p:tags r:id="rId38"/>
            </p:custDataLst>
          </p:nvPr>
        </p:nvSpPr>
        <p:spPr>
          <a:xfrm>
            <a:off x="4696778" y="2398078"/>
            <a:ext cx="2881630" cy="2881630"/>
          </a:xfrm>
          <a:prstGeom prst="ellipse">
            <a:avLst/>
          </a:prstGeom>
          <a:noFill/>
          <a:ln w="44450">
            <a:gradFill>
              <a:gsLst>
                <a:gs pos="100000">
                  <a:schemeClr val="accent4">
                    <a:alpha val="4000"/>
                  </a:schemeClr>
                </a:gs>
                <a:gs pos="0">
                  <a:schemeClr val="accent4">
                    <a:alpha val="7000"/>
                  </a:schemeClr>
                </a:gs>
              </a:gsLst>
              <a:lin ang="16200000" scaled="1"/>
            </a:gra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575945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000" b="1" spc="130" dirty="0">
              <a:solidFill>
                <a:schemeClr val="bg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</p:spTree>
    <p:custDataLst>
      <p:tags r:id="rId39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626110" y="61855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085"/>
            <a:ext cx="12192000" cy="5309235"/>
          </a:xfrm>
          <a:prstGeom prst="rect">
            <a:avLst/>
          </a:prstGeom>
        </p:spPr>
      </p:pic>
      <p:sp>
        <p:nvSpPr>
          <p:cNvPr id="4" name="AutoShape 2"/>
          <p:cNvSpPr/>
          <p:nvPr/>
        </p:nvSpPr>
        <p:spPr>
          <a:xfrm>
            <a:off x="2322830" y="82550"/>
            <a:ext cx="9022080" cy="65532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3600" b="1">
                <a:solidFill>
                  <a:schemeClr val="bg1"/>
                </a:solidFill>
              </a:rPr>
              <a:t>         </a:t>
            </a:r>
            <a:r>
              <a:rPr lang="zh-CN" altLang="en-US" sz="3600" b="1">
                <a:solidFill>
                  <a:schemeClr val="bg1"/>
                </a:solidFill>
              </a:rPr>
              <a:t>基金震荡行情下回撤</a:t>
            </a:r>
            <a:r>
              <a:rPr lang="zh-CN" altLang="en-US" sz="3600" b="1">
                <a:solidFill>
                  <a:schemeClr val="bg1"/>
                </a:solidFill>
              </a:rPr>
              <a:t>小</a:t>
            </a:r>
            <a:endParaRPr lang="zh-CN" altLang="en-US" sz="36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536700" y="3136900"/>
            <a:ext cx="937704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当前</a:t>
            </a:r>
            <a:r>
              <a:rPr lang="en-US" altLang="zh-CN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A</a:t>
            </a:r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股市场变局解析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02865" y="349885"/>
            <a:ext cx="6080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                      </a:t>
            </a:r>
            <a:r>
              <a:rPr lang="en-US" altLang="zh-CN" sz="3200"/>
              <a:t> </a:t>
            </a:r>
            <a:r>
              <a:rPr lang="zh-CN" altLang="en-US" sz="3200" b="1">
                <a:solidFill>
                  <a:schemeClr val="bg1"/>
                </a:solidFill>
              </a:rPr>
              <a:t>美伊冲突对</a:t>
            </a:r>
            <a:r>
              <a:rPr lang="en-US" altLang="zh-CN" sz="3200" b="1">
                <a:solidFill>
                  <a:schemeClr val="bg1"/>
                </a:solidFill>
              </a:rPr>
              <a:t>A</a:t>
            </a:r>
            <a:r>
              <a:rPr lang="zh-CN" altLang="en-US" sz="3200" b="1">
                <a:solidFill>
                  <a:schemeClr val="bg1"/>
                </a:solidFill>
              </a:rPr>
              <a:t>股影响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4" name="五边形 3"/>
          <p:cNvSpPr/>
          <p:nvPr>
            <p:custDataLst>
              <p:tags r:id="rId2"/>
            </p:custDataLst>
          </p:nvPr>
        </p:nvSpPr>
        <p:spPr>
          <a:xfrm>
            <a:off x="866458" y="2304733"/>
            <a:ext cx="3492000" cy="337820"/>
          </a:xfrm>
          <a:prstGeom prst="homePlate">
            <a:avLst/>
          </a:prstGeom>
          <a:gradFill>
            <a:gsLst>
              <a:gs pos="28000">
                <a:schemeClr val="accent3">
                  <a:alpha val="100000"/>
                </a:schemeClr>
              </a:gs>
              <a:gs pos="100000">
                <a:schemeClr val="accent3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lang="zh-CN" altLang="en-US" sz="1600" b="1">
                <a:solidFill>
                  <a:srgbClr val="FF0000">
                    <a:alpha val="55000"/>
                  </a:srgbClr>
                </a:solidFill>
              </a:rPr>
              <a:t>短期冲击</a:t>
            </a:r>
            <a:endParaRPr lang="zh-CN" altLang="en-US" sz="1600" b="1">
              <a:solidFill>
                <a:srgbClr val="FF0000">
                  <a:alpha val="55000"/>
                </a:srgbClr>
              </a:solidFill>
            </a:endParaRPr>
          </a:p>
        </p:txBody>
      </p:sp>
      <p:sp>
        <p:nvSpPr>
          <p:cNvPr id="5" name="燕尾形 4"/>
          <p:cNvSpPr/>
          <p:nvPr>
            <p:custDataLst>
              <p:tags r:id="rId3"/>
            </p:custDataLst>
          </p:nvPr>
        </p:nvSpPr>
        <p:spPr>
          <a:xfrm>
            <a:off x="4351973" y="2304733"/>
            <a:ext cx="3492000" cy="337820"/>
          </a:xfrm>
          <a:prstGeom prst="chevron">
            <a:avLst/>
          </a:prstGeom>
          <a:gradFill>
            <a:gsLst>
              <a:gs pos="59000">
                <a:schemeClr val="accent4">
                  <a:alpha val="100000"/>
                </a:schemeClr>
              </a:gs>
              <a:gs pos="100000">
                <a:schemeClr val="accent4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lang="zh-CN" altLang="en-US" sz="1600" b="1">
                <a:solidFill>
                  <a:srgbClr val="FF0000">
                    <a:alpha val="55000"/>
                  </a:srgbClr>
                </a:solidFill>
              </a:rPr>
              <a:t>中期分化</a:t>
            </a:r>
            <a:endParaRPr lang="zh-CN" altLang="en-US" sz="1600" b="1">
              <a:solidFill>
                <a:srgbClr val="FF0000">
                  <a:alpha val="55000"/>
                </a:srgbClr>
              </a:solidFill>
            </a:endParaRPr>
          </a:p>
        </p:txBody>
      </p:sp>
      <p:sp>
        <p:nvSpPr>
          <p:cNvPr id="9" name="燕尾形 8"/>
          <p:cNvSpPr/>
          <p:nvPr>
            <p:custDataLst>
              <p:tags r:id="rId4"/>
            </p:custDataLst>
          </p:nvPr>
        </p:nvSpPr>
        <p:spPr>
          <a:xfrm>
            <a:off x="7860983" y="2304733"/>
            <a:ext cx="3492000" cy="337820"/>
          </a:xfrm>
          <a:prstGeom prst="chevron">
            <a:avLst/>
          </a:prstGeom>
          <a:gradFill>
            <a:gsLst>
              <a:gs pos="28000">
                <a:schemeClr val="accent3">
                  <a:alpha val="100000"/>
                </a:schemeClr>
              </a:gs>
              <a:gs pos="100000">
                <a:schemeClr val="accent3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lang="zh-CN" altLang="en-US" sz="1600" b="1">
                <a:solidFill>
                  <a:srgbClr val="FF0000">
                    <a:alpha val="55000"/>
                  </a:srgbClr>
                </a:solidFill>
              </a:rPr>
              <a:t>长期韧性</a:t>
            </a:r>
            <a:endParaRPr lang="zh-CN" altLang="en-US" sz="1600" b="1">
              <a:solidFill>
                <a:srgbClr val="FF0000">
                  <a:alpha val="55000"/>
                </a:srgbClr>
              </a:solidFill>
            </a:endParaRPr>
          </a:p>
        </p:txBody>
      </p:sp>
      <p:pic>
        <p:nvPicPr>
          <p:cNvPr id="14" name="图片 13" descr="343435383038363b343532323339393bd6b4d0d0d5aad2aa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57768" y="1702753"/>
            <a:ext cx="337820" cy="337820"/>
          </a:xfrm>
          <a:prstGeom prst="rect">
            <a:avLst/>
          </a:prstGeom>
        </p:spPr>
      </p:pic>
      <p:pic>
        <p:nvPicPr>
          <p:cNvPr id="22" name="图片 21" descr="343435383037343b343532333834383bcec4bed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47728" y="1702753"/>
            <a:ext cx="337820" cy="337820"/>
          </a:xfrm>
          <a:prstGeom prst="rect">
            <a:avLst/>
          </a:prstGeom>
        </p:spPr>
      </p:pic>
      <p:pic>
        <p:nvPicPr>
          <p:cNvPr id="37" name="图片 36" descr="343435383037343b343532333833373bb9abcbbe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37688" y="1702753"/>
            <a:ext cx="337820" cy="337820"/>
          </a:xfrm>
          <a:prstGeom prst="rect">
            <a:avLst/>
          </a:prstGeom>
        </p:spPr>
      </p:pic>
      <p:cxnSp>
        <p:nvCxnSpPr>
          <p:cNvPr id="41" name="直接连接符 40"/>
          <p:cNvCxnSpPr/>
          <p:nvPr>
            <p:custDataLst>
              <p:tags r:id="rId14"/>
            </p:custDataLst>
          </p:nvPr>
        </p:nvCxnSpPr>
        <p:spPr>
          <a:xfrm>
            <a:off x="4334828" y="2906713"/>
            <a:ext cx="0" cy="246253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25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>
            <p:custDataLst>
              <p:tags r:id="rId15"/>
            </p:custDataLst>
          </p:nvPr>
        </p:nvCxnSpPr>
        <p:spPr>
          <a:xfrm>
            <a:off x="7843838" y="2906713"/>
            <a:ext cx="0" cy="246253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25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正文"/>
          <p:cNvSpPr txBox="1"/>
          <p:nvPr>
            <p:custDataLst>
              <p:tags r:id="rId16"/>
            </p:custDataLst>
          </p:nvPr>
        </p:nvSpPr>
        <p:spPr>
          <a:xfrm>
            <a:off x="1129983" y="3495993"/>
            <a:ext cx="2915920" cy="24961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短期来看，冲突升级引发全球避险情绪升温，，市场波动率从</a:t>
            </a:r>
            <a:r>
              <a:rPr lang="en-US" altLang="zh-CN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15%</a:t>
            </a: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升至</a:t>
            </a:r>
            <a:r>
              <a:rPr lang="en-US" altLang="zh-CN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25%-30%</a:t>
            </a: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，资金从高弹性成长股转向防御性板块</a:t>
            </a:r>
            <a:endParaRPr lang="zh-CN" altLang="en-US" sz="1600" b="1" dirty="0">
              <a:solidFill>
                <a:schemeClr val="bg1"/>
              </a:solidFill>
              <a:uFillTx/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52" name="正文"/>
          <p:cNvSpPr txBox="1"/>
          <p:nvPr>
            <p:custDataLst>
              <p:tags r:id="rId17"/>
            </p:custDataLst>
          </p:nvPr>
        </p:nvSpPr>
        <p:spPr>
          <a:xfrm>
            <a:off x="4619943" y="3210878"/>
            <a:ext cx="2915920" cy="24961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冲突推高国际油价（布伦特原油一度突破每桶</a:t>
            </a:r>
            <a:r>
              <a:rPr lang="en-US" altLang="zh-CN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100</a:t>
            </a: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美元），通过成本传导影响产业链利润分配，板块分化走向极致，油气、黄金、军工等避险板块受益，航空、下游化工、出口链等板块承压</a:t>
            </a:r>
            <a:endParaRPr lang="zh-CN" altLang="en-US" sz="1600" b="1" dirty="0">
              <a:solidFill>
                <a:schemeClr val="bg1"/>
              </a:solidFill>
              <a:uFillTx/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54" name="正文"/>
          <p:cNvSpPr txBox="1"/>
          <p:nvPr>
            <p:custDataLst>
              <p:tags r:id="rId18"/>
            </p:custDataLst>
          </p:nvPr>
        </p:nvSpPr>
        <p:spPr>
          <a:xfrm>
            <a:off x="7861300" y="2743200"/>
            <a:ext cx="3315970" cy="3739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冲突影响逐步淡化，</a:t>
            </a:r>
            <a:r>
              <a:rPr lang="en-US" altLang="zh-CN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A</a:t>
            </a: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股回归国内经济复苏与政策导向主线，且中国完整的工业体系与充足的能源战略储备，进一步增强了</a:t>
            </a:r>
            <a:r>
              <a:rPr lang="en-US" altLang="zh-CN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A</a:t>
            </a: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股抵御外部冲击的韧性，不会改变市场长期运行趋势。美伊冲突</a:t>
            </a:r>
            <a:r>
              <a:rPr lang="en-US" altLang="zh-CN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---</a:t>
            </a: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石油涨价</a:t>
            </a:r>
            <a:r>
              <a:rPr lang="en-US" altLang="zh-CN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---</a:t>
            </a: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通货膨胀</a:t>
            </a:r>
            <a:r>
              <a:rPr lang="en-US" altLang="zh-CN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---</a:t>
            </a: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中期选举</a:t>
            </a:r>
            <a:r>
              <a:rPr lang="en-US" altLang="zh-CN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---</a:t>
            </a: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美元绑定石油</a:t>
            </a:r>
            <a:r>
              <a:rPr lang="en-US" altLang="zh-CN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---</a:t>
            </a: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欧洲国家开启非石化类新能源</a:t>
            </a:r>
            <a:r>
              <a:rPr lang="en-US" altLang="zh-CN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---</a:t>
            </a: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新能源车</a:t>
            </a:r>
            <a:r>
              <a:rPr lang="en-US" altLang="zh-CN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/</a:t>
            </a: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新能源出海</a:t>
            </a:r>
            <a:r>
              <a:rPr lang="en-US" altLang="zh-CN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---</a:t>
            </a: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实现人民币国际化</a:t>
            </a:r>
            <a:r>
              <a:rPr lang="en-US" altLang="zh-CN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---</a:t>
            </a: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资本市场价值提升</a:t>
            </a:r>
            <a:r>
              <a:rPr lang="en-US" altLang="zh-CN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---</a:t>
            </a: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外资流入</a:t>
            </a:r>
            <a:r>
              <a:rPr lang="zh-CN" altLang="en-US" sz="1600" b="1" dirty="0">
                <a:solidFill>
                  <a:schemeClr val="bg1"/>
                </a:solidFill>
                <a:uFillTx/>
                <a:latin typeface="微软雅黑" panose="020B0503020204020204" pitchFamily="34" charset="-122"/>
                <a:sym typeface="+mn-ea"/>
              </a:rPr>
              <a:t>市场</a:t>
            </a:r>
            <a:endParaRPr lang="zh-CN" altLang="en-US" sz="1600" b="1" dirty="0">
              <a:solidFill>
                <a:schemeClr val="bg1"/>
              </a:solidFill>
              <a:uFillTx/>
              <a:latin typeface="微软雅黑" panose="020B0503020204020204" pitchFamily="34" charset="-122"/>
              <a:sym typeface="+mn-ea"/>
            </a:endParaRPr>
          </a:p>
        </p:txBody>
      </p:sp>
    </p:spTree>
    <p:custDataLst>
      <p:tags r:id="rId19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26665" y="309880"/>
            <a:ext cx="7139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</a:t>
            </a:r>
            <a:r>
              <a:rPr lang="zh-CN" altLang="en-US" sz="2800" b="1">
                <a:solidFill>
                  <a:schemeClr val="bg1"/>
                </a:solidFill>
              </a:rPr>
              <a:t>真正的投资回归国内政策落地</a:t>
            </a:r>
            <a:r>
              <a:rPr lang="en-US" altLang="zh-CN" sz="2800" b="1">
                <a:solidFill>
                  <a:schemeClr val="bg1"/>
                </a:solidFill>
              </a:rPr>
              <a:t>/</a:t>
            </a:r>
            <a:r>
              <a:rPr lang="zh-CN" altLang="en-US" sz="2800" b="1">
                <a:solidFill>
                  <a:schemeClr val="bg1"/>
                </a:solidFill>
              </a:rPr>
              <a:t>利空释放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 useBgFill="1">
        <p:nvSpPr>
          <p:cNvPr id="8" name="Rectangle 41732_#color_#shadow_$dk1-788&amp;2007"/>
          <p:cNvSpPr/>
          <p:nvPr>
            <p:custDataLst>
              <p:tags r:id="rId2"/>
            </p:custDataLst>
          </p:nvPr>
        </p:nvSpPr>
        <p:spPr>
          <a:xfrm>
            <a:off x="1083945" y="1212850"/>
            <a:ext cx="10195560" cy="2390775"/>
          </a:xfrm>
          <a:prstGeom prst="roundRect">
            <a:avLst/>
          </a:prstGeom>
          <a:effectLst>
            <a:outerShdw blurRad="508000" dist="76200" dir="5400000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  <p:sp useBgFill="1">
        <p:nvSpPr>
          <p:cNvPr id="9" name="Rectangle 41732_#color_#shadow_$dk1-788&amp;2007"/>
          <p:cNvSpPr/>
          <p:nvPr>
            <p:custDataLst>
              <p:tags r:id="rId3"/>
            </p:custDataLst>
          </p:nvPr>
        </p:nvSpPr>
        <p:spPr>
          <a:xfrm>
            <a:off x="1083945" y="3750946"/>
            <a:ext cx="10195560" cy="2390775"/>
          </a:xfrm>
          <a:prstGeom prst="roundRect">
            <a:avLst/>
          </a:prstGeom>
          <a:effectLst>
            <a:outerShdw blurRad="508000" dist="76200" dir="5400000" algn="bl" rotWithShape="0">
              <a:schemeClr val="accent2">
                <a:alpha val="20000"/>
              </a:schemeClr>
            </a:outerShdw>
          </a:effectLst>
        </p:spPr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Rectangle 41732_#color_#shadow_$dk1-788&amp;2007"/>
          <p:cNvSpPr/>
          <p:nvPr>
            <p:custDataLst>
              <p:tags r:id="rId4"/>
            </p:custDataLst>
          </p:nvPr>
        </p:nvSpPr>
        <p:spPr>
          <a:xfrm>
            <a:off x="1083945" y="1212850"/>
            <a:ext cx="10195560" cy="2390775"/>
          </a:xfrm>
          <a:prstGeom prst="roundRect">
            <a:avLst/>
          </a:prstGeom>
          <a:solidFill>
            <a:srgbClr val="FFFFFF">
              <a:alpha val="20000"/>
            </a:srgbClr>
          </a:solidFill>
          <a:effectLst/>
        </p:spPr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1317625" y="2058036"/>
            <a:ext cx="1000125" cy="700447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en-US" altLang="zh-CN" sz="36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2494280" y="1857376"/>
            <a:ext cx="8268970" cy="164592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充分发挥中央银行宏观审慎管理和维护金融稳定功能，坚定维护股票、债券、外汇等金融市场平稳运行。香港特区政府财政司司长陈茂波</a:t>
            </a:r>
            <a:r>
              <a:rPr lang="en-US" altLang="zh-CN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</a:t>
            </a:r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日启程前往北京，出席今天举行的</a:t>
            </a:r>
            <a:r>
              <a:rPr lang="en-US" altLang="zh-CN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国家新发展</a:t>
            </a:r>
            <a:r>
              <a:rPr lang="en-US" altLang="zh-CN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香港新机遇</a:t>
            </a:r>
            <a:r>
              <a:rPr lang="en-US" altLang="zh-CN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十五五开局研讨会</a:t>
            </a:r>
            <a:r>
              <a:rPr lang="en-US" altLang="zh-CN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2494280" y="1449071"/>
            <a:ext cx="8268970" cy="4072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6"/>
                </a:solidFill>
                <a:latin typeface="+mn-ea"/>
                <a:cs typeface="+mn-ea"/>
              </a:rPr>
              <a:t>国内政策的大力扶持</a:t>
            </a:r>
            <a:endParaRPr lang="zh-CN" altLang="en-US" sz="2400" b="1" dirty="0">
              <a:solidFill>
                <a:schemeClr val="accent6"/>
              </a:solidFill>
              <a:latin typeface="+mn-ea"/>
              <a:cs typeface="+mn-ea"/>
            </a:endParaRPr>
          </a:p>
        </p:txBody>
      </p:sp>
      <p:sp>
        <p:nvSpPr>
          <p:cNvPr id="42" name="Rectangle 41732_#color_#shadow_$dk1-788&amp;2007"/>
          <p:cNvSpPr/>
          <p:nvPr>
            <p:custDataLst>
              <p:tags r:id="rId8"/>
            </p:custDataLst>
          </p:nvPr>
        </p:nvSpPr>
        <p:spPr>
          <a:xfrm>
            <a:off x="1083945" y="3750946"/>
            <a:ext cx="10195560" cy="2390775"/>
          </a:xfrm>
          <a:prstGeom prst="roundRect">
            <a:avLst/>
          </a:prstGeom>
          <a:solidFill>
            <a:srgbClr val="FFFFFF">
              <a:alpha val="20000"/>
            </a:srgbClr>
          </a:solidFill>
          <a:effectLst/>
        </p:spPr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9"/>
            </p:custDataLst>
          </p:nvPr>
        </p:nvSpPr>
        <p:spPr>
          <a:xfrm>
            <a:off x="1317625" y="4596130"/>
            <a:ext cx="1000125" cy="700447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chemeClr val="accent2"/>
                </a:solidFill>
                <a:latin typeface="+mn-ea"/>
                <a:cs typeface="+mn-ea"/>
              </a:rPr>
              <a:t>02</a:t>
            </a:r>
            <a:endParaRPr lang="en-US" altLang="zh-CN" sz="36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2494280" y="4395471"/>
            <a:ext cx="8268970" cy="164592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从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月底到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月底，市场处于滞涨阶段，与去年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10-11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月行情一样，当持续上涨主题动力不足的情况下，市场就会迎来新一轮的横盘震荡与挖坑阶段，其主要目标就是在下跌中重新拾取低价筹码，形成新的反攻机会，届时坑挖好了，业绩雷也释放过了，位置又非常低，机构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/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国家队进场意愿就明细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增强。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2494280" y="3987166"/>
            <a:ext cx="8268970" cy="4072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6"/>
                </a:solidFill>
                <a:latin typeface="+mn-ea"/>
                <a:cs typeface="+mn-ea"/>
              </a:rPr>
              <a:t>滞涨行情到挖坑行情，利空释放</a:t>
            </a:r>
            <a:endParaRPr lang="zh-CN" altLang="en-US" sz="2400" b="1">
              <a:solidFill>
                <a:schemeClr val="accent6"/>
              </a:solidFill>
              <a:latin typeface="+mn-ea"/>
              <a:cs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02865" y="349885"/>
            <a:ext cx="6080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                      </a:t>
            </a:r>
            <a:r>
              <a:rPr lang="en-US" altLang="zh-CN" sz="3200"/>
              <a:t> </a:t>
            </a:r>
            <a:r>
              <a:rPr lang="zh-CN" altLang="en-US" sz="3200" b="1">
                <a:solidFill>
                  <a:schemeClr val="bg1"/>
                </a:solidFill>
              </a:rPr>
              <a:t>长钱长投最新</a:t>
            </a:r>
            <a:r>
              <a:rPr lang="zh-CN" altLang="en-US" sz="3200" b="1">
                <a:solidFill>
                  <a:schemeClr val="bg1"/>
                </a:solidFill>
              </a:rPr>
              <a:t>动向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矩形: 圆角 2"/>
          <p:cNvSpPr/>
          <p:nvPr>
            <p:custDataLst>
              <p:tags r:id="rId2"/>
            </p:custDataLst>
          </p:nvPr>
        </p:nvSpPr>
        <p:spPr>
          <a:xfrm>
            <a:off x="775653" y="2191703"/>
            <a:ext cx="5102225" cy="3612515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1080453" y="3424873"/>
            <a:ext cx="4493260" cy="21907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</a:rPr>
              <a:t>货币政策方面，央行持续释放长期流动性，</a:t>
            </a:r>
            <a:r>
              <a:rPr lang="en-US" altLang="zh-CN" sz="1600" b="1" dirty="0">
                <a:solidFill>
                  <a:schemeClr val="bg1"/>
                </a:solidFill>
                <a:latin typeface="+mn-ea"/>
                <a:cs typeface="+mn-ea"/>
              </a:rPr>
              <a:t>3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</a:rPr>
              <a:t>月开展</a:t>
            </a:r>
            <a:r>
              <a:rPr lang="en-US" altLang="zh-CN" sz="1600" b="1" dirty="0">
                <a:solidFill>
                  <a:schemeClr val="bg1"/>
                </a:solidFill>
                <a:latin typeface="+mn-ea"/>
                <a:cs typeface="+mn-ea"/>
              </a:rPr>
              <a:t>5000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</a:rPr>
              <a:t>亿元</a:t>
            </a:r>
            <a:r>
              <a:rPr lang="en-US" altLang="zh-CN" sz="1600" b="1" dirty="0">
                <a:solidFill>
                  <a:schemeClr val="bg1"/>
                </a:solidFill>
                <a:latin typeface="+mn-ea"/>
                <a:cs typeface="+mn-ea"/>
              </a:rPr>
              <a:t>6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</a:rPr>
              <a:t>个月期买断式逆回购，配合</a:t>
            </a:r>
            <a:r>
              <a:rPr lang="en-US" altLang="zh-CN" sz="1600" b="1" dirty="0">
                <a:solidFill>
                  <a:schemeClr val="bg1"/>
                </a:solidFill>
                <a:latin typeface="+mn-ea"/>
                <a:cs typeface="+mn-ea"/>
              </a:rPr>
              <a:t>1800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</a:rPr>
              <a:t>亿元</a:t>
            </a:r>
            <a:r>
              <a:rPr lang="en-US" altLang="zh-CN" sz="1600" b="1" dirty="0">
                <a:solidFill>
                  <a:schemeClr val="bg1"/>
                </a:solidFill>
                <a:latin typeface="+mn-ea"/>
                <a:cs typeface="+mn-ea"/>
              </a:rPr>
              <a:t>3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</a:rPr>
              <a:t>个月期中央国库现金管理商业银行定期存款操作，平滑跨季资金波动，延续适度宽松基调，为</a:t>
            </a:r>
            <a:r>
              <a:rPr lang="en-US" altLang="zh-CN" sz="1600" b="1" dirty="0">
                <a:solidFill>
                  <a:schemeClr val="bg1"/>
                </a:solidFill>
                <a:latin typeface="+mn-ea"/>
                <a:cs typeface="+mn-ea"/>
              </a:rPr>
              <a:t>A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</a:rPr>
              <a:t>股提供充足流动性支撑，缓解市场资金面担忧，利好高估值成长板块估值修复。</a:t>
            </a:r>
            <a:endParaRPr lang="zh-CN" altLang="en-US" sz="1600" b="1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1" name="圆角矩形 10"/>
          <p:cNvSpPr/>
          <p:nvPr>
            <p:custDataLst>
              <p:tags r:id="rId4"/>
            </p:custDataLst>
          </p:nvPr>
        </p:nvSpPr>
        <p:spPr>
          <a:xfrm>
            <a:off x="1040448" y="1657033"/>
            <a:ext cx="793750" cy="777875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 flipV="1">
            <a:off x="995363" y="3226753"/>
            <a:ext cx="4662805" cy="0"/>
          </a:xfrm>
          <a:prstGeom prst="line">
            <a:avLst/>
          </a:prstGeom>
          <a:ln w="22225">
            <a:solidFill>
              <a:schemeClr val="accent4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1043623" y="2631123"/>
            <a:ext cx="4492625" cy="4432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accent4"/>
                </a:solidFill>
                <a:latin typeface="+mn-ea"/>
                <a:cs typeface="+mn-ea"/>
              </a:rPr>
              <a:t>买断式逆回购提供</a:t>
            </a:r>
            <a:r>
              <a:rPr lang="zh-CN" altLang="en-US" sz="2200" b="1" dirty="0">
                <a:solidFill>
                  <a:schemeClr val="accent4"/>
                </a:solidFill>
                <a:latin typeface="+mn-ea"/>
                <a:cs typeface="+mn-ea"/>
              </a:rPr>
              <a:t>资金</a:t>
            </a:r>
            <a:endParaRPr lang="zh-CN" altLang="en-US" sz="2200" b="1" dirty="0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14" name="矩形: 圆角 2"/>
          <p:cNvSpPr/>
          <p:nvPr>
            <p:custDataLst>
              <p:tags r:id="rId7"/>
            </p:custDataLst>
          </p:nvPr>
        </p:nvSpPr>
        <p:spPr>
          <a:xfrm>
            <a:off x="6472873" y="2191703"/>
            <a:ext cx="5102225" cy="3612515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6777673" y="3429953"/>
            <a:ext cx="4493260" cy="21805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bg1"/>
                </a:solidFill>
                <a:latin typeface="+mn-ea"/>
                <a:cs typeface="+mn-ea"/>
              </a:rPr>
              <a:t>关于短线交易监管的若干规定》于</a:t>
            </a:r>
            <a:r>
              <a:rPr lang="en-US" altLang="zh-CN" sz="1600" b="1">
                <a:solidFill>
                  <a:schemeClr val="bg1"/>
                </a:solidFill>
                <a:latin typeface="+mn-ea"/>
                <a:cs typeface="+mn-ea"/>
              </a:rPr>
              <a:t>4</a:t>
            </a:r>
            <a:r>
              <a:rPr lang="zh-CN" altLang="en-US" sz="1600" b="1">
                <a:solidFill>
                  <a:schemeClr val="bg1"/>
                </a:solidFill>
                <a:latin typeface="+mn-ea"/>
                <a:cs typeface="+mn-ea"/>
              </a:rPr>
              <a:t>月</a:t>
            </a:r>
            <a:r>
              <a:rPr lang="en-US" altLang="zh-CN" sz="1600" b="1">
                <a:solidFill>
                  <a:schemeClr val="bg1"/>
                </a:solidFill>
                <a:latin typeface="+mn-ea"/>
                <a:cs typeface="+mn-ea"/>
              </a:rPr>
              <a:t>7</a:t>
            </a:r>
            <a:r>
              <a:rPr lang="zh-CN" altLang="en-US" sz="1600" b="1">
                <a:solidFill>
                  <a:schemeClr val="bg1"/>
                </a:solidFill>
                <a:latin typeface="+mn-ea"/>
                <a:cs typeface="+mn-ea"/>
              </a:rPr>
              <a:t>日施行，明确</a:t>
            </a:r>
            <a:r>
              <a:rPr lang="en-US" altLang="zh-CN" sz="1600" b="1">
                <a:solidFill>
                  <a:schemeClr val="bg1"/>
                </a:solidFill>
                <a:latin typeface="+mn-ea"/>
                <a:cs typeface="+mn-ea"/>
              </a:rPr>
              <a:t>13</a:t>
            </a:r>
            <a:r>
              <a:rPr lang="zh-CN" altLang="en-US" sz="1600" b="1">
                <a:solidFill>
                  <a:schemeClr val="bg1"/>
                </a:solidFill>
                <a:latin typeface="+mn-ea"/>
                <a:cs typeface="+mn-ea"/>
              </a:rPr>
              <a:t>种豁免情形，扫清社保基金、养老金等长期资金入市障碍，推动</a:t>
            </a:r>
            <a:r>
              <a:rPr lang="en-US" altLang="zh-CN" sz="1600" b="1">
                <a:solidFill>
                  <a:schemeClr val="bg1"/>
                </a:solidFill>
                <a:latin typeface="+mn-ea"/>
                <a:cs typeface="+mn-ea"/>
              </a:rPr>
              <a:t>“</a:t>
            </a:r>
            <a:r>
              <a:rPr lang="zh-CN" altLang="en-US" sz="1600" b="1">
                <a:solidFill>
                  <a:schemeClr val="bg1"/>
                </a:solidFill>
                <a:latin typeface="+mn-ea"/>
                <a:cs typeface="+mn-ea"/>
              </a:rPr>
              <a:t>长钱长投</a:t>
            </a:r>
            <a:r>
              <a:rPr lang="en-US" altLang="zh-CN" sz="1600" b="1">
                <a:solidFill>
                  <a:schemeClr val="bg1"/>
                </a:solidFill>
                <a:latin typeface="+mn-ea"/>
                <a:cs typeface="+mn-ea"/>
              </a:rPr>
              <a:t>”</a:t>
            </a:r>
            <a:r>
              <a:rPr lang="zh-CN" altLang="en-US" sz="1600" b="1">
                <a:solidFill>
                  <a:schemeClr val="bg1"/>
                </a:solidFill>
                <a:latin typeface="+mn-ea"/>
                <a:cs typeface="+mn-ea"/>
              </a:rPr>
              <a:t>，优化投融资生态，提升优质龙头企业估值溢价</a:t>
            </a:r>
            <a:endParaRPr lang="zh-CN" altLang="en-US" sz="1600" b="1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6" name="圆角矩形 15"/>
          <p:cNvSpPr/>
          <p:nvPr>
            <p:custDataLst>
              <p:tags r:id="rId9"/>
            </p:custDataLst>
          </p:nvPr>
        </p:nvSpPr>
        <p:spPr>
          <a:xfrm>
            <a:off x="6737668" y="1657033"/>
            <a:ext cx="793750" cy="777875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10"/>
            </p:custDataLst>
          </p:nvPr>
        </p:nvCxnSpPr>
        <p:spPr>
          <a:xfrm flipV="1">
            <a:off x="6693218" y="3232468"/>
            <a:ext cx="4662170" cy="0"/>
          </a:xfrm>
          <a:prstGeom prst="line">
            <a:avLst/>
          </a:prstGeom>
          <a:ln w="22225">
            <a:solidFill>
              <a:schemeClr val="accent5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矩形 17"/>
          <p:cNvSpPr/>
          <p:nvPr>
            <p:custDataLst>
              <p:tags r:id="rId11"/>
            </p:custDataLst>
          </p:nvPr>
        </p:nvSpPr>
        <p:spPr>
          <a:xfrm>
            <a:off x="6743383" y="2631123"/>
            <a:ext cx="4492625" cy="4432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5"/>
                </a:solidFill>
                <a:latin typeface="+mn-ea"/>
                <a:cs typeface="+mn-ea"/>
              </a:rPr>
              <a:t>短线交易监管的若干规定</a:t>
            </a:r>
            <a:endParaRPr lang="zh-CN" altLang="en-US" sz="2200" b="1">
              <a:solidFill>
                <a:schemeClr val="accent5"/>
              </a:solidFill>
              <a:latin typeface="+mn-ea"/>
              <a:cs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365"/>
            <a:ext cx="12192000" cy="50806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23515" y="186690"/>
            <a:ext cx="70808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chemeClr val="bg1"/>
                </a:solidFill>
                <a:sym typeface="+mn-ea"/>
              </a:rPr>
              <a:t>以史为鉴，跌破</a:t>
            </a:r>
            <a:r>
              <a:rPr lang="en-US" altLang="zh-CN" sz="3200" b="1">
                <a:solidFill>
                  <a:schemeClr val="bg1"/>
                </a:solidFill>
                <a:sym typeface="+mn-ea"/>
              </a:rPr>
              <a:t>60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日线后的走势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情况</a:t>
            </a:r>
            <a:endParaRPr lang="zh-CN" altLang="en-US" sz="3200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经传多赢资深投顾：刘涛，投顾执业编号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:A1120619060024;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:A20250616011746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610"/>
            <a:ext cx="12192000" cy="49612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52065" y="984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ym typeface="+mn-ea"/>
              </a:rPr>
              <a:t>                          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情绪冰点已至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反攻随时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展开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1220" y="5753735"/>
            <a:ext cx="10765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</a:rPr>
              <a:t>           </a:t>
            </a:r>
            <a:r>
              <a:rPr lang="zh-CN" altLang="en-US" b="1">
                <a:solidFill>
                  <a:schemeClr val="bg1"/>
                </a:solidFill>
              </a:rPr>
              <a:t>横向统计短线上攻数值大幅回撤，可以判断出情绪低点，目前成交量达到</a:t>
            </a:r>
            <a:r>
              <a:rPr lang="en-US" altLang="zh-CN" b="1">
                <a:solidFill>
                  <a:schemeClr val="bg1"/>
                </a:solidFill>
              </a:rPr>
              <a:t>2</a:t>
            </a:r>
            <a:r>
              <a:rPr lang="zh-CN" altLang="en-US" b="1">
                <a:solidFill>
                  <a:schemeClr val="bg1"/>
                </a:solidFill>
              </a:rPr>
              <a:t>万亿以上，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</a:rPr>
              <a:t>                    </a:t>
            </a:r>
            <a:r>
              <a:rPr lang="zh-CN" altLang="en-US" b="1">
                <a:solidFill>
                  <a:schemeClr val="bg1"/>
                </a:solidFill>
              </a:rPr>
              <a:t>市场不缺钱，调整到更好的位置，才能发起新的进攻，</a:t>
            </a:r>
            <a:r>
              <a:rPr lang="zh-CN" altLang="en-US" b="1">
                <a:solidFill>
                  <a:schemeClr val="bg1"/>
                </a:solidFill>
              </a:rPr>
              <a:t>调整越强，反攻越</a:t>
            </a:r>
            <a:r>
              <a:rPr lang="zh-CN" altLang="en-US" b="1">
                <a:solidFill>
                  <a:schemeClr val="bg1"/>
                </a:solidFill>
              </a:rPr>
              <a:t>猛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75" y="970915"/>
            <a:ext cx="1847850" cy="165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53285" y="1181100"/>
            <a:ext cx="2649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上升通道个股</a:t>
            </a:r>
            <a:r>
              <a:rPr lang="en-US" altLang="zh-CN" b="1">
                <a:solidFill>
                  <a:srgbClr val="FF0000"/>
                </a:solidFill>
              </a:rPr>
              <a:t>400</a:t>
            </a:r>
            <a:r>
              <a:rPr lang="zh-CN" altLang="en-US" b="1">
                <a:solidFill>
                  <a:srgbClr val="FF0000"/>
                </a:solidFill>
              </a:rPr>
              <a:t>家左右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f*1_9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9_1"/>
  <p:tag name="KSO_WM_DIAGRAM_VERSION" val="3"/>
  <p:tag name="KSO_WM_DIAGRAM_COLOR_TRICK" val="1"/>
  <p:tag name="KSO_WM_DIAGRAM_COLOR_TEXT_CAN_REMOVE" val="n"/>
  <p:tag name="KSO_WM_UNIT_TEXT_TYPE" val="1"/>
  <p:tag name="KSO_WM_UNIT_PRESET_TEXT" val="单击此处添加文本具体内容，简明扼要地阐述您的观点。根据需要可酌情增减文字。"/>
  <p:tag name="KSO_WM_UNIT_TEXT_FILL_FORE_SCHEMECOLOR_INDEX" val="1"/>
  <p:tag name="KSO_WM_UNIT_TEXT_FILL_TYPE" val="1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2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UNIT_TEXT_FILL_FORE_SCHEMECOLOR_INDEX" val="3"/>
  <p:tag name="KSO_WM_UNIT_TEXT_FILL_TYPE" val="3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4_2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solid&quot;:{&quot;brightness&quot;:0,&quot;colorType&quot;:1,&quot;foreColorIndex&quot;:2,&quot;transparency&quot;:1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4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UNIT_TEXT_FILL_FORE_SCHEMECOLOR_INDEX" val="3"/>
  <p:tag name="KSO_WM_UNIT_TEXT_FILL_TYPE" val="3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6_2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6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solid&quot;:{&quot;brightness&quot;:0,&quot;colorType&quot;:1,&quot;foreColorIndex&quot;:2,&quot;transparency&quot;:1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6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6_1"/>
  <p:tag name="KSO_WM_DIAGRAM_VERSION" val="3"/>
  <p:tag name="KSO_WM_DIAGRAM_COLOR_TRICK" val="1"/>
  <p:tag name="KSO_WM_DIAGRAM_COLOR_TEXT_CAN_REMOVE" val="n"/>
  <p:tag name="KSO_WM_UNIT_TEXT_FILL_FORE_SCHEMECOLOR_INDEX" val="3"/>
  <p:tag name="KSO_WM_UNIT_TEXT_FILL_TYPE" val="3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8_2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8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solid&quot;:{&quot;brightness&quot;:0,&quot;colorType&quot;:1,&quot;foreColorIndex&quot;:2,&quot;transparency&quot;:1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8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8_1"/>
  <p:tag name="KSO_WM_DIAGRAM_VERSION" val="3"/>
  <p:tag name="KSO_WM_DIAGRAM_COLOR_TRICK" val="1"/>
  <p:tag name="KSO_WM_DIAGRAM_COLOR_TEXT_CAN_REMOVE" val="n"/>
  <p:tag name="KSO_WM_UNIT_TEXT_FILL_FORE_SCHEMECOLOR_INDEX" val="3"/>
  <p:tag name="KSO_WM_UNIT_TEXT_FILL_TYPE" val="3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10_2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0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solid&quot;:{&quot;brightness&quot;:0,&quot;colorType&quot;:1,&quot;foreColorIndex&quot;:2,&quot;transparency&quot;:1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10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10_1"/>
  <p:tag name="KSO_WM_DIAGRAM_VERSION" val="3"/>
  <p:tag name="KSO_WM_DIAGRAM_COLOR_TRICK" val="1"/>
  <p:tag name="KSO_WM_DIAGRAM_COLOR_TEXT_CAN_REMOVE" val="n"/>
  <p:tag name="KSO_WM_UNIT_TEXT_FILL_FORE_SCHEMECOLOR_INDEX" val="3"/>
  <p:tag name="KSO_WM_UNIT_TEXT_FILL_TYPE" val="3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f*1_2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UNIT_TEXT_TYPE" val="1"/>
  <p:tag name="KSO_WM_UNIT_PRESET_TEXT" val="单击此处添加文本具体内容，简明扼要地阐述您的观点。根据需要可酌情增减文字。"/>
  <p:tag name="KSO_WM_UNIT_TEXT_FILL_FORE_SCHEMECOLOR_INDEX" val="1"/>
  <p:tag name="KSO_WM_UNIT_TEXT_FILL_TYPE" val="1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f*1_4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4_1"/>
  <p:tag name="KSO_WM_DIAGRAM_VERSION" val="3"/>
  <p:tag name="KSO_WM_DIAGRAM_COLOR_TRICK" val="1"/>
  <p:tag name="KSO_WM_DIAGRAM_COLOR_TEXT_CAN_REMOVE" val="n"/>
  <p:tag name="KSO_WM_UNIT_TEXT_TYPE" val="1"/>
  <p:tag name="KSO_WM_UNIT_PRESET_TEXT" val="单击此处添加文本具体内容，简明扼要地阐述您的观点。根据需要可酌情增减文字。"/>
  <p:tag name="KSO_WM_UNIT_TEXT_FILL_FORE_SCHEMECOLOR_INDEX" val="1"/>
  <p:tag name="KSO_WM_UNIT_TEXT_FILL_TYPE" val="1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f*1_6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6_1"/>
  <p:tag name="KSO_WM_DIAGRAM_VERSION" val="3"/>
  <p:tag name="KSO_WM_DIAGRAM_COLOR_TRICK" val="1"/>
  <p:tag name="KSO_WM_DIAGRAM_COLOR_TEXT_CAN_REMOVE" val="n"/>
  <p:tag name="KSO_WM_UNIT_TEXT_TYPE" val="1"/>
  <p:tag name="KSO_WM_UNIT_PRESET_TEXT" val="单击此处添加文本具体内容，简明扼要地阐述您的观点。根据需要可酌情增减文字。"/>
  <p:tag name="KSO_WM_UNIT_TEXT_FILL_FORE_SCHEMECOLOR_INDEX" val="1"/>
  <p:tag name="KSO_WM_UNIT_TEXT_FILL_TYPE" val="1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f*1_8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8_1"/>
  <p:tag name="KSO_WM_DIAGRAM_VERSION" val="3"/>
  <p:tag name="KSO_WM_DIAGRAM_COLOR_TRICK" val="1"/>
  <p:tag name="KSO_WM_DIAGRAM_COLOR_TEXT_CAN_REMOVE" val="n"/>
  <p:tag name="KSO_WM_UNIT_TEXT_TYPE" val="1"/>
  <p:tag name="KSO_WM_UNIT_PRESET_TEXT" val="单击此处添加文本具体内容，简明扼要地阐述您的观点。根据需要可酌情增减文字。"/>
  <p:tag name="KSO_WM_UNIT_TEXT_FILL_FORE_SCHEMECOLOR_INDEX" val="1"/>
  <p:tag name="KSO_WM_UNIT_TEXT_FILL_TYPE" val="1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f*1_10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10_1"/>
  <p:tag name="KSO_WM_DIAGRAM_VERSION" val="3"/>
  <p:tag name="KSO_WM_DIAGRAM_COLOR_TRICK" val="1"/>
  <p:tag name="KSO_WM_DIAGRAM_COLOR_TEXT_CAN_REMOVE" val="n"/>
  <p:tag name="KSO_WM_UNIT_TEXT_TYPE" val="1"/>
  <p:tag name="KSO_WM_UNIT_VALUE" val="50"/>
  <p:tag name="KSO_WM_UNIT_PRESET_TEXT" val="单击此处添加文本具体内容，简明扼要地阐述您的观点。根据需要可酌情增减文字。"/>
  <p:tag name="KSO_WM_UNIT_TEXT_FILL_FORE_SCHEMECOLOR_INDEX" val="1"/>
  <p:tag name="KSO_WM_UNIT_TEXT_FILL_TYPE" val="1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33447,3333511]}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4*n_h_i*1_1_4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4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6000000238418579,&quot;colorType&quot;:1,&quot;foreColorIndex&quot;:5,&quot;pos&quot;:1,&quot;transparency&quot;:0.64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4*n_h_i*1_1_2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8,9,8,9,8,9]}"/>
</p:tagLst>
</file>

<file path=ppt/tags/tag12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0957_4*n_h_i*1_1_1"/>
  <p:tag name="KSO_WM_TEMPLATE_CATEGORY" val="diagram"/>
  <p:tag name="KSO_WM_TEMPLATE_INDEX" val="20230957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.5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12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57_4*n_h_h_f*1_2_2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57_4*n_h_h_a*1_2_2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2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57_4*n_h_h_f*1_2_3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根据需要可酌情增减文字，以便观者准确地理解您传达的思想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57_4*n_h_h_a*1_2_3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2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57_4*n_h_h_f*1_2_1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项正文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57_4*n_h_h_a*1_2_1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5_1"/>
  <p:tag name="KSO_WM_UNIT_ID" val="diagram20230957_4*n_h_h_f*1_2_5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根据需要可酌情增减文字，以便观者准确地理解您传达的思想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5_1"/>
  <p:tag name="KSO_WM_UNIT_ID" val="diagram20230957_4*n_h_h_a*1_2_5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0957_4*n_h_h_a*1_2_4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3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0957_4*n_h_h_f*1_2_4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项正文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0957_4*n_h_a*1_1_1"/>
  <p:tag name="KSO_WM_TEMPLATE_CATEGORY" val="diagram"/>
  <p:tag name="KSO_WM_TEMPLATE_INDEX" val="202309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4*n_h_x*1_1_1"/>
  <p:tag name="KSO_WM_TEMPLATE_CATEGORY" val="diagram"/>
  <p:tag name="KSO_WM_TEMPLATE_INDEX" val="202309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111*120"/>
  <p:tag name="KSO_WM_UNIT_TYPE" val="n_h_x"/>
  <p:tag name="KSO_WM_UNIT_INDEX" val="1_1_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4*n_h_i*1_1_3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3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8,9,8,9,8,9]}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4*n_h_h_i*1_2_2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4*n_h_h_i*1_2_5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5_2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4*n_h_h_i*1_2_3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4*n_h_h_i*1_2_4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4*n_h_h_i*1_2_1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gradient&quot;:[{&quot;brightness&quot;:0,&quot;colorType&quot;:1,&quot;foreColorIndex&quot;:5,&quot;pos&quot;:0.5,&quot;transparency&quot;:0},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4*n_h_h_x*1_2_1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73*73"/>
  <p:tag name="KSO_WM_UNIT_TYPE" val="n_h_h_x"/>
  <p:tag name="KSO_WM_UNIT_INDEX" val="1_2_1_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4*n_h_h_x*1_2_2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73*73"/>
  <p:tag name="KSO_WM_UNIT_TYPE" val="n_h_h_x"/>
  <p:tag name="KSO_WM_UNIT_INDEX" val="1_2_2_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4*n_h_h_x*1_2_3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8*73"/>
  <p:tag name="KSO_WM_UNIT_TYPE" val="n_h_h_x"/>
  <p:tag name="KSO_WM_UNIT_INDEX" val="1_2_3_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4*n_h_h_x*1_2_4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70*73"/>
  <p:tag name="KSO_WM_UNIT_TYPE" val="n_h_h_x"/>
  <p:tag name="KSO_WM_UNIT_INDEX" val="1_2_4_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4*n_h_h_x*1_2_5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49*72"/>
  <p:tag name="KSO_WM_UNIT_TYPE" val="n_h_h_x"/>
  <p:tag name="KSO_WM_UNIT_INDEX" val="1_2_5_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4*n_h_h_i*1_2_1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8,9,8,9,8,9]}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4*n_h_h_i*1_2_2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8,9,8,9,8,9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4*n_h_h_i*1_2_3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8,9,8,9,8,9]}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4*n_h_h_i*1_2_4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2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8,9,8,9,8,9]}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4*n_h_h_i*1_2_5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5_1"/>
  <p:tag name="KSO_WM_DIAGRAM_MAX_ITEMCNT" val="6"/>
  <p:tag name="KSO_WM_DIAGRAM_MIN_ITEMCNT" val="2"/>
  <p:tag name="KSO_WM_DIAGRAM_VIRTUALLY_FRAME" val="{&quot;height&quot;:450.6646198642355,&quot;left&quot;:20.449993896484376,&quot;top&quot;:53.67500610351563,&quot;width&quot;:933.65000610351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8,9,8,9,8,9]}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12621,3312483]}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79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81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82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83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84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85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86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87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88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89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91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92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93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94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95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96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97.xml><?xml version="1.0" encoding="utf-8"?>
<p:tagLst xmlns:p="http://schemas.openxmlformats.org/presentationml/2006/main">
  <p:tag name="KSO_WM_DIAGRAM_VIRTUALLY_FRAME" val="{&quot;height&quot;:380,&quot;left&quot;:60,&quot;top&quot;:120,&quot;width&quot;:840}"/>
</p:tagLst>
</file>

<file path=ppt/tags/tag1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38"/>
  <p:tag name="KSO_WM_TAG_VERSION" val="3.0"/>
  <p:tag name="KSO_WM_DIAGRAM_MAX_ITEMCNT" val="6"/>
  <p:tag name="KSO_WM_DIAGRAM_VIRTUALLY_FRAME" val="{&quot;height&quot;:330.47833251953125,&quot;left&quot;:53.899993896484375,&quot;top&quot;:163.41083374023438,&quot;width&quot;:852.2000122070312}"/>
  <p:tag name="KSO_WM_DIAGRAM_VERSION" val="3"/>
  <p:tag name="KSO_WM_DIAGRAM_COLOR_TEXT_CAN_REMOVE" val="n"/>
  <p:tag name="KSO_WM_UNIT_NOCLEAR" val="0"/>
  <p:tag name="KSO_WM_UNIT_HIGHLIGHT" val="0"/>
  <p:tag name="KSO_WM_UNIT_DIAGRAM_ISNUMVISUAL" val="0"/>
  <p:tag name="KSO_WM_UNIT_TYPE" val="l_h_i"/>
  <p:tag name="KSO_WM_UNIT_INDEX" val="1_1_1"/>
  <p:tag name="KSO_WM_UNIT_ID" val="diagram20231438_1*l_h_i*1_1_1"/>
  <p:tag name="KSO_WM_TEMPLATE_CATEGORY" val="diagram"/>
  <p:tag name="KSO_WM_UNIT_LAYERLEVEL" val="1_1_1"/>
  <p:tag name="KSO_WM_DIAGRAM_GROUP_CODE" val="l1-1"/>
  <p:tag name="KSO_WM_DIAGRAM_MIN_ITEMCNT" val="2"/>
  <p:tag name="KSO_WM_DIAGRAM_COLOR_TRICK" val="2"/>
  <p:tag name="KSO_WM_DIAGRAM_COLOR_MATCH_VALUE" val="{&quot;shape&quot;:{&quot;fill&quot;:{&quot;solid&quot;:{&quot;brightness&quot;:0,&quot;colorType&quot;:2,&quot;rgb&quot;:&quot;#ffffff&quot;,&quot;transparency&quot;:0.949999988079071},&quot;type&quot;:1},&quot;glow&quot;:{&quot;colorType&quot;:0},&quot;line&quot;:{&quot;type&quot;:0},&quot;shadow&quot;:{&quot;brightness&quot;:0,&quot;colorType&quot;:1,&quot;foreColorIndex&quot;:5,&quot;transparency&quot;:0.9200000166893005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LINE_FILL_TYPE" val="2"/>
  <p:tag name="KSO_WM_UNIT_TEXT_FILL_FORE_SCHEMECOLOR_INDEX" val="1"/>
  <p:tag name="KSO_WM_UNIT_TEXT_FILL_TYPE" val="1"/>
  <p:tag name="KSO_WM_UNIT_TEXT_TYPE" val="1"/>
  <p:tag name="KSO_WM_UNIT_TEXT_LAYER_COUNT" val="1"/>
  <p:tag name="KSO_WM_BEAUTIFY_FLAG" val="#wm#"/>
  <p:tag name="KSO_WM_DIAGRAM_USE_COLOR_VALUE" val="{&quot;color_scheme&quot;:1,&quot;color_type&quot;:1,&quot;theme_color_indexes&quot;:[5,6,5,6,5,6]}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38"/>
  <p:tag name="KSO_WM_TAG_VERSION" val="3.0"/>
  <p:tag name="KSO_WM_DIAGRAM_MAX_ITEMCNT" val="6"/>
  <p:tag name="KSO_WM_DIAGRAM_VIRTUALLY_FRAME" val="{&quot;height&quot;:330.47833251953125,&quot;left&quot;:53.899993896484375,&quot;top&quot;:163.41083374023438,&quot;width&quot;:852.2000122070312}"/>
  <p:tag name="KSO_WM_DIAGRAM_VERSION" val="3"/>
  <p:tag name="KSO_WM_DIAGRAM_COLOR_TEXT_CAN_REMOVE" val="n"/>
  <p:tag name="KSO_WM_UNIT_NOCLEAR" val="0"/>
  <p:tag name="KSO_WM_UNIT_HIGHLIGHT" val="0"/>
  <p:tag name="KSO_WM_UNIT_DIAGRAM_ISNUMVISUAL" val="0"/>
  <p:tag name="KSO_WM_UNIT_TYPE" val="l_h_i"/>
  <p:tag name="KSO_WM_UNIT_INDEX" val="1_2_1"/>
  <p:tag name="KSO_WM_UNIT_ID" val="diagram20231438_1*l_h_i*1_2_1"/>
  <p:tag name="KSO_WM_TEMPLATE_CATEGORY" val="diagram"/>
  <p:tag name="KSO_WM_UNIT_LAYERLEVEL" val="1_1_1"/>
  <p:tag name="KSO_WM_DIAGRAM_GROUP_CODE" val="l1-1"/>
  <p:tag name="KSO_WM_DIAGRAM_MIN_ITEMCNT" val="2"/>
  <p:tag name="KSO_WM_DIAGRAM_COLOR_TRICK" val="2"/>
  <p:tag name="KSO_WM_DIAGRAM_COLOR_MATCH_VALUE" val="{&quot;shape&quot;:{&quot;fill&quot;:{&quot;solid&quot;:{&quot;brightness&quot;:0,&quot;colorType&quot;:2,&quot;rgb&quot;:&quot;#ffffff&quot;,&quot;transparency&quot;:0.949999988079071},&quot;type&quot;:1},&quot;glow&quot;:{&quot;colorType&quot;:0},&quot;line&quot;:{&quot;type&quot;:0},&quot;shadow&quot;:{&quot;brightness&quot;:0,&quot;colorType&quot;:1,&quot;foreColorIndex&quot;:8,&quot;transparency&quot;:0.9200000166893005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LINE_FILL_TYPE" val="2"/>
  <p:tag name="KSO_WM_UNIT_TEXT_FILL_FORE_SCHEMECOLOR_INDEX" val="1"/>
  <p:tag name="KSO_WM_UNIT_TEXT_FILL_TYPE" val="1"/>
  <p:tag name="KSO_WM_UNIT_TEXT_TYPE" val="1"/>
  <p:tag name="KSO_WM_UNIT_TEXT_LAYER_COUNT" val="1"/>
  <p:tag name="KSO_WM_BEAUTIFY_FLAG" val="#wm#"/>
  <p:tag name="KSO_WM_DIAGRAM_USE_COLOR_VALUE" val="{&quot;color_scheme&quot;:1,&quot;color_type&quot;:1,&quot;theme_color_indexes&quot;:[5,6,5,6,5,6]}"/>
</p:tagLst>
</file>

<file path=ppt/tags/tag211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38"/>
  <p:tag name="KSO_WM_TAG_VERSION" val="3.0"/>
  <p:tag name="KSO_WM_DIAGRAM_MAX_ITEMCNT" val="6"/>
  <p:tag name="KSO_WM_DIAGRAM_VIRTUALLY_FRAME" val="{&quot;height&quot;:330.47833251953125,&quot;left&quot;:53.899993896484375,&quot;top&quot;:163.41083374023438,&quot;width&quot;:852.2000122070312}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1_1"/>
  <p:tag name="KSO_WM_UNIT_ID" val="diagram20231438_1*l_h_f*1_1_1"/>
  <p:tag name="KSO_WM_TEMPLATE_CATEGORY" val="diagram"/>
  <p:tag name="KSO_WM_UNIT_LAYERLEVEL" val="1_1_1"/>
  <p:tag name="KSO_WM_DIAGRAM_GROUP_CODE" val="l1-1"/>
  <p:tag name="KSO_WM_DIAGRAM_MIN_ITEMCNT" val="2"/>
  <p:tag name="KSO_WM_DIAGRAM_COLOR_TRICK" val="2"/>
  <p:tag name="KSO_WM_DIAGRAM_COLOR_MATCH_VALUE" val="{&quot;shape&quot;:{&quot;fill&quot;:{&quot;gradient&quot;:[{&quot;brightness&quot;:0.800000011920929,&quot;colorType&quot;:1,&quot;foreColorIndex&quot;:5,&quot;pos&quot;:0,&quot;transparency&quot;:0.800000011920929},{&quot;brightness&quot;:0,&quot;colorType&quot;:1,&quot;foreColorIndex&quot;:14,&quot;pos&quot;:1,&quot;transparency&quot;:1}],&quot;type&quot;:3},&quot;glow&quot;:{&quot;colorType&quot;:0},&quot;line&quot;:{&quot;solidLine&quot;:{&quot;brightness&quot;:0.6000000238418579,&quot;colorType&quot;:1,&quot;foreColorIndex&quot;:5,&quot;transparency&quot;:0.4000000059604645},&quot;type&quot;:1},&quot;shadow&quot;:{&quot;brightness&quot;:0,&quot;colorType&quot;:1,&quot;foreColorIndex&quot;:5,&quot;transparency&quot;:0.9200000166893005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LINE_FILL_TYPE" val="2"/>
  <p:tag name="KSO_WM_UNIT_TEXT_TYPE" val="1"/>
  <p:tag name="KSO_WM_UNIT_TEXT_LAYER_COUNT" val="1"/>
  <p:tag name="KSO_WM_BEAUTIFY_FLAG" val="#wm#"/>
  <p:tag name="KSO_WM_UNIT_PRESET_TEXT" val="单击此处输入你的项正文，文字是您思想的提炼，请尽量言简意赅的阐述观点。单击此处输入你的项正文，文字是您思想的提炼，请尽量言简意赅的阐述观点。单击此处输入你的项正文，文字是您思想的提炼，请尽量言简意赅的阐述观点。"/>
  <p:tag name="KSO_WM_UNIT_FILL_TYPE" val="3"/>
  <p:tag name="KSO_WM_UNIT_LINE_FORE_SCHEMECOLOR_INDEX" val="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DIAGRAM_MAX_ITEMCNT" val="6"/>
  <p:tag name="KSO_WM_DIAGRAM_MIN_ITEMCNT" val="2"/>
  <p:tag name="KSO_WM_DIAGRAM_VIRTUALLY_FRAME" val="{&quot;height&quot;:330.47833251953125,&quot;left&quot;:53.899993896484375,&quot;top&quot;:163.41083374023438,&quot;width&quot;:852.2000122070312}"/>
  <p:tag name="KSO_WM_DIAGRAM_COLOR_MATCH_VALUE" val="{&quot;shape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689999997615814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10"/>
  <p:tag name="KSO_WM_UNIT_TYPE" val="l_h_a"/>
  <p:tag name="KSO_WM_UNIT_INDEX" val="1_1_1"/>
  <p:tag name="KSO_WM_UNIT_ID" val="diagram20231438_1*l_h_a*1_1_1"/>
  <p:tag name="KSO_WM_TEMPLATE_CATEGORY" val="diagram"/>
  <p:tag name="KSO_WM_TEMPLATE_INDEX" val="20231438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2"/>
  <p:tag name="KSO_WM_DIAGRAM_COLOR_TEXT_CAN_REMOVE" val="n"/>
  <p:tag name="KSO_WM_UNIT_TEXT_FILL_TYPE" val="1"/>
  <p:tag name="KSO_WM_UNIT_TEXT_TYPE" val="1"/>
  <p:tag name="KSO_WM_BEAUTIFY_FLAG" val="#wm#"/>
  <p:tag name="KSO_WM_UNIT_PRESET_TEXT" val="添加标题"/>
  <p:tag name="KSO_WM_UNIT_FILL_TYPE" val="3"/>
  <p:tag name="KSO_WM_DIAGRAM_USE_COLOR_VALUE" val="{&quot;color_scheme&quot;:1,&quot;color_type&quot;:1,&quot;theme_color_indexes&quot;:[5,6,5,6,5,6]}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438_1*l_h_i*1_1_3"/>
  <p:tag name="KSO_WM_TEMPLATE_CATEGORY" val="diagram"/>
  <p:tag name="KSO_WM_TEMPLATE_INDEX" val="20231438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30.47833251953125,&quot;left&quot;:53.899993896484375,&quot;top&quot;:163.41083374023438,&quot;width&quot;:852.2000122070312}"/>
  <p:tag name="KSO_WM_DIAGRAM_COLOR_MATCH_VALUE" val="{&quot;shape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BEAUTIFY_FLAG" val="#wm#"/>
  <p:tag name="KSO_WM_UNIT_FILL_TYPE" val="1"/>
  <p:tag name="KSO_WM_UNIT_FILL_FORE_SCHEMECOLOR_INDEX" val="5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438_1*l_h_i*1_1_2"/>
  <p:tag name="KSO_WM_TEMPLATE_CATEGORY" val="diagram"/>
  <p:tag name="KSO_WM_TEMPLATE_INDEX" val="20231438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30.47833251953125,&quot;left&quot;:53.899993896484375,&quot;top&quot;:163.41083374023438,&quot;width&quot;:852.2000122070312}"/>
  <p:tag name="KSO_WM_DIAGRAM_COLOR_MATCH_VALUE" val="{&quot;shape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BEAUTIFY_FLAG" val="#wm#"/>
  <p:tag name="KSO_WM_UNIT_FILL_TYPE" val="1"/>
  <p:tag name="KSO_WM_UNIT_FILL_FORE_SCHEMECOLOR_INDEX" val="5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215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38"/>
  <p:tag name="KSO_WM_TAG_VERSION" val="3.0"/>
  <p:tag name="KSO_WM_DIAGRAM_MAX_ITEMCNT" val="6"/>
  <p:tag name="KSO_WM_DIAGRAM_VIRTUALLY_FRAME" val="{&quot;height&quot;:330.47833251953125,&quot;left&quot;:53.899993896484375,&quot;top&quot;:163.41083374023438,&quot;width&quot;:852.2000122070312}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2_1"/>
  <p:tag name="KSO_WM_UNIT_ID" val="diagram20231438_1*l_h_f*1_2_1"/>
  <p:tag name="KSO_WM_TEMPLATE_CATEGORY" val="diagram"/>
  <p:tag name="KSO_WM_UNIT_LAYERLEVEL" val="1_1_1"/>
  <p:tag name="KSO_WM_DIAGRAM_GROUP_CODE" val="l1-1"/>
  <p:tag name="KSO_WM_DIAGRAM_MIN_ITEMCNT" val="2"/>
  <p:tag name="KSO_WM_DIAGRAM_COLOR_TRICK" val="2"/>
  <p:tag name="KSO_WM_DIAGRAM_COLOR_MATCH_VALUE" val="{&quot;shape&quot;:{&quot;fill&quot;:{&quot;gradient&quot;:[{&quot;brightness&quot;:0.800000011920929,&quot;colorType&quot;:1,&quot;foreColorIndex&quot;:8,&quot;pos&quot;:0,&quot;transparency&quot;:0.800000011920929},{&quot;brightness&quot;:0,&quot;colorType&quot;:1,&quot;foreColorIndex&quot;:14,&quot;pos&quot;:1,&quot;transparency&quot;:1}],&quot;type&quot;:3},&quot;glow&quot;:{&quot;colorType&quot;:0},&quot;line&quot;:{&quot;solidLine&quot;:{&quot;brightness&quot;:0.6000000238418579,&quot;colorType&quot;:1,&quot;foreColorIndex&quot;:8,&quot;transparency&quot;:0.4000000059604645},&quot;type&quot;:1},&quot;shadow&quot;:{&quot;brightness&quot;:0,&quot;colorType&quot;:1,&quot;foreColorIndex&quot;:8,&quot;transparency&quot;:0.9200000166893005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LINE_FILL_TYPE" val="2"/>
  <p:tag name="KSO_WM_UNIT_TEXT_TYPE" val="1"/>
  <p:tag name="KSO_WM_UNIT_TEXT_LAYER_COUNT" val="1"/>
  <p:tag name="KSO_WM_BEAUTIFY_FLAG" val="#wm#"/>
  <p:tag name="KSO_WM_UNIT_PRESET_TEXT" val="单击此处输入你的项正文，文字是您思想的提炼，请言简意赅的阐述观点。单击此处输入你的项正文，文字是您思想的提炼请言简意赅的阐述观点。单击此处输入你的项正文，文字是您思想的提炼，请尽量言简意赅的阐述观点。"/>
  <p:tag name="KSO_WM_UNIT_FILL_TYPE" val="3"/>
  <p:tag name="KSO_WM_UNIT_LINE_FORE_SCHEMECOLOR_INDEX" val="8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DIAGRAM_MAX_ITEMCNT" val="6"/>
  <p:tag name="KSO_WM_DIAGRAM_MIN_ITEMCNT" val="2"/>
  <p:tag name="KSO_WM_DIAGRAM_VIRTUALLY_FRAME" val="{&quot;height&quot;:330.47833251953125,&quot;left&quot;:53.899993896484375,&quot;top&quot;:163.41083374023438,&quot;width&quot;:852.2000122070312}"/>
  <p:tag name="KSO_WM_DIAGRAM_COLOR_MATCH_VALUE" val="{&quot;shape&quot;:{&quot;fill&quot;:{&quot;gradient&quot;:[{&quot;brightness&quot;:0.4000000059604645,&quot;colorType&quot;:1,&quot;foreColorIndex&quot;:8,&quot;pos&quot;:0,&quot;transparency&quot;:0},{&quot;brightness&quot;:0,&quot;colorType&quot;:1,&quot;foreColorIndex&quot;:8,&quot;pos&quot;:0.6644999980926514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,&quot;colorType&quot;:1,&quot;foreColorIndex&quot;:8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10"/>
  <p:tag name="KSO_WM_UNIT_TYPE" val="l_h_a"/>
  <p:tag name="KSO_WM_UNIT_INDEX" val="1_2_1"/>
  <p:tag name="KSO_WM_UNIT_ID" val="diagram20231438_1*l_h_a*1_2_1"/>
  <p:tag name="KSO_WM_TEMPLATE_CATEGORY" val="diagram"/>
  <p:tag name="KSO_WM_TEMPLATE_INDEX" val="20231438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2"/>
  <p:tag name="KSO_WM_DIAGRAM_COLOR_TEXT_CAN_REMOVE" val="n"/>
  <p:tag name="KSO_WM_UNIT_TEXT_FILL_TYPE" val="1"/>
  <p:tag name="KSO_WM_UNIT_TEXT_TYPE" val="1"/>
  <p:tag name="KSO_WM_BEAUTIFY_FLAG" val="#wm#"/>
  <p:tag name="KSO_WM_UNIT_PRESET_TEXT" val="添加标题"/>
  <p:tag name="KSO_WM_UNIT_FILL_TYPE" val="3"/>
  <p:tag name="KSO_WM_DIAGRAM_USE_COLOR_VALUE" val="{&quot;color_scheme&quot;:1,&quot;color_type&quot;:1,&quot;theme_color_indexes&quot;:[5,6,5,6,5,6]}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438_1*l_h_i*1_2_3"/>
  <p:tag name="KSO_WM_TEMPLATE_CATEGORY" val="diagram"/>
  <p:tag name="KSO_WM_TEMPLATE_INDEX" val="20231438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30.47833251953125,&quot;left&quot;:53.899993896484375,&quot;top&quot;:163.41083374023438,&quot;width&quot;:852.2000122070312}"/>
  <p:tag name="KSO_WM_DIAGRAM_COLOR_MATCH_VALUE" val="{&quot;shape&quot;:{&quot;fill&quot;:{&quot;solid&quot;:{&quot;brightness&quot;:-0.5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BEAUTIFY_FLAG" val="#wm#"/>
  <p:tag name="KSO_WM_UNIT_FILL_TYPE" val="1"/>
  <p:tag name="KSO_WM_UNIT_FILL_FORE_SCHEMECOLOR_INDEX" val="8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438_1*l_h_i*1_2_2"/>
  <p:tag name="KSO_WM_TEMPLATE_CATEGORY" val="diagram"/>
  <p:tag name="KSO_WM_TEMPLATE_INDEX" val="20231438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30.47833251953125,&quot;left&quot;:53.899993896484375,&quot;top&quot;:163.41083374023438,&quot;width&quot;:852.2000122070312}"/>
  <p:tag name="KSO_WM_DIAGRAM_COLOR_MATCH_VALUE" val="{&quot;shape&quot;:{&quot;fill&quot;:{&quot;solid&quot;:{&quot;brightness&quot;:-0.5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BEAUTIFY_FLAG" val="#wm#"/>
  <p:tag name="KSO_WM_UNIT_FILL_TYPE" val="1"/>
  <p:tag name="KSO_WM_UNIT_FILL_FORE_SCHEMECOLOR_INDEX" val="8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429040,3318295]}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2_4*n_h_i*1_2_2"/>
  <p:tag name="KSO_WM_TEMPLATE_CATEGORY" val="diagram"/>
  <p:tag name="KSO_WM_TEMPLATE_INDEX" val="20231092"/>
  <p:tag name="KSO_WM_UNIT_LAYERLEVEL" val="1_1_1"/>
  <p:tag name="KSO_WM_TAG_VERSION" val="3.0"/>
  <p:tag name="KSO_WM_UNIT_TYPE" val="n_h_i"/>
  <p:tag name="KSO_WM_UNIT_INDEX" val="1_2_2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1},{&quot;brightness&quot;:0.4000000059604645,&quot;colorType&quot;:1,&quot;foreColorIndex&quot;:5,&quot;pos&quot;:0.699999988079071,&quot;transparency&quot;:0},{&quot;brightness&quot;:0.4000000059604645,&quot;colorType&quot;:1,&quot;foreColorIndex&quot;:5,&quot;pos&quot;:0.30000001192092896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8,9,8,9,8,9]}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2_4*n_h_i*1_2_1"/>
  <p:tag name="KSO_WM_TEMPLATE_CATEGORY" val="diagram"/>
  <p:tag name="KSO_WM_TEMPLATE_INDEX" val="20231092"/>
  <p:tag name="KSO_WM_UNIT_LAYERLEVEL" val="1_1_1"/>
  <p:tag name="KSO_WM_TAG_VERSION" val="3.0"/>
  <p:tag name="KSO_WM_UNIT_TYPE" val="n_h_i"/>
  <p:tag name="KSO_WM_UNIT_INDEX" val="1_2_1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1},{&quot;brightness&quot;:0.4000000059604645,&quot;colorType&quot;:1,&quot;foreColorIndex&quot;:5,&quot;pos&quot;:0.699999988079071,&quot;transparency&quot;:0},{&quot;brightness&quot;:0.4000000059604645,&quot;colorType&quot;:1,&quot;foreColorIndex&quot;:5,&quot;pos&quot;:0.30000001192092896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8,9,8,9,8,9]}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2_4*n_h_h_i*1_2_3_1"/>
  <p:tag name="KSO_WM_TEMPLATE_CATEGORY" val="diagram"/>
  <p:tag name="KSO_WM_TEMPLATE_INDEX" val="20231092"/>
  <p:tag name="KSO_WM_UNIT_LAYERLEVEL" val="1_1_1_1"/>
  <p:tag name="KSO_WM_TAG_VERSION" val="3.0"/>
  <p:tag name="KSO_WM_UNIT_TYPE" val="n_h_h_i"/>
  <p:tag name="KSO_WM_UNIT_INDEX" val="1_2_3_1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14,&quot;pos&quot;:1,&quot;transparency&quot;:1},{&quot;brightness&quot;:0,&quot;colorType&quot;:1,&quot;foreColorIndex&quot;:14,&quot;pos&quot;:0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2_4*n_h_h_x*1_2_3_1"/>
  <p:tag name="KSO_WM_TEMPLATE_CATEGORY" val="diagram"/>
  <p:tag name="KSO_WM_TEMPLATE_INDEX" val="20231092"/>
  <p:tag name="KSO_WM_UNIT_LAYERLEVEL" val="1_1_1_1"/>
  <p:tag name="KSO_WM_TAG_VERSION" val="3.0"/>
  <p:tag name="KSO_WM_UNIT_VALUE" val="75*73"/>
  <p:tag name="KSO_WM_UNIT_TYPE" val="n_h_h_x"/>
  <p:tag name="KSO_WM_UNIT_INDEX" val="1_2_3_1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2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092_4*n_h_h_a*1_2_3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2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092_4*n_h_h_f*1_2_3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&#10;形项正文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2_4*n_h_h_i*1_2_1_1"/>
  <p:tag name="KSO_WM_TEMPLATE_CATEGORY" val="diagram"/>
  <p:tag name="KSO_WM_TEMPLATE_INDEX" val="20231092"/>
  <p:tag name="KSO_WM_UNIT_LAYERLEVEL" val="1_1_1_1"/>
  <p:tag name="KSO_WM_TAG_VERSION" val="3.0"/>
  <p:tag name="KSO_WM_UNIT_TYPE" val="n_h_h_i"/>
  <p:tag name="KSO_WM_UNIT_INDEX" val="1_2_1_1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14,&quot;pos&quot;:1,&quot;transparency&quot;:1},{&quot;brightness&quot;:0,&quot;colorType&quot;:1,&quot;foreColorIndex&quot;:14,&quot;pos&quot;:0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2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092_4*n_h_h_a*1_2_1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2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92_4*n_h_h_f*1_2_1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&#10;形项正文内容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3.xml><?xml version="1.0" encoding="utf-8"?>
<p:tagLst xmlns:p="http://schemas.openxmlformats.org/presentationml/2006/main">
  <p:tag name="KSO_WM_DIAGRAM_VIRTUALLY_FRAME" val="{&quot;height&quot;:421.853309979983,&quot;left&quot;:272.5,&quot;top&quot;:75.24669002001701,&quot;width&quot;:652.100000000002}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2_4*n_h_h_i*1_2_5_1"/>
  <p:tag name="KSO_WM_TEMPLATE_CATEGORY" val="diagram"/>
  <p:tag name="KSO_WM_TEMPLATE_INDEX" val="20231092"/>
  <p:tag name="KSO_WM_UNIT_LAYERLEVEL" val="1_1_1_1"/>
  <p:tag name="KSO_WM_TAG_VERSION" val="3.0"/>
  <p:tag name="KSO_WM_UNIT_TYPE" val="n_h_h_i"/>
  <p:tag name="KSO_WM_UNIT_INDEX" val="1_2_5_1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14,&quot;pos&quot;:1,&quot;transparency&quot;:1},{&quot;brightness&quot;:0,&quot;colorType&quot;:1,&quot;foreColorIndex&quot;:14,&quot;pos&quot;:0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2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5_1"/>
  <p:tag name="KSO_WM_UNIT_ID" val="diagram20231092_4*n_h_h_a*1_2_5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3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5_1"/>
  <p:tag name="KSO_WM_UNIT_ID" val="diagram20231092_4*n_h_h_f*1_2_5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&#10;形项正文内容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2_4*n_h_h_i*1_2_4_1"/>
  <p:tag name="KSO_WM_TEMPLATE_CATEGORY" val="diagram"/>
  <p:tag name="KSO_WM_TEMPLATE_INDEX" val="20231092"/>
  <p:tag name="KSO_WM_UNIT_LAYERLEVEL" val="1_1_1_1"/>
  <p:tag name="KSO_WM_TAG_VERSION" val="3.0"/>
  <p:tag name="KSO_WM_UNIT_TYPE" val="n_h_h_i"/>
  <p:tag name="KSO_WM_UNIT_INDEX" val="1_2_4_1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14,&quot;pos&quot;:1,&quot;transparency&quot;:1},{&quot;brightness&quot;:0,&quot;colorType&quot;:1,&quot;foreColorIndex&quot;:14,&quot;pos&quot;:0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2_4*n_h_h_i*1_2_2_1"/>
  <p:tag name="KSO_WM_TEMPLATE_CATEGORY" val="diagram"/>
  <p:tag name="KSO_WM_TEMPLATE_INDEX" val="20231092"/>
  <p:tag name="KSO_WM_UNIT_LAYERLEVEL" val="1_1_1_1"/>
  <p:tag name="KSO_WM_TAG_VERSION" val="3.0"/>
  <p:tag name="KSO_WM_UNIT_TYPE" val="n_h_h_i"/>
  <p:tag name="KSO_WM_UNIT_INDEX" val="1_2_2_1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14,&quot;pos&quot;:1,&quot;transparency&quot;:1},{&quot;brightness&quot;:0,&quot;colorType&quot;:1,&quot;foreColorIndex&quot;:14,&quot;pos&quot;:0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092_4*n_h_h_x*1_2_1_1"/>
  <p:tag name="KSO_WM_TEMPLATE_CATEGORY" val="diagram"/>
  <p:tag name="KSO_WM_TEMPLATE_INDEX" val="2023109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77*77"/>
  <p:tag name="KSO_WM_UNIT_TYPE" val="n_h_h_x"/>
  <p:tag name="KSO_WM_UNIT_INDEX" val="1_2_1_1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2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092_4*n_h_h_a*1_2_2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092_4*n_h_h_f*1_2_2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&#10;形项正文内容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1092_4*n_h_h_a*1_2_4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1092_4*n_h_h_f*1_2_4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&#10;形项正文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4.xml><?xml version="1.0" encoding="utf-8"?>
<p:tagLst xmlns:p="http://schemas.openxmlformats.org/presentationml/2006/main">
  <p:tag name="KSO_WM_DIAGRAM_VIRTUALLY_FRAME" val="{&quot;height&quot;:421.853309979983,&quot;left&quot;:272.5,&quot;top&quot;:75.24669002001701,&quot;width&quot;:652.100000000002}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092_4*n_h_h_x*1_2_2_1"/>
  <p:tag name="KSO_WM_TEMPLATE_CATEGORY" val="diagram"/>
  <p:tag name="KSO_WM_TEMPLATE_INDEX" val="2023109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78*70"/>
  <p:tag name="KSO_WM_UNIT_TYPE" val="n_h_h_x"/>
  <p:tag name="KSO_WM_UNIT_INDEX" val="1_2_2_1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092_4*n_h_h_x*1_2_5_1"/>
  <p:tag name="KSO_WM_TEMPLATE_CATEGORY" val="diagram"/>
  <p:tag name="KSO_WM_TEMPLATE_INDEX" val="2023109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80*68"/>
  <p:tag name="KSO_WM_UNIT_TYPE" val="n_h_h_x"/>
  <p:tag name="KSO_WM_UNIT_INDEX" val="1_2_5_1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092_4*n_h_h_x*1_2_4_1"/>
  <p:tag name="KSO_WM_TEMPLATE_CATEGORY" val="diagram"/>
  <p:tag name="KSO_WM_TEMPLATE_INDEX" val="2023109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73*87"/>
  <p:tag name="KSO_WM_UNIT_TYPE" val="n_h_h_x"/>
  <p:tag name="KSO_WM_UNIT_INDEX" val="1_2_4_1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092_4*n_h_a*1_1_1"/>
  <p:tag name="KSO_WM_TEMPLATE_CATEGORY" val="diagram"/>
  <p:tag name="KSO_WM_TEMPLATE_INDEX" val="20231092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4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1,&quot;rgb&quot;:&quot;#ffffff&quot;,&quot;transparency&quot;:1},{&quot;brightness&quot;:0,&quot;colorType&quot;:2,&quot;pos&quot;:0,&quot;rgb&quot;:&quot;#ffffff&quot;,&quot;transparency&quot;:0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PRESET_TEXT" val="单击此处&#10;添加标题"/>
  <p:tag name="KSO_WM_UNIT_FILL_TYPE" val="3"/>
  <p:tag name="KSO_WM_DIAGRAM_USE_COLOR_VALUE" val="{&quot;color_scheme&quot;:1,&quot;color_type&quot;:1,&quot;theme_color_indexes&quot;:[8,9,8,9,8,9]}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092_4*n_h_i*1_1_2"/>
  <p:tag name="KSO_WM_TEMPLATE_CATEGORY" val="diagram"/>
  <p:tag name="KSO_WM_TEMPLATE_INDEX" val="2023109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0.949999988079071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8,9,8,9,8,9]}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092_4*n_h_i*1_1_1"/>
  <p:tag name="KSO_WM_TEMPLATE_CATEGORY" val="diagram"/>
  <p:tag name="KSO_WM_TEMPLATE_INDEX" val="2023109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0.949999988079071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8,9,8,9,8,9]}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092_4*n_h_i*1_1_3"/>
  <p:tag name="KSO_WM_TEMPLATE_CATEGORY" val="diagram"/>
  <p:tag name="KSO_WM_TEMPLATE_INDEX" val="2023109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9900000095367432,&quot;transparency&quot;:0.7900000214576721},{&quot;brightness&quot;:0,&quot;colorType&quot;:1,&quot;foreColorIndex&quot;:5,&quot;pos&quot;:0,&quot;transparency&quot;:0.899999976158142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8,9,8,9,8,9]}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092_4*n_h_i*1_1_4"/>
  <p:tag name="KSO_WM_TEMPLATE_CATEGORY" val="diagram"/>
  <p:tag name="KSO_WM_TEMPLATE_INDEX" val="2023109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2.65625915527346,&quot;left&quot;:108.19999389648437,&quot;top&quot;:132.49374084472657,&quot;width&quot;:745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0.9599999785423279},{&quot;brightness&quot;:0,&quot;colorType&quot;:1,&quot;foreColorIndex&quot;:5,&quot;pos&quot;:0,&quot;transparency&quot;:0.930000007152557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8,9,8,9,8,9]}"/>
</p:tagLst>
</file>

<file path=ppt/tags/tag2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429040,3318295,3314422]}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DIAGRAM_VIRTUALLY_FRAME" val="{&quot;height&quot;:421.853309979983,&quot;left&quot;:272.5,&quot;top&quot;:75.24669002001701,&quot;width&quot;:652.100000000002}"/>
</p:tagLst>
</file>

<file path=ppt/tags/tag2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2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65&quot;:[20205176],&quot;70&quot;:[3403264,3321758,3321478,3333447,3333511,3312621,3312483]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421.853309979983,&quot;left&quot;:272.5,&quot;top&quot;:75.24669002001701,&quot;width&quot;:652.100000000002}"/>
</p:tagLst>
</file>

<file path=ppt/tags/tag27.xml><?xml version="1.0" encoding="utf-8"?>
<p:tagLst xmlns:p="http://schemas.openxmlformats.org/presentationml/2006/main">
  <p:tag name="KSO_WM_DIAGRAM_VIRTUALLY_FRAME" val="{&quot;height&quot;:421.853309979983,&quot;left&quot;:272.5,&quot;top&quot;:75.24669002001701,&quot;width&quot;:652.100000000002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421.853309979983,&quot;left&quot;:272.5,&quot;top&quot;:75.24669002001701,&quot;width&quot;:652.100000000002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421.853309979983,&quot;left&quot;:272.5,&quot;top&quot;:75.24669002001701,&quot;width&quot;:652.100000000002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421.853309979983,&quot;left&quot;:272.5,&quot;top&quot;:75.24669002001701,&quot;width&quot;:652.100000000002}"/>
</p:tagLst>
</file>

<file path=ppt/tags/tag31.xml><?xml version="1.0" encoding="utf-8"?>
<p:tagLst xmlns:p="http://schemas.openxmlformats.org/presentationml/2006/main">
  <p:tag name="KSO_WM_DIAGRAM_VIRTUALLY_FRAME" val="{&quot;height&quot;:421.853309979983,&quot;left&quot;:272.5,&quot;top&quot;:75.24669002001701,&quot;width&quot;:652.100000000002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421.853309979983,&quot;left&quot;:272.5,&quot;top&quot;:75.24669002001701,&quot;width&quot;:652.100000000002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421.853309979983,&quot;left&quot;:272.5,&quot;top&quot;:75.24669002001701,&quot;width&quot;:652.100000000002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421.853309979983,&quot;left&quot;:272.5,&quot;top&quot;:75.24669002001701,&quot;width&quot;:652.100000000002}"/>
</p:tagLst>
</file>

<file path=ppt/tags/tag35.xml><?xml version="1.0" encoding="utf-8"?>
<p:tagLst xmlns:p="http://schemas.openxmlformats.org/presentationml/2006/main">
  <p:tag name="KSO_WM_DIAGRAM_VIRTUALLY_FRAME" val="{&quot;height&quot;:421.853309979983,&quot;left&quot;:272.5,&quot;top&quot;:75.24669002001701,&quot;width&quot;:652.100000000002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421.853309979983,&quot;left&quot;:272.5,&quot;top&quot;:75.24669002001701,&quot;width&quot;:652.100000000002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421.853309979983,&quot;left&quot;:272.5,&quot;top&quot;:75.24669002001701,&quot;width&quot;:652.100000000002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421.853309979983,&quot;left&quot;:272.5,&quot;top&quot;:75.24669002001701,&quot;width&quot;:652.100000000002}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35395_1*m_h_i*1_1_1"/>
  <p:tag name="KSO_WM_TEMPLATE_CATEGORY" val="diagram"/>
  <p:tag name="KSO_WM_TEMPLATE_INDEX" val="20235395"/>
  <p:tag name="KSO_WM_UNIT_LAYERLEVEL" val="1_1_1"/>
  <p:tag name="KSO_WM_TAG_VERSION" val="3.0"/>
  <p:tag name="KSO_WM_BEAUTIFY_FLAG" val="#wm#"/>
  <p:tag name="KSO_WM_UNIT_SUBTYPE" val="nb"/>
  <p:tag name="KSO_WM_DIAGRAM_VERSION" val="3"/>
  <p:tag name="KSO_WM_DIAGRAM_COLOR_TRICK" val="2"/>
  <p:tag name="KSO_WM_DIAGRAM_COLOR_TEXT_CAN_REMOVE" val="n"/>
  <p:tag name="KSO_WM_UNIT_FILL_TYPE" val="3"/>
  <p:tag name="KSO_WM_DIAGRAM_MAX_ITEMCNT" val="6"/>
  <p:tag name="KSO_WM_DIAGRAM_MIN_ITEMCNT" val="3"/>
  <p:tag name="KSO_WM_DIAGRAM_VIRTUALLY_FRAME" val="{&quot;height&quot;:376.45,&quot;left&quot;:67.90000610351562,&quot;top&quot;:134,&quot;width&quot;:826.2999877929688}"/>
  <p:tag name="KSO_WM_DIAGRAM_COLOR_MATCH_VALUE" val="{&quot;shape&quot;:{&quot;fill&quot;:{&quot;gradient&quot;:[{&quot;brightness&quot;:0,&quot;colorType&quot;:1,&quot;foreColorIndex&quot;:5,&quot;pos&quot;:0.2800000011920929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.4499999880790710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7,8,7,8,7,8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35395_1*m_h_i*1_2_1"/>
  <p:tag name="KSO_WM_TEMPLATE_CATEGORY" val="diagram"/>
  <p:tag name="KSO_WM_TEMPLATE_INDEX" val="20235395"/>
  <p:tag name="KSO_WM_UNIT_LAYERLEVEL" val="1_1_1"/>
  <p:tag name="KSO_WM_TAG_VERSION" val="3.0"/>
  <p:tag name="KSO_WM_BEAUTIFY_FLAG" val="#wm#"/>
  <p:tag name="KSO_WM_UNIT_SUBTYPE" val="nb"/>
  <p:tag name="KSO_WM_DIAGRAM_VERSION" val="3"/>
  <p:tag name="KSO_WM_DIAGRAM_COLOR_TRICK" val="2"/>
  <p:tag name="KSO_WM_DIAGRAM_COLOR_TEXT_CAN_REMOVE" val="n"/>
  <p:tag name="KSO_WM_UNIT_FILL_TYPE" val="3"/>
  <p:tag name="KSO_WM_DIAGRAM_MAX_ITEMCNT" val="6"/>
  <p:tag name="KSO_WM_DIAGRAM_MIN_ITEMCNT" val="3"/>
  <p:tag name="KSO_WM_DIAGRAM_VIRTUALLY_FRAME" val="{&quot;height&quot;:376.45,&quot;left&quot;:67.90000610351562,&quot;top&quot;:134,&quot;width&quot;:826.2999877929688}"/>
  <p:tag name="KSO_WM_DIAGRAM_COLOR_MATCH_VALUE" val="{&quot;shape&quot;:{&quot;fill&quot;:{&quot;gradient&quot;:[{&quot;brightness&quot;:0,&quot;colorType&quot;:1,&quot;foreColorIndex&quot;:8,&quot;pos&quot;:0.5899999737739563,&quot;transparency&quot;:0},{&quot;brightness&quot;:0.4000000059604645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.4499999880790710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7,8,7,8,7,8]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35395_1*m_h_i*1_3_1"/>
  <p:tag name="KSO_WM_TEMPLATE_CATEGORY" val="diagram"/>
  <p:tag name="KSO_WM_TEMPLATE_INDEX" val="20235395"/>
  <p:tag name="KSO_WM_UNIT_LAYERLEVEL" val="1_1_1"/>
  <p:tag name="KSO_WM_TAG_VERSION" val="3.0"/>
  <p:tag name="KSO_WM_BEAUTIFY_FLAG" val="#wm#"/>
  <p:tag name="KSO_WM_UNIT_SUBTYPE" val="nb"/>
  <p:tag name="KSO_WM_DIAGRAM_VERSION" val="3"/>
  <p:tag name="KSO_WM_DIAGRAM_COLOR_TRICK" val="2"/>
  <p:tag name="KSO_WM_DIAGRAM_COLOR_TEXT_CAN_REMOVE" val="n"/>
  <p:tag name="KSO_WM_UNIT_FILL_TYPE" val="3"/>
  <p:tag name="KSO_WM_DIAGRAM_MAX_ITEMCNT" val="6"/>
  <p:tag name="KSO_WM_DIAGRAM_MIN_ITEMCNT" val="3"/>
  <p:tag name="KSO_WM_DIAGRAM_VIRTUALLY_FRAME" val="{&quot;height&quot;:376.45,&quot;left&quot;:67.90000610351562,&quot;top&quot;:134,&quot;width&quot;:826.2999877929688}"/>
  <p:tag name="KSO_WM_DIAGRAM_COLOR_MATCH_VALUE" val="{&quot;shape&quot;:{&quot;fill&quot;:{&quot;gradient&quot;:[{&quot;brightness&quot;:0,&quot;colorType&quot;:1,&quot;foreColorIndex&quot;:5,&quot;pos&quot;:0.2800000011920929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.4499999880790710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7,8,7,8,7,8]}"/>
</p:tagLst>
</file>

<file path=ppt/tags/tag47.xml><?xml version="1.0" encoding="utf-8"?>
<p:tagLst xmlns:p="http://schemas.openxmlformats.org/presentationml/2006/main">
  <p:tag name="KSO_WM_UNIT_VALUE" val="94*9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35395_1*m_h_x*1_1_1"/>
  <p:tag name="KSO_WM_TEMPLATE_CATEGORY" val="diagram"/>
  <p:tag name="KSO_WM_TEMPLATE_INDEX" val="20235395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6"/>
  <p:tag name="KSO_WM_DIAGRAM_MIN_ITEMCNT" val="3"/>
  <p:tag name="KSO_WM_DIAGRAM_VIRTUALLY_FRAME" val="{&quot;height&quot;:376.45,&quot;left&quot;:67.90000610351562,&quot;top&quot;:134,&quot;width&quot;:826.2999877929688}"/>
  <p:tag name="KSO_WM_DIAGRAM_COLOR_MATCH_VALUE" val="{&quot;shape&quot;:{&quot;fill&quot;:{&quot;gradient&quot;:[{&quot;brightness&quot;:0,&quot;colorType&quot;:1,&quot;foreColorIndex&quot;:5,&quot;pos&quot;:0.2800000011920929,&quot;transparency&quot;:0},{&quot;brightness&quot;:0.4000000059604645,&quot;colorType&quot;:1,&quot;foreColorIndex&quot;:5,&quot;pos&quot;:0.999989986419677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7,8,7,8,7,8]}"/>
</p:tagLst>
</file>

<file path=ppt/tags/tag48.xml><?xml version="1.0" encoding="utf-8"?>
<p:tagLst xmlns:p="http://schemas.openxmlformats.org/presentationml/2006/main">
  <p:tag name="KSO_WM_UNIT_VALUE" val="94*9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235395_1*m_h_x*1_2_1"/>
  <p:tag name="KSO_WM_TEMPLATE_CATEGORY" val="diagram"/>
  <p:tag name="KSO_WM_TEMPLATE_INDEX" val="20235395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6"/>
  <p:tag name="KSO_WM_DIAGRAM_MIN_ITEMCNT" val="3"/>
  <p:tag name="KSO_WM_DIAGRAM_VIRTUALLY_FRAME" val="{&quot;height&quot;:376.45,&quot;left&quot;:67.90000610351562,&quot;top&quot;:134,&quot;width&quot;:826.2999877929688}"/>
  <p:tag name="KSO_WM_DIAGRAM_COLOR_MATCH_VALUE" val="{&quot;shape&quot;:{&quot;fill&quot;:{&quot;gradient&quot;:[{&quot;brightness&quot;:0,&quot;colorType&quot;:1,&quot;foreColorIndex&quot;:8,&quot;pos&quot;:0.2800000011920929,&quot;transparency&quot;:0},{&quot;brightness&quot;:0.4000000059604645,&quot;colorType&quot;:1,&quot;foreColorIndex&quot;:8,&quot;pos&quot;:0.999989986419677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7,8,7,8,7,8]}"/>
</p:tagLst>
</file>

<file path=ppt/tags/tag49.xml><?xml version="1.0" encoding="utf-8"?>
<p:tagLst xmlns:p="http://schemas.openxmlformats.org/presentationml/2006/main">
  <p:tag name="KSO_WM_UNIT_VALUE" val="94*9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235395_1*m_h_x*1_3_1"/>
  <p:tag name="KSO_WM_TEMPLATE_CATEGORY" val="diagram"/>
  <p:tag name="KSO_WM_TEMPLATE_INDEX" val="20235395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6"/>
  <p:tag name="KSO_WM_DIAGRAM_MIN_ITEMCNT" val="3"/>
  <p:tag name="KSO_WM_DIAGRAM_VIRTUALLY_FRAME" val="{&quot;height&quot;:376.45,&quot;left&quot;:67.90000610351562,&quot;top&quot;:134,&quot;width&quot;:826.2999877929688}"/>
  <p:tag name="KSO_WM_DIAGRAM_COLOR_MATCH_VALUE" val="{&quot;shape&quot;:{&quot;fill&quot;:{&quot;gradient&quot;:[{&quot;brightness&quot;:0,&quot;colorType&quot;:1,&quot;foreColorIndex&quot;:5,&quot;pos&quot;:0.2800000011920929,&quot;transparency&quot;:0},{&quot;brightness&quot;:0.4000000059604645,&quot;colorType&quot;:1,&quot;foreColorIndex&quot;:5,&quot;pos&quot;:0.999989986419677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7,8,7,8,7,8]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35395_1*m_i*1_1"/>
  <p:tag name="KSO_WM_TEMPLATE_CATEGORY" val="diagram"/>
  <p:tag name="KSO_WM_TEMPLATE_INDEX" val="20235395"/>
  <p:tag name="KSO_WM_UNIT_LAYERLEVEL" val="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LINE_FORE_SCHEMECOLOR_INDEX" val="13"/>
  <p:tag name="KSO_WM_DIAGRAM_MAX_ITEMCNT" val="6"/>
  <p:tag name="KSO_WM_DIAGRAM_MIN_ITEMCNT" val="3"/>
  <p:tag name="KSO_WM_DIAGRAM_VIRTUALLY_FRAME" val="{&quot;height&quot;:376.45,&quot;left&quot;:67.90000610351562,&quot;top&quot;:134,&quot;width&quot;:826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7,8,7,8,7,8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235395_1*m_i*1_2"/>
  <p:tag name="KSO_WM_TEMPLATE_CATEGORY" val="diagram"/>
  <p:tag name="KSO_WM_TEMPLATE_INDEX" val="20235395"/>
  <p:tag name="KSO_WM_UNIT_LAYERLEVEL" val="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LINE_FORE_SCHEMECOLOR_INDEX" val="13"/>
  <p:tag name="KSO_WM_DIAGRAM_MAX_ITEMCNT" val="6"/>
  <p:tag name="KSO_WM_DIAGRAM_MIN_ITEMCNT" val="3"/>
  <p:tag name="KSO_WM_DIAGRAM_VIRTUALLY_FRAME" val="{&quot;height&quot;:376.45,&quot;left&quot;:67.90000610351562,&quot;top&quot;:134,&quot;width&quot;:826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7,8,7,8,7,8]}"/>
</p:tagLst>
</file>

<file path=ppt/tags/tag5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5395_1*m_h_f*1_1_1"/>
  <p:tag name="KSO_WM_TEMPLATE_CATEGORY" val="diagram"/>
  <p:tag name="KSO_WM_TEMPLATE_INDEX" val="20235395"/>
  <p:tag name="KSO_WM_UNIT_LAYERLEVEL" val="1_1_1"/>
  <p:tag name="KSO_WM_TAG_VERSION" val="3.0"/>
  <p:tag name="KSO_WM_BEAUTIFY_FLAG" val="#wm#"/>
  <p:tag name="KSO_WM_UNIT_TEXT_LAYER_COUNT" val="1"/>
  <p:tag name="KSO_WM_DIAGRAM_GROUP_CODE" val="m1-1"/>
  <p:tag name="KSO_WM_DIAGRAM_VERSION" val="3"/>
  <p:tag name="KSO_WM_DIAGRAM_COLOR_TRICK" val="2"/>
  <p:tag name="KSO_WM_DIAGRAM_COLOR_TEXT_CAN_REMOVE" val="n"/>
  <p:tag name="KSO_WM_UNIT_TEXT_TYPE" val="1"/>
  <p:tag name="KSO_WM_UNIT_PRESET_TEXT" val="单击此处输入你的正文具体内容文字是您思想的提炼，为了最终演示发布的良好效果，请尽量言简意赅的阐述内容观点。单击此处输入你的正文具体内容。"/>
  <p:tag name="KSO_WM_UNIT_TEXT_FILL_FORE_SCHEMECOLOR_INDEX" val="1"/>
  <p:tag name="KSO_WM_UNIT_TEXT_FILL_TYPE" val="1"/>
  <p:tag name="KSO_WM_DIAGRAM_MAX_ITEMCNT" val="6"/>
  <p:tag name="KSO_WM_DIAGRAM_MIN_ITEMCNT" val="3"/>
  <p:tag name="KSO_WM_DIAGRAM_VIRTUALLY_FRAME" val="{&quot;height&quot;:376.45,&quot;left&quot;:67.90000610351562,&quot;top&quot;:134,&quot;width&quot;:826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7,8,7,8,7,8]}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5395_1*m_h_f*1_2_1"/>
  <p:tag name="KSO_WM_TEMPLATE_CATEGORY" val="diagram"/>
  <p:tag name="KSO_WM_TEMPLATE_INDEX" val="20235395"/>
  <p:tag name="KSO_WM_UNIT_LAYERLEVEL" val="1_1_1"/>
  <p:tag name="KSO_WM_TAG_VERSION" val="3.0"/>
  <p:tag name="KSO_WM_BEAUTIFY_FLAG" val="#wm#"/>
  <p:tag name="KSO_WM_UNIT_TEXT_LAYER_COUNT" val="1"/>
  <p:tag name="KSO_WM_DIAGRAM_GROUP_CODE" val="m1-1"/>
  <p:tag name="KSO_WM_DIAGRAM_VERSION" val="3"/>
  <p:tag name="KSO_WM_DIAGRAM_COLOR_TRICK" val="2"/>
  <p:tag name="KSO_WM_DIAGRAM_COLOR_TEXT_CAN_REMOVE" val="n"/>
  <p:tag name="KSO_WM_UNIT_TEXT_TYPE" val="1"/>
  <p:tag name="KSO_WM_UNIT_PRESET_TEXT" val="单击此处输入你的正文内容，文字是您思想的提炼，为了最终演示发布的良好效果，请尽量言简意赅的阐述观点。单击此处输入你的正文具体内容。"/>
  <p:tag name="KSO_WM_UNIT_TEXT_FILL_FORE_SCHEMECOLOR_INDEX" val="1"/>
  <p:tag name="KSO_WM_UNIT_TEXT_FILL_TYPE" val="1"/>
  <p:tag name="KSO_WM_DIAGRAM_MAX_ITEMCNT" val="6"/>
  <p:tag name="KSO_WM_DIAGRAM_MIN_ITEMCNT" val="3"/>
  <p:tag name="KSO_WM_DIAGRAM_VIRTUALLY_FRAME" val="{&quot;height&quot;:376.45,&quot;left&quot;:67.90000610351562,&quot;top&quot;:134,&quot;width&quot;:826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7,8,7,8,7,8]}"/>
</p:tagLst>
</file>

<file path=ppt/tags/tag5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5395_1*m_h_f*1_3_1"/>
  <p:tag name="KSO_WM_TEMPLATE_CATEGORY" val="diagram"/>
  <p:tag name="KSO_WM_TEMPLATE_INDEX" val="20235395"/>
  <p:tag name="KSO_WM_UNIT_LAYERLEVEL" val="1_1_1"/>
  <p:tag name="KSO_WM_TAG_VERSION" val="3.0"/>
  <p:tag name="KSO_WM_BEAUTIFY_FLAG" val="#wm#"/>
  <p:tag name="KSO_WM_UNIT_TEXT_LAYER_COUNT" val="1"/>
  <p:tag name="KSO_WM_DIAGRAM_GROUP_CODE" val="m1-1"/>
  <p:tag name="KSO_WM_DIAGRAM_VERSION" val="3"/>
  <p:tag name="KSO_WM_DIAGRAM_COLOR_TRICK" val="2"/>
  <p:tag name="KSO_WM_DIAGRAM_COLOR_TEXT_CAN_REMOVE" val="n"/>
  <p:tag name="KSO_WM_UNIT_TEXT_TYPE" val="1"/>
  <p:tag name="KSO_WM_UNIT_PRESET_TEXT" val="单击此处输入你的正文具体内容文字是您思想的提炼，为了最终演示发布的良好效果，请尽量言简意赅的阐述内容观点。单击此处输入你的正文具体内容。"/>
  <p:tag name="KSO_WM_UNIT_TEXT_FILL_FORE_SCHEMECOLOR_INDEX" val="1"/>
  <p:tag name="KSO_WM_UNIT_TEXT_FILL_TYPE" val="1"/>
  <p:tag name="KSO_WM_DIAGRAM_MAX_ITEMCNT" val="6"/>
  <p:tag name="KSO_WM_DIAGRAM_MIN_ITEMCNT" val="3"/>
  <p:tag name="KSO_WM_DIAGRAM_VIRTUALLY_FRAME" val="{&quot;height&quot;:376.45,&quot;left&quot;:67.90000610351562,&quot;top&quot;:134,&quot;width&quot;:826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7,8,7,8,7,8]}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403264]}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2459_1*l_h_i*1_1_2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88.54998779296875,&quot;left&quot;:85.35,&quot;top&quot;:95.27500610351562,&quot;width&quot;:802.8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2459_1*l_h_i*1_2_2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88.54998779296875,&quot;left&quot;:85.35,&quot;top&quot;:95.27500610351562,&quot;width&quot;:802.8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2459_1*l_h_i*1_1_3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88.54998779296875,&quot;left&quot;:85.35,&quot;top&quot;:95.27500610351562,&quot;width&quot;:802.8}"/>
  <p:tag name="KSO_WM_DIAGRAM_COLOR_MATCH_VALUE" val="{&quot;shape&quot;:{&quot;fill&quot;:{&quot;solid&quot;:{&quot;brightness&quot;:0,&quot;colorType&quot;:2,&quot;rgb&quot;:&quot;#ffffff&quot;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2459_1*l_h_i*1_1_1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88.54998779296875,&quot;left&quot;:85.35,&quot;top&quot;:95.27500610351562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59_1*l_h_f*1_1_1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EXT_TYPE" val="1"/>
  <p:tag name="KSO_WM_DIAGRAM_MAX_ITEMCNT" val="3"/>
  <p:tag name="KSO_WM_DIAGRAM_MIN_ITEMCNT" val="2"/>
  <p:tag name="KSO_WM_DIAGRAM_VIRTUALLY_FRAME" val="{&quot;height&quot;:388.54998779296875,&quot;left&quot;:85.35,&quot;top&quot;:95.27500610351562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UNIT_VALUE" val="160"/>
  <p:tag name="KSO_WM_BEAUTIFY_FLAG" val="#wm#"/>
  <p:tag name="KSO_WM_UNIT_PRESET_TEXT" val="单击此处输入您的项正文，文字是您思想的提炼，请尽量言简意赅的阐述观点。单击此处输入您的项正文，文字是您思想的提炼，请尽量言简意赅的阐述观点。单击此处输入您的项正文，文字是您思想的提炼，请尽量言简意赅的阐述观点。单击此处输入您的项正文，文字是您思想的提炼，请尽量言简意赅的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59_1*l_h_a*1_1_1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EXT_TYPE" val="1"/>
  <p:tag name="KSO_WM_DIAGRAM_MAX_ITEMCNT" val="3"/>
  <p:tag name="KSO_WM_DIAGRAM_MIN_ITEMCNT" val="2"/>
  <p:tag name="KSO_WM_DIAGRAM_VIRTUALLY_FRAME" val="{&quot;height&quot;:388.54998779296875,&quot;left&quot;:85.35,&quot;top&quot;:95.27500610351562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2459_1*l_h_i*1_2_3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88.54998779296875,&quot;left&quot;:85.35,&quot;top&quot;:95.27500610351562,&quot;width&quot;:802.8}"/>
  <p:tag name="KSO_WM_DIAGRAM_COLOR_MATCH_VALUE" val="{&quot;shape&quot;:{&quot;fill&quot;:{&quot;solid&quot;:{&quot;brightness&quot;:0,&quot;colorType&quot;:2,&quot;rgb&quot;:&quot;#ffffff&quot;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2459_1*l_h_i*1_2_1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88.54998779296875,&quot;left&quot;:85.35,&quot;top&quot;:95.27500610351562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59_1*l_h_f*1_2_1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EXT_TYPE" val="1"/>
  <p:tag name="KSO_WM_DIAGRAM_MAX_ITEMCNT" val="3"/>
  <p:tag name="KSO_WM_DIAGRAM_MIN_ITEMCNT" val="2"/>
  <p:tag name="KSO_WM_DIAGRAM_VIRTUALLY_FRAME" val="{&quot;height&quot;:388.54998779296875,&quot;left&quot;:85.35,&quot;top&quot;:95.27500610351562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UNIT_VALUE" val="160"/>
  <p:tag name="KSO_WM_BEAUTIFY_FLAG" val="#wm#"/>
  <p:tag name="KSO_WM_UNIT_PRESET_TEXT" val="单击此处输入您的项正文，文字是您思想的提炼，请尽量言简意赅的阐述观点。单击此处输入您的项正文，文字是您思想的提炼，请尽量言简意赅的阐述观点。单击此处输入您的项正文，文字是您思想的提炼，请尽量言简意赅的阐述观点。单击此处输入您的项正文，文字是您思想的提炼，请尽量言简意赅的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59_1*l_h_a*1_2_1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EXT_TYPE" val="1"/>
  <p:tag name="KSO_WM_DIAGRAM_MAX_ITEMCNT" val="3"/>
  <p:tag name="KSO_WM_DIAGRAM_MIN_ITEMCNT" val="2"/>
  <p:tag name="KSO_WM_DIAGRAM_VIRTUALLY_FRAME" val="{&quot;height&quot;:388.54998779296875,&quot;left&quot;:85.35,&quot;top&quot;:95.27500610351562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1758]}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973_1*l_h_i*1_1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003326656316,&quot;left&quot;:61.07501220703125,&quot;top&quot;:130.47500610351562,&quot;width&quot;:850.35002716304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8,9,8,9,8,9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73_1*l_h_f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003326656316,&quot;left&quot;:61.07501220703125,&quot;top&quot;:130.47500610351562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32"/>
  <p:tag name="KSO_WM_UNIT_TEXT_TYPE" val="1"/>
  <p:tag name="KSO_WM_UNIT_TEXT_LAYER_COUNT" val="1"/>
  <p:tag name="KSO_WM_UNIT_PRESET_TEXT" val="单击此处添加正文，文字是您思想的提炼，请言简意赅的阐述您的观点。单击此处添加正文，文字是您思想的提炼，请言简意赅的阐述您的观点。单击此处添加正文，文字是您思想的提炼，请言简意赅的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7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73_1*l_h_i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003326656316,&quot;left&quot;:61.07501220703125,&quot;top&quot;:130.47500610351562,&quot;width&quot;:850.35002716304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7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973_1*l_h_i*1_1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003326656316,&quot;left&quot;:61.07501220703125,&quot;top&quot;:130.47500610351562,&quot;width&quot;:850.35002716304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8,9,8,9,8,9]}"/>
</p:tagLst>
</file>

<file path=ppt/tags/tag7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73_1*l_h_a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003326656316,&quot;left&quot;:61.07501220703125,&quot;top&quot;:130.47500610351562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7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973_1*l_h_i*1_2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003326656316,&quot;left&quot;:61.07501220703125,&quot;top&quot;:130.47500610351562,&quot;width&quot;:850.35002716304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8,9,8,9,8,9]}"/>
</p:tagLst>
</file>

<file path=ppt/tags/tag7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73_1*l_h_f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003326656316,&quot;left&quot;:61.07501220703125,&quot;top&quot;:130.47500610351562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32"/>
  <p:tag name="KSO_WM_UNIT_TEXT_TYPE" val="1"/>
  <p:tag name="KSO_WM_UNIT_TEXT_LAYER_COUNT" val="1"/>
  <p:tag name="KSO_WM_UNIT_PRESET_TEXT" val="单击此处添加正文，文字是您思想的提炼，请言简意赅的阐述您的观点。单击此处添加正文，文字是您思想的提炼，请言简意赅的阐述您的观点。单击此处添加正文，文字是您思想的提炼，请言简意赅的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7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73_1*l_h_i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003326656316,&quot;left&quot;:61.07501220703125,&quot;top&quot;:130.47500610351562,&quot;width&quot;:850.35002716304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7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73_1*l_h_i*1_2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003326656316,&quot;left&quot;:61.07501220703125,&quot;top&quot;:130.47500610351562,&quot;width&quot;:850.35002716304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8,9,8,9,8,9]}"/>
</p:tagLst>
</file>

<file path=ppt/tags/tag7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73_1*l_h_a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5003326656316,&quot;left&quot;:61.07501220703125,&quot;top&quot;:130.47500610351562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1478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1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UNIT_TEXT_FILL_FORE_SCHEMECOLOR_INDEX" val="3"/>
  <p:tag name="KSO_WM_UNIT_TEXT_FILL_TYPE" val="3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f*1_1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UNIT_TEXT_TYPE" val="1"/>
  <p:tag name="KSO_WM_UNIT_PRESET_TEXT" val="单击此处添加文本具体内容，简明扼要地阐述您的观点。根据需要可酌情增减文字。"/>
  <p:tag name="KSO_WM_UNIT_TEXT_FILL_FORE_SCHEMECOLOR_INDEX" val="1"/>
  <p:tag name="KSO_WM_UNIT_TEXT_FILL_TYPE" val="1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3_2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solid&quot;:{&quot;brightness&quot;:0,&quot;colorType&quot;:1,&quot;foreColorIndex&quot;:2,&quot;transparency&quot;:1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3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UNIT_TEXT_FILL_FORE_SCHEMECOLOR_INDEX" val="3"/>
  <p:tag name="KSO_WM_UNIT_TEXT_FILL_TYPE" val="3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f*1_3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UNIT_VALUE" val="50"/>
  <p:tag name="KSO_WM_UNIT_TEXT_TYPE" val="1"/>
  <p:tag name="KSO_WM_UNIT_PRESET_TEXT" val="单击此处添加文本具体内容，简明扼要地阐述您的观点。根据需要可酌情增减文字。"/>
  <p:tag name="KSO_WM_UNIT_TEXT_FILL_FORE_SCHEMECOLOR_INDEX" val="1"/>
  <p:tag name="KSO_WM_UNIT_TEXT_FILL_TYPE" val="1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5_2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5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solid&quot;:{&quot;brightness&quot;:0,&quot;colorType&quot;:1,&quot;foreColorIndex&quot;:2,&quot;transparency&quot;:1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5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5_1"/>
  <p:tag name="KSO_WM_DIAGRAM_VERSION" val="3"/>
  <p:tag name="KSO_WM_DIAGRAM_COLOR_TRICK" val="1"/>
  <p:tag name="KSO_WM_DIAGRAM_COLOR_TEXT_CAN_REMOVE" val="n"/>
  <p:tag name="KSO_WM_UNIT_TEXT_FILL_FORE_SCHEMECOLOR_INDEX" val="3"/>
  <p:tag name="KSO_WM_UNIT_TEXT_FILL_TYPE" val="3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f*1_5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5_1"/>
  <p:tag name="KSO_WM_DIAGRAM_VERSION" val="3"/>
  <p:tag name="KSO_WM_DIAGRAM_COLOR_TRICK" val="1"/>
  <p:tag name="KSO_WM_DIAGRAM_COLOR_TEXT_CAN_REMOVE" val="n"/>
  <p:tag name="KSO_WM_UNIT_TEXT_TYPE" val="1"/>
  <p:tag name="KSO_WM_UNIT_PRESET_TEXT" val="单击此处添加文本具体内容，简明扼要地阐述您的观点。根据需要可酌情增减文字。"/>
  <p:tag name="KSO_WM_UNIT_TEXT_FILL_FORE_SCHEMECOLOR_INDEX" val="1"/>
  <p:tag name="KSO_WM_UNIT_TEXT_FILL_TYPE" val="1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7_2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7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solid&quot;:{&quot;brightness&quot;:0,&quot;colorType&quot;:1,&quot;foreColorIndex&quot;:2,&quot;transparency&quot;:1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7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7_1"/>
  <p:tag name="KSO_WM_DIAGRAM_VERSION" val="3"/>
  <p:tag name="KSO_WM_DIAGRAM_COLOR_TRICK" val="1"/>
  <p:tag name="KSO_WM_DIAGRAM_COLOR_TEXT_CAN_REMOVE" val="n"/>
  <p:tag name="KSO_WM_UNIT_TEXT_FILL_FORE_SCHEMECOLOR_INDEX" val="3"/>
  <p:tag name="KSO_WM_UNIT_TEXT_FILL_TYPE" val="3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f*1_7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DIAGRAM_GROUP_CODE" val="l1-1"/>
  <p:tag name="KSO_WM_UNIT_TYPE" val="l_h_f"/>
  <p:tag name="KSO_WM_UNIT_INDEX" val="1_7_1"/>
  <p:tag name="KSO_WM_DIAGRAM_VERSION" val="3"/>
  <p:tag name="KSO_WM_DIAGRAM_COLOR_TRICK" val="1"/>
  <p:tag name="KSO_WM_DIAGRAM_COLOR_TEXT_CAN_REMOVE" val="n"/>
  <p:tag name="KSO_WM_UNIT_TEXT_TYPE" val="1"/>
  <p:tag name="KSO_WM_UNIT_PRESET_TEXT" val="单击此处添加文本具体内容，简明扼要地阐述您的观点。根据需要可酌情增减文字。"/>
  <p:tag name="KSO_WM_UNIT_TEXT_FILL_FORE_SCHEMECOLOR_INDEX" val="1"/>
  <p:tag name="KSO_WM_UNIT_TEXT_FILL_TYPE" val="1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9_2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9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solid&quot;:{&quot;brightness&quot;:0,&quot;colorType&quot;:1,&quot;foreColorIndex&quot;:2,&quot;transparency&quot;:1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3_9*l_h_i*1_9_1"/>
  <p:tag name="KSO_WM_TEMPLATE_CATEGORY" val="diagram"/>
  <p:tag name="KSO_WM_TEMPLATE_INDEX" val="20235153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9_1"/>
  <p:tag name="KSO_WM_DIAGRAM_VERSION" val="3"/>
  <p:tag name="KSO_WM_DIAGRAM_COLOR_TRICK" val="1"/>
  <p:tag name="KSO_WM_DIAGRAM_COLOR_TEXT_CAN_REMOVE" val="n"/>
  <p:tag name="KSO_WM_UNIT_TEXT_FILL_FORE_SCHEMECOLOR_INDEX" val="3"/>
  <p:tag name="KSO_WM_UNIT_TEXT_FILL_TYPE" val="3"/>
  <p:tag name="KSO_WM_DIAGRAM_MAX_ITEMCNT" val="12"/>
  <p:tag name="KSO_WM_DIAGRAM_MIN_ITEMCNT" val="2"/>
  <p:tag name="KSO_WM_DIAGRAM_VIRTUALLY_FRAME" val="{&quot;height&quot;:392.3999938964844,&quot;left&quot;:59.42500610351563,&quot;top&quot;:87.1500030517578,&quot;width&quot;:850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7766</Words>
  <Application>WPS 演示</Application>
  <PresentationFormat>宽屏</PresentationFormat>
  <Paragraphs>355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Wingdings</vt:lpstr>
      <vt:lpstr>方正宝黑体 简 Medium</vt:lpstr>
      <vt:lpstr>黑体</vt:lpstr>
      <vt:lpstr>方正宝黑体 简 Light</vt:lpstr>
      <vt:lpstr>思源黑体 CN Bold</vt:lpstr>
      <vt:lpstr>思源黑体 Medium</vt:lpstr>
      <vt:lpstr>思源黑体 CN Normal</vt:lpstr>
      <vt:lpstr>Arial Unicode MS</vt:lpstr>
      <vt:lpstr>Calibri</vt:lpstr>
      <vt:lpstr>Noto Sans SC</vt:lpstr>
      <vt:lpstr>+中文标题</vt:lpstr>
      <vt:lpstr>AlienCaret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阿涛</cp:lastModifiedBy>
  <cp:revision>294</cp:revision>
  <dcterms:created xsi:type="dcterms:W3CDTF">2022-12-31T05:43:00Z</dcterms:created>
  <dcterms:modified xsi:type="dcterms:W3CDTF">2026-03-20T10:43:34Z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7C81C0A6ADB34580A1541F1F37408DFB_13</vt:lpwstr>
  </property>
</Properties>
</file>