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83" r:id="rId3"/>
    <p:sldId id="324" r:id="rId4"/>
    <p:sldId id="321" r:id="rId5"/>
    <p:sldId id="322" r:id="rId6"/>
    <p:sldId id="329" r:id="rId7"/>
    <p:sldId id="331" r:id="rId8"/>
    <p:sldId id="332" r:id="rId9"/>
    <p:sldId id="333" r:id="rId10"/>
    <p:sldId id="334" r:id="rId11"/>
    <p:sldId id="335" r:id="rId12"/>
    <p:sldId id="336" r:id="rId13"/>
    <p:sldId id="363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52" r:id="rId23"/>
    <p:sldId id="351" r:id="rId24"/>
    <p:sldId id="353" r:id="rId25"/>
    <p:sldId id="346" r:id="rId26"/>
    <p:sldId id="347" r:id="rId27"/>
    <p:sldId id="348" r:id="rId28"/>
    <p:sldId id="354" r:id="rId29"/>
    <p:sldId id="355" r:id="rId30"/>
    <p:sldId id="356" r:id="rId31"/>
    <p:sldId id="345" r:id="rId32"/>
    <p:sldId id="327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2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5.xml"/><Relationship Id="rId4" Type="http://schemas.openxmlformats.org/officeDocument/2006/relationships/image" Target="../media/image21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image" Target="../media/image25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26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0.xml"/><Relationship Id="rId4" Type="http://schemas.openxmlformats.org/officeDocument/2006/relationships/image" Target="../media/image27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2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image" Target="../media/image28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2.xml"/><Relationship Id="rId4" Type="http://schemas.openxmlformats.org/officeDocument/2006/relationships/image" Target="../media/image29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5.xml"/><Relationship Id="rId4" Type="http://schemas.openxmlformats.org/officeDocument/2006/relationships/image" Target="../media/image30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1.xml"/><Relationship Id="rId4" Type="http://schemas.openxmlformats.org/officeDocument/2006/relationships/image" Target="../media/image31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4.xml"/><Relationship Id="rId4" Type="http://schemas.openxmlformats.org/officeDocument/2006/relationships/image" Target="../media/image32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7.xml"/><Relationship Id="rId4" Type="http://schemas.openxmlformats.org/officeDocument/2006/relationships/image" Target="../media/image33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0.xml"/><Relationship Id="rId4" Type="http://schemas.openxmlformats.org/officeDocument/2006/relationships/image" Target="../media/image3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3.xml"/><Relationship Id="rId4" Type="http://schemas.openxmlformats.org/officeDocument/2006/relationships/image" Target="../media/image35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6.xml"/><Relationship Id="rId4" Type="http://schemas.openxmlformats.org/officeDocument/2006/relationships/image" Target="../media/image36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9.xml"/><Relationship Id="rId4" Type="http://schemas.openxmlformats.org/officeDocument/2006/relationships/image" Target="../media/image37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0.xml"/><Relationship Id="rId2" Type="http://schemas.openxmlformats.org/officeDocument/2006/relationships/image" Target="../media/image38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image" Target="../media/image15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16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0.xml"/><Relationship Id="rId4" Type="http://schemas.openxmlformats.org/officeDocument/2006/relationships/image" Target="../media/image17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3.xml"/><Relationship Id="rId4" Type="http://schemas.openxmlformats.org/officeDocument/2006/relationships/image" Target="../media/image18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2025.3.23线下巡讲_1742178700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资产配置的重要性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6000" y="2367598"/>
            <a:ext cx="5080000" cy="212280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配置，简而言之，就是把资金分散投资于不同的资产类别。这么做的主要目的是降低风险，因为各种资产的价格波动情况不同，有些甚至呈负相关，这就意味着当一种资产价格下降时，另一种可能会上涨，以此来对冲风险。另外，借助合理的资产配置，投资者能够更有效地达成其投资目标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特别是在退市元年，把鸡蛋放在一个篮子里，是不合理且不可取的。</a:t>
            </a:r>
            <a:endParaRPr lang="zh-CN" altLang="en-US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资产配置的方案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平均股价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S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点后，通常两种走势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770" y="1067435"/>
            <a:ext cx="8970645" cy="5300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股票主题看两会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340" y="3017520"/>
            <a:ext cx="4671060" cy="1805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85" y="952500"/>
            <a:ext cx="5933440" cy="3805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335" y="952500"/>
            <a:ext cx="5258435" cy="20650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02765" y="5010785"/>
            <a:ext cx="8768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FFFF00"/>
                </a:solidFill>
              </a:rPr>
              <a:t>报告中，消费大幅增加，科学，开放，民生词频拐点。</a:t>
            </a:r>
            <a:endParaRPr lang="zh-CN" altLang="en-US">
              <a:solidFill>
                <a:srgbClr val="FFFF00"/>
              </a:solidFill>
            </a:endParaRPr>
          </a:p>
          <a:p>
            <a:pPr algn="ctr"/>
            <a:r>
              <a:rPr lang="zh-CN" altLang="en-US">
                <a:solidFill>
                  <a:srgbClr val="FFFF00"/>
                </a:solidFill>
              </a:rPr>
              <a:t>科技，需求保持持续增长。投资，地产，安全词频下降。</a:t>
            </a:r>
            <a:endParaRPr lang="zh-CN" altLang="en-US">
              <a:solidFill>
                <a:srgbClr val="FFFF00"/>
              </a:solidFill>
            </a:endParaRPr>
          </a:p>
          <a:p>
            <a:pPr algn="ctr"/>
            <a:r>
              <a:rPr lang="zh-CN" altLang="en-US">
                <a:solidFill>
                  <a:srgbClr val="FFFF00"/>
                </a:solidFill>
              </a:rPr>
              <a:t>适时降准降息，促进股市健康发展首次写入。</a:t>
            </a:r>
            <a:endParaRPr lang="zh-CN" altLang="en-US">
              <a:solidFill>
                <a:srgbClr val="FFFF00"/>
              </a:solidFill>
            </a:endParaRPr>
          </a:p>
          <a:p>
            <a:pPr algn="ctr"/>
            <a:r>
              <a:rPr lang="zh-CN" altLang="en-US">
                <a:solidFill>
                  <a:srgbClr val="FFFF00"/>
                </a:solidFill>
              </a:rPr>
              <a:t>具身智能，</a:t>
            </a:r>
            <a:r>
              <a:rPr lang="en-US" altLang="zh-CN">
                <a:solidFill>
                  <a:srgbClr val="FFFF00"/>
                </a:solidFill>
              </a:rPr>
              <a:t>6G</a:t>
            </a:r>
            <a:r>
              <a:rPr lang="zh-CN" altLang="en-US">
                <a:solidFill>
                  <a:srgbClr val="FFFF00"/>
                </a:solidFill>
              </a:rPr>
              <a:t>，</a:t>
            </a:r>
            <a:r>
              <a:rPr lang="en-US" altLang="zh-CN">
                <a:solidFill>
                  <a:srgbClr val="FFFF00"/>
                </a:solidFill>
              </a:rPr>
              <a:t>AI</a:t>
            </a:r>
            <a:r>
              <a:rPr lang="zh-CN" altLang="en-US">
                <a:solidFill>
                  <a:srgbClr val="FFFF00"/>
                </a:solidFill>
              </a:rPr>
              <a:t>电脑手机，智能机器人首次提出</a:t>
            </a:r>
            <a:endParaRPr lang="zh-CN" altLang="en-US">
              <a:solidFill>
                <a:srgbClr val="FFFF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AI+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游戏，带动消费有看头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110" y="800735"/>
            <a:ext cx="10888980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>
                <a:solidFill>
                  <a:srgbClr val="FFFF00"/>
                </a:solidFill>
              </a:rPr>
              <a:t>一、现象级标杆《黑神话：悟空》的持续影响</a:t>
            </a:r>
            <a:endParaRPr lang="zh-CN" altLang="en-US" sz="1200">
              <a:solidFill>
                <a:srgbClr val="FFFF00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成绩回顾：</a:t>
            </a:r>
            <a:r>
              <a:rPr lang="en-US" altLang="zh-CN" sz="1200">
                <a:solidFill>
                  <a:schemeClr val="bg1"/>
                </a:solidFill>
              </a:rPr>
              <a:t>2024 </a:t>
            </a:r>
            <a:r>
              <a:rPr lang="zh-CN" altLang="en-US" sz="1200">
                <a:solidFill>
                  <a:schemeClr val="bg1"/>
                </a:solidFill>
              </a:rPr>
              <a:t>年上线的《黑神话：悟空》以</a:t>
            </a:r>
            <a:r>
              <a:rPr lang="en-US" altLang="zh-CN" sz="1200">
                <a:solidFill>
                  <a:schemeClr val="bg1"/>
                </a:solidFill>
              </a:rPr>
              <a:t> 2800 </a:t>
            </a:r>
            <a:r>
              <a:rPr lang="zh-CN" altLang="en-US" sz="1200">
                <a:solidFill>
                  <a:schemeClr val="bg1"/>
                </a:solidFill>
              </a:rPr>
              <a:t>万销量、</a:t>
            </a:r>
            <a:r>
              <a:rPr lang="en-US" altLang="zh-CN" sz="1200">
                <a:solidFill>
                  <a:schemeClr val="bg1"/>
                </a:solidFill>
              </a:rPr>
              <a:t>90 </a:t>
            </a:r>
            <a:r>
              <a:rPr lang="zh-CN" altLang="en-US" sz="1200">
                <a:solidFill>
                  <a:schemeClr val="bg1"/>
                </a:solidFill>
              </a:rPr>
              <a:t>亿元销售额刷新国产单机纪录，并斩获</a:t>
            </a:r>
            <a:r>
              <a:rPr lang="en-US" altLang="zh-CN" sz="1200">
                <a:solidFill>
                  <a:schemeClr val="bg1"/>
                </a:solidFill>
              </a:rPr>
              <a:t> TGA “</a:t>
            </a:r>
            <a:r>
              <a:rPr lang="zh-CN" altLang="en-US" sz="1200">
                <a:solidFill>
                  <a:schemeClr val="bg1"/>
                </a:solidFill>
              </a:rPr>
              <a:t>年度最佳动作游戏</a:t>
            </a:r>
            <a:r>
              <a:rPr lang="en-US" altLang="zh-CN" sz="1200">
                <a:solidFill>
                  <a:schemeClr val="bg1"/>
                </a:solidFill>
              </a:rPr>
              <a:t>” </a:t>
            </a:r>
            <a:r>
              <a:rPr lang="zh-CN" altLang="en-US" sz="1200">
                <a:solidFill>
                  <a:schemeClr val="bg1"/>
                </a:solidFill>
              </a:rPr>
              <a:t>等国际大奖。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后续计划：</a:t>
            </a:r>
            <a:r>
              <a:rPr lang="en-US" altLang="zh-CN" sz="1200">
                <a:solidFill>
                  <a:schemeClr val="bg1"/>
                </a:solidFill>
              </a:rPr>
              <a:t>2025 </a:t>
            </a:r>
            <a:r>
              <a:rPr lang="zh-CN" altLang="en-US" sz="1200">
                <a:solidFill>
                  <a:schemeClr val="bg1"/>
                </a:solidFill>
              </a:rPr>
              <a:t>年将推出</a:t>
            </a:r>
            <a:r>
              <a:rPr lang="en-US" altLang="zh-CN" sz="1200">
                <a:solidFill>
                  <a:schemeClr val="bg1"/>
                </a:solidFill>
              </a:rPr>
              <a:t> DLC </a:t>
            </a:r>
            <a:r>
              <a:rPr lang="zh-CN" altLang="en-US" sz="1200">
                <a:solidFill>
                  <a:schemeClr val="bg1"/>
                </a:solidFill>
              </a:rPr>
              <a:t>扩展内容，可能包含</a:t>
            </a:r>
            <a:r>
              <a:rPr lang="en-US" altLang="zh-CN" sz="1200">
                <a:solidFill>
                  <a:schemeClr val="bg1"/>
                </a:solidFill>
              </a:rPr>
              <a:t> “</a:t>
            </a:r>
            <a:r>
              <a:rPr lang="zh-CN" altLang="en-US" sz="1200">
                <a:solidFill>
                  <a:schemeClr val="bg1"/>
                </a:solidFill>
              </a:rPr>
              <a:t>再起</a:t>
            </a:r>
            <a:r>
              <a:rPr lang="en-US" altLang="zh-CN" sz="1200">
                <a:solidFill>
                  <a:schemeClr val="bg1"/>
                </a:solidFill>
              </a:rPr>
              <a:t>”“</a:t>
            </a:r>
            <a:r>
              <a:rPr lang="zh-CN" altLang="en-US" sz="1200">
                <a:solidFill>
                  <a:schemeClr val="bg1"/>
                </a:solidFill>
              </a:rPr>
              <a:t>此去</a:t>
            </a:r>
            <a:r>
              <a:rPr lang="en-US" altLang="zh-CN" sz="1200">
                <a:solidFill>
                  <a:schemeClr val="bg1"/>
                </a:solidFill>
              </a:rPr>
              <a:t>” </a:t>
            </a:r>
            <a:r>
              <a:rPr lang="zh-CN" altLang="en-US" sz="1200">
                <a:solidFill>
                  <a:schemeClr val="bg1"/>
                </a:solidFill>
              </a:rPr>
              <a:t>两大篇章，涉及犀牛精、狮驼岭等新场景，以及天庭主线剧情。官方贺岁短片暗示</a:t>
            </a:r>
            <a:r>
              <a:rPr lang="en-US" altLang="zh-CN" sz="1200">
                <a:solidFill>
                  <a:schemeClr val="bg1"/>
                </a:solidFill>
              </a:rPr>
              <a:t> 8 </a:t>
            </a:r>
            <a:r>
              <a:rPr lang="zh-CN" altLang="en-US" sz="1200">
                <a:solidFill>
                  <a:schemeClr val="bg1"/>
                </a:solidFill>
              </a:rPr>
              <a:t>月</a:t>
            </a:r>
            <a:r>
              <a:rPr lang="en-US" altLang="zh-CN" sz="1200">
                <a:solidFill>
                  <a:schemeClr val="bg1"/>
                </a:solidFill>
              </a:rPr>
              <a:t> 20 </a:t>
            </a:r>
            <a:r>
              <a:rPr lang="zh-CN" altLang="en-US" sz="1200">
                <a:solidFill>
                  <a:schemeClr val="bg1"/>
                </a:solidFill>
              </a:rPr>
              <a:t>日可能有新动向。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rgbClr val="FFFF00"/>
                </a:solidFill>
              </a:rPr>
              <a:t>二、</a:t>
            </a:r>
            <a:r>
              <a:rPr lang="en-US" altLang="zh-CN" sz="1200">
                <a:solidFill>
                  <a:srgbClr val="FFFF00"/>
                </a:solidFill>
              </a:rPr>
              <a:t>2025 </a:t>
            </a:r>
            <a:r>
              <a:rPr lang="zh-CN" altLang="en-US" sz="1200">
                <a:solidFill>
                  <a:srgbClr val="FFFF00"/>
                </a:solidFill>
              </a:rPr>
              <a:t>年重点国产</a:t>
            </a:r>
            <a:r>
              <a:rPr lang="en-US" altLang="zh-CN" sz="1200">
                <a:solidFill>
                  <a:srgbClr val="FFFF00"/>
                </a:solidFill>
              </a:rPr>
              <a:t> 3A </a:t>
            </a:r>
            <a:r>
              <a:rPr lang="zh-CN" altLang="en-US" sz="1200">
                <a:solidFill>
                  <a:srgbClr val="FFFF00"/>
                </a:solidFill>
              </a:rPr>
              <a:t>新作</a:t>
            </a:r>
            <a:endParaRPr lang="zh-CN" altLang="en-US" sz="1200">
              <a:solidFill>
                <a:srgbClr val="FFFF00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《昭和美国物语》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类型：</a:t>
            </a:r>
            <a:r>
              <a:rPr lang="en-US" altLang="zh-CN" sz="1200">
                <a:solidFill>
                  <a:schemeClr val="bg1"/>
                </a:solidFill>
              </a:rPr>
              <a:t>B </a:t>
            </a:r>
            <a:r>
              <a:rPr lang="zh-CN" altLang="en-US" sz="1200">
                <a:solidFill>
                  <a:schemeClr val="bg1"/>
                </a:solidFill>
              </a:rPr>
              <a:t>级片风格</a:t>
            </a:r>
            <a:r>
              <a:rPr lang="en-US" altLang="zh-CN" sz="1200">
                <a:solidFill>
                  <a:schemeClr val="bg1"/>
                </a:solidFill>
              </a:rPr>
              <a:t> RPG</a:t>
            </a:r>
            <a:endParaRPr lang="en-US" altLang="zh-CN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亮点：铃空游戏开发，以架空的</a:t>
            </a:r>
            <a:r>
              <a:rPr lang="en-US" altLang="zh-CN" sz="1200">
                <a:solidFill>
                  <a:schemeClr val="bg1"/>
                </a:solidFill>
              </a:rPr>
              <a:t> “</a:t>
            </a:r>
            <a:r>
              <a:rPr lang="zh-CN" altLang="en-US" sz="1200">
                <a:solidFill>
                  <a:schemeClr val="bg1"/>
                </a:solidFill>
              </a:rPr>
              <a:t>昭和</a:t>
            </a:r>
            <a:r>
              <a:rPr lang="en-US" altLang="zh-CN" sz="1200">
                <a:solidFill>
                  <a:schemeClr val="bg1"/>
                </a:solidFill>
              </a:rPr>
              <a:t> 66 </a:t>
            </a:r>
            <a:r>
              <a:rPr lang="zh-CN" altLang="en-US" sz="1200">
                <a:solidFill>
                  <a:schemeClr val="bg1"/>
                </a:solidFill>
              </a:rPr>
              <a:t>年</a:t>
            </a:r>
            <a:r>
              <a:rPr lang="en-US" altLang="zh-CN" sz="1200">
                <a:solidFill>
                  <a:schemeClr val="bg1"/>
                </a:solidFill>
              </a:rPr>
              <a:t>” </a:t>
            </a:r>
            <a:r>
              <a:rPr lang="zh-CN" altLang="en-US" sz="1200">
                <a:solidFill>
                  <a:schemeClr val="bg1"/>
                </a:solidFill>
              </a:rPr>
              <a:t>为背景，日本文化殖民美国，玩家扮演复活少女探索末日世界，支持</a:t>
            </a:r>
            <a:r>
              <a:rPr lang="en-US" altLang="zh-CN" sz="1200">
                <a:solidFill>
                  <a:schemeClr val="bg1"/>
                </a:solidFill>
              </a:rPr>
              <a:t> PS5/PC</a:t>
            </a:r>
            <a:r>
              <a:rPr lang="zh-CN" altLang="en-US" sz="1200">
                <a:solidFill>
                  <a:schemeClr val="bg1"/>
                </a:solidFill>
              </a:rPr>
              <a:t>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《明末：渊虚之羽》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类型：国风克苏鲁魂系</a:t>
            </a:r>
            <a:r>
              <a:rPr lang="en-US" altLang="zh-CN" sz="1200">
                <a:solidFill>
                  <a:schemeClr val="bg1"/>
                </a:solidFill>
              </a:rPr>
              <a:t> ARPG</a:t>
            </a:r>
            <a:endParaRPr lang="en-US" altLang="zh-CN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亮点：灵泽科技开发，结合古蜀文明与明朝火器时代，加入热兵器元素，首发加入微软</a:t>
            </a:r>
            <a:r>
              <a:rPr lang="en-US" altLang="zh-CN" sz="1200">
                <a:solidFill>
                  <a:schemeClr val="bg1"/>
                </a:solidFill>
              </a:rPr>
              <a:t> XGP</a:t>
            </a:r>
            <a:r>
              <a:rPr lang="zh-CN" altLang="en-US" sz="1200">
                <a:solidFill>
                  <a:schemeClr val="bg1"/>
                </a:solidFill>
              </a:rPr>
              <a:t>，支持多平台。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《影之刃</a:t>
            </a:r>
            <a:r>
              <a:rPr lang="en-US" altLang="zh-CN" sz="1200">
                <a:solidFill>
                  <a:schemeClr val="bg1"/>
                </a:solidFill>
              </a:rPr>
              <a:t> </a:t>
            </a:r>
            <a:r>
              <a:rPr lang="zh-CN" altLang="en-US" sz="1200">
                <a:solidFill>
                  <a:schemeClr val="bg1"/>
                </a:solidFill>
              </a:rPr>
              <a:t>零》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类型：半开放世界武侠冒险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亮点：灵游坊新作，融合敦煌壁画美学与赛博武侠，采用光子扫描技术提升角色细节，预计</a:t>
            </a:r>
            <a:r>
              <a:rPr lang="en-US" altLang="zh-CN" sz="1200">
                <a:solidFill>
                  <a:schemeClr val="bg1"/>
                </a:solidFill>
              </a:rPr>
              <a:t> 2027 </a:t>
            </a:r>
            <a:r>
              <a:rPr lang="zh-CN" altLang="en-US" sz="1200">
                <a:solidFill>
                  <a:schemeClr val="bg1"/>
                </a:solidFill>
              </a:rPr>
              <a:t>年发售，但</a:t>
            </a:r>
            <a:r>
              <a:rPr lang="en-US" altLang="zh-CN" sz="1200">
                <a:solidFill>
                  <a:schemeClr val="bg1"/>
                </a:solidFill>
              </a:rPr>
              <a:t> 2025 </a:t>
            </a:r>
            <a:r>
              <a:rPr lang="zh-CN" altLang="en-US" sz="1200">
                <a:solidFill>
                  <a:schemeClr val="bg1"/>
                </a:solidFill>
              </a:rPr>
              <a:t>年已公布实机演示。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《金庸群侠传》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类型：开放世界武侠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亮点：图森未来开发，虚幻</a:t>
            </a:r>
            <a:r>
              <a:rPr lang="en-US" altLang="zh-CN" sz="1200">
                <a:solidFill>
                  <a:schemeClr val="bg1"/>
                </a:solidFill>
              </a:rPr>
              <a:t> 5 </a:t>
            </a:r>
            <a:r>
              <a:rPr lang="zh-CN" altLang="en-US" sz="1200">
                <a:solidFill>
                  <a:schemeClr val="bg1"/>
                </a:solidFill>
              </a:rPr>
              <a:t>引擎重现金庸</a:t>
            </a:r>
            <a:r>
              <a:rPr lang="en-US" altLang="zh-CN" sz="1200">
                <a:solidFill>
                  <a:schemeClr val="bg1"/>
                </a:solidFill>
              </a:rPr>
              <a:t> IP</a:t>
            </a:r>
            <a:r>
              <a:rPr lang="zh-CN" altLang="en-US" sz="1200">
                <a:solidFill>
                  <a:schemeClr val="bg1"/>
                </a:solidFill>
              </a:rPr>
              <a:t>，包含</a:t>
            </a:r>
            <a:r>
              <a:rPr lang="en-US" altLang="zh-CN" sz="1200">
                <a:solidFill>
                  <a:schemeClr val="bg1"/>
                </a:solidFill>
              </a:rPr>
              <a:t> 200 </a:t>
            </a:r>
            <a:r>
              <a:rPr lang="zh-CN" altLang="en-US" sz="1200">
                <a:solidFill>
                  <a:schemeClr val="bg1"/>
                </a:solidFill>
              </a:rPr>
              <a:t>余套武功套路，强调真实武打动捕与高自由度探索。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rgbClr val="FFFF00"/>
                </a:solidFill>
              </a:rPr>
              <a:t>三、技术革新与产业趋势</a:t>
            </a:r>
            <a:endParaRPr lang="zh-CN" altLang="en-US" sz="1200">
              <a:solidFill>
                <a:srgbClr val="FFFF00"/>
              </a:solidFill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</a:rPr>
              <a:t>AI </a:t>
            </a:r>
            <a:r>
              <a:rPr lang="zh-CN" altLang="en-US" sz="1200">
                <a:solidFill>
                  <a:schemeClr val="bg1"/>
                </a:solidFill>
              </a:rPr>
              <a:t>深度赋能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巨人网络、网易等厂商加速</a:t>
            </a:r>
            <a:r>
              <a:rPr lang="en-US" altLang="zh-CN" sz="1200">
                <a:solidFill>
                  <a:schemeClr val="bg1"/>
                </a:solidFill>
              </a:rPr>
              <a:t> AI </a:t>
            </a:r>
            <a:r>
              <a:rPr lang="zh-CN" altLang="en-US" sz="1200">
                <a:solidFill>
                  <a:schemeClr val="bg1"/>
                </a:solidFill>
              </a:rPr>
              <a:t>工具应用，覆盖剧情生成、智能</a:t>
            </a:r>
            <a:r>
              <a:rPr lang="en-US" altLang="zh-CN" sz="1200">
                <a:solidFill>
                  <a:schemeClr val="bg1"/>
                </a:solidFill>
              </a:rPr>
              <a:t> NPC </a:t>
            </a:r>
            <a:r>
              <a:rPr lang="zh-CN" altLang="en-US" sz="1200">
                <a:solidFill>
                  <a:schemeClr val="bg1"/>
                </a:solidFill>
              </a:rPr>
              <a:t>交互（如</a:t>
            </a:r>
            <a:r>
              <a:rPr lang="en-US" altLang="zh-CN" sz="1200">
                <a:solidFill>
                  <a:schemeClr val="bg1"/>
                </a:solidFill>
              </a:rPr>
              <a:t> DeepSeek </a:t>
            </a:r>
            <a:r>
              <a:rPr lang="zh-CN" altLang="en-US" sz="1200">
                <a:solidFill>
                  <a:schemeClr val="bg1"/>
                </a:solidFill>
              </a:rPr>
              <a:t>接入《逆水寒》）、美术资源自动化等领域。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</a:rPr>
              <a:t>UGC </a:t>
            </a:r>
            <a:r>
              <a:rPr lang="zh-CN" altLang="en-US" sz="1200">
                <a:solidFill>
                  <a:schemeClr val="bg1"/>
                </a:solidFill>
              </a:rPr>
              <a:t>工具订阅制兴起，玩家可共创游戏内容，推动</a:t>
            </a:r>
            <a:r>
              <a:rPr lang="en-US" altLang="zh-CN" sz="1200">
                <a:solidFill>
                  <a:schemeClr val="bg1"/>
                </a:solidFill>
              </a:rPr>
              <a:t> “</a:t>
            </a:r>
            <a:r>
              <a:rPr lang="zh-CN" altLang="en-US" sz="1200">
                <a:solidFill>
                  <a:schemeClr val="bg1"/>
                </a:solidFill>
              </a:rPr>
              <a:t>被动体验</a:t>
            </a:r>
            <a:r>
              <a:rPr lang="en-US" altLang="zh-CN" sz="1200">
                <a:solidFill>
                  <a:schemeClr val="bg1"/>
                </a:solidFill>
              </a:rPr>
              <a:t>” </a:t>
            </a:r>
            <a:r>
              <a:rPr lang="zh-CN" altLang="en-US" sz="1200">
                <a:solidFill>
                  <a:schemeClr val="bg1"/>
                </a:solidFill>
              </a:rPr>
              <a:t>向</a:t>
            </a:r>
            <a:r>
              <a:rPr lang="en-US" altLang="zh-CN" sz="1200">
                <a:solidFill>
                  <a:schemeClr val="bg1"/>
                </a:solidFill>
              </a:rPr>
              <a:t> “</a:t>
            </a:r>
            <a:r>
              <a:rPr lang="zh-CN" altLang="en-US" sz="1200">
                <a:solidFill>
                  <a:schemeClr val="bg1"/>
                </a:solidFill>
              </a:rPr>
              <a:t>主动主导</a:t>
            </a:r>
            <a:r>
              <a:rPr lang="en-US" altLang="zh-CN" sz="1200">
                <a:solidFill>
                  <a:schemeClr val="bg1"/>
                </a:solidFill>
              </a:rPr>
              <a:t>” </a:t>
            </a:r>
            <a:r>
              <a:rPr lang="zh-CN" altLang="en-US" sz="1200">
                <a:solidFill>
                  <a:schemeClr val="bg1"/>
                </a:solidFill>
              </a:rPr>
              <a:t>转变。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硬件与消费升级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主机市场持续增长，任天堂</a:t>
            </a:r>
            <a:r>
              <a:rPr lang="en-US" altLang="zh-CN" sz="1200">
                <a:solidFill>
                  <a:schemeClr val="bg1"/>
                </a:solidFill>
              </a:rPr>
              <a:t> Switch2</a:t>
            </a:r>
            <a:r>
              <a:rPr lang="zh-CN" altLang="en-US" sz="1200">
                <a:solidFill>
                  <a:schemeClr val="bg1"/>
                </a:solidFill>
              </a:rPr>
              <a:t>、</a:t>
            </a:r>
            <a:r>
              <a:rPr lang="en-US" altLang="zh-CN" sz="1200">
                <a:solidFill>
                  <a:schemeClr val="bg1"/>
                </a:solidFill>
              </a:rPr>
              <a:t>PS5 Pro </a:t>
            </a:r>
            <a:r>
              <a:rPr lang="zh-CN" altLang="en-US" sz="1200">
                <a:solidFill>
                  <a:schemeClr val="bg1"/>
                </a:solidFill>
              </a:rPr>
              <a:t>等硬件迭代推动高端设备需求，京东数据显示</a:t>
            </a:r>
            <a:r>
              <a:rPr lang="en-US" altLang="zh-CN" sz="1200">
                <a:solidFill>
                  <a:schemeClr val="bg1"/>
                </a:solidFill>
              </a:rPr>
              <a:t> 2024 </a:t>
            </a:r>
            <a:r>
              <a:rPr lang="zh-CN" altLang="en-US" sz="1200">
                <a:solidFill>
                  <a:schemeClr val="bg1"/>
                </a:solidFill>
              </a:rPr>
              <a:t>年游戏本成交额同比增</a:t>
            </a:r>
            <a:r>
              <a:rPr lang="en-US" altLang="zh-CN" sz="1200">
                <a:solidFill>
                  <a:schemeClr val="bg1"/>
                </a:solidFill>
              </a:rPr>
              <a:t> 120%</a:t>
            </a:r>
            <a:r>
              <a:rPr lang="zh-CN" altLang="en-US" sz="1200">
                <a:solidFill>
                  <a:schemeClr val="bg1"/>
                </a:solidFill>
              </a:rPr>
              <a:t>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</a:rPr>
              <a:t>IP </a:t>
            </a:r>
            <a:r>
              <a:rPr lang="zh-CN" altLang="en-US" sz="1200">
                <a:solidFill>
                  <a:schemeClr val="bg1"/>
                </a:solidFill>
              </a:rPr>
              <a:t>衍生品市场火爆，《黑神话》联名显卡、手柄等周边销售额破纪录，跨界合作拓展至泛娱乐消费领域。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rgbClr val="FFFF00"/>
                </a:solidFill>
              </a:rPr>
              <a:t>四、挑战与风险</a:t>
            </a:r>
            <a:endParaRPr lang="zh-CN" altLang="en-US" sz="1200">
              <a:solidFill>
                <a:srgbClr val="FFFF00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开发周期压力：</a:t>
            </a:r>
            <a:r>
              <a:rPr lang="en-US" altLang="zh-CN" sz="1200">
                <a:solidFill>
                  <a:schemeClr val="bg1"/>
                </a:solidFill>
              </a:rPr>
              <a:t>3A </a:t>
            </a:r>
            <a:r>
              <a:rPr lang="zh-CN" altLang="en-US" sz="1200">
                <a:solidFill>
                  <a:schemeClr val="bg1"/>
                </a:solidFill>
              </a:rPr>
              <a:t>游戏平均研发周期长达</a:t>
            </a:r>
            <a:r>
              <a:rPr lang="en-US" altLang="zh-CN" sz="1200">
                <a:solidFill>
                  <a:schemeClr val="bg1"/>
                </a:solidFill>
              </a:rPr>
              <a:t> 5-7 </a:t>
            </a:r>
            <a:r>
              <a:rPr lang="zh-CN" altLang="en-US" sz="1200">
                <a:solidFill>
                  <a:schemeClr val="bg1"/>
                </a:solidFill>
              </a:rPr>
              <a:t>年（如《黑神话》开发</a:t>
            </a:r>
            <a:r>
              <a:rPr lang="en-US" altLang="zh-CN" sz="1200">
                <a:solidFill>
                  <a:schemeClr val="bg1"/>
                </a:solidFill>
              </a:rPr>
              <a:t> 7 </a:t>
            </a:r>
            <a:r>
              <a:rPr lang="zh-CN" altLang="en-US" sz="1200">
                <a:solidFill>
                  <a:schemeClr val="bg1"/>
                </a:solidFill>
              </a:rPr>
              <a:t>年），需平衡创新与商业化。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同质化竞争：国风赛道拥挤，部分作品存在玩法单一、</a:t>
            </a:r>
            <a:r>
              <a:rPr lang="en-US" altLang="zh-CN" sz="1200">
                <a:solidFill>
                  <a:schemeClr val="bg1"/>
                </a:solidFill>
              </a:rPr>
              <a:t>IP </a:t>
            </a:r>
            <a:r>
              <a:rPr lang="zh-CN" altLang="en-US" sz="1200">
                <a:solidFill>
                  <a:schemeClr val="bg1"/>
                </a:solidFill>
              </a:rPr>
              <a:t>依赖等问题，需关注团队原创能力。</a:t>
            </a:r>
            <a:endParaRPr lang="zh-CN" altLang="en-US" sz="1200">
              <a:solidFill>
                <a:schemeClr val="bg1"/>
              </a:solidFill>
            </a:endParaRPr>
          </a:p>
          <a:p>
            <a:pPr algn="l"/>
            <a:r>
              <a:rPr lang="zh-CN" altLang="en-US" sz="1200">
                <a:solidFill>
                  <a:schemeClr val="bg1"/>
                </a:solidFill>
              </a:rPr>
              <a:t>技术壁垒：主机游戏对引擎优化、光影渲染要求严苛，中小厂商面临资金与人才瓶颈。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iNZOI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即将上线，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游戏尝试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10" y="751205"/>
            <a:ext cx="5626100" cy="58775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Aft>
                <a:spcPts val="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游戏定位与特色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虚幻引擎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5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驱动：采用最新虚幻引擎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5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开发，拥有超写实画面，支持细节丰富的角色建模、场景渲染和动态天气系统，打造沉浸式虚拟世界。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高度自定义：玩家可自由捏脸、设计角色服饰、建造房屋，甚至编辑城市布局（如街道、建筑），实现 “造物主级” 创作。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AI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与创新系统：整合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SLM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（小型语言模型）技术，实现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NPC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智能互动；支持文本生成角色外观、图像生成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3D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物品等功能，提升创作自由度。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多元玩法：包含职业选择（如消防员、上班族）、社交关系、家庭系统、宠物饲养等，支持团体活动、时间机器穿越等创意玩法。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核心玩法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角色与生活：从婴儿到老年的全生命周期模拟，角色有情绪、需求和成长轨迹，需平衡工作、社交与家庭。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城市与社区：可编辑城市地图，调整地形、建筑，甚至影响天气和时间，构建个性化虚拟社会。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创意工具：提供 “创作者空间”，玩家可通过视频输入自定义角色动作，或用图像生成装饰物品，支持 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Mod 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社区扩展内容。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030" y="1540510"/>
            <a:ext cx="6129020" cy="4298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科创各类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etf</a:t>
            </a:r>
            <a:endParaRPr lang="en-US" altLang="zh-CN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10" y="751205"/>
            <a:ext cx="11855450" cy="11017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股每一个板块都带着各自的时代印记，主板是国企脱困和股份制改造，中小板是民营企业腾飞，创业板是新经济与新能源，而科创板的定位就是今后十年最稀缺的核心硬科技。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只是各类科创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当前周线死叉，同时还有四月业绩地雷，新仓的用户等四月末和五月初。而春节和去年国庆节参与的用户，有成本优势情况下，锁仓为主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780" y="1852930"/>
            <a:ext cx="7597775" cy="45351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etf</a:t>
            </a:r>
            <a:endParaRPr lang="en-US" altLang="zh-CN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10" y="751205"/>
            <a:ext cx="11855450" cy="16713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Aft>
                <a:spcPts val="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策略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中的进取全天候目前呈现出天时、地利与人和的良好状态。</a:t>
            </a: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、美股经历了一定程度的调整，释放了部分风险。</a:t>
            </a: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、四月份的业绩地雷与这些跨境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的关联性并不大。</a:t>
            </a: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、这两个策略从历史数据来看，三四月份上涨的概率较大</a:t>
            </a: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、近期策略自身的回调已接近最大回撤值，例如进取全天候目前回撤为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9.38%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，历史最大回撤为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11.64%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，这意味着只有约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2%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的回调空间，因此博弈其反攻是相对划算的。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045" y="2388870"/>
            <a:ext cx="7025005" cy="4193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三月计划（这个重仓与二月不同）</a:t>
            </a:r>
            <a:endParaRPr lang="zh-CN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10" y="1925955"/>
            <a:ext cx="11855450" cy="2214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、在三层以内的仓位中练习仙人指路模型的股票，主要目的是提高实战能力，为后期重仓个股行情打下基础。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、对于科创节前参与的用户，我们继续等待前高成本优势的机会。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、在策略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方面，进取全天候策略仍然在最大回撤附近，存在新仓或增仓的机会。从历史数据来看，这两个策略在三四月份通常容易上涨，原因在于部分主力资金可能会躲避年报风险，而跨境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不受此影响。因此，不要错过机会！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endParaRPr lang="en-US" altLang="zh-CN" sz="1600" b="0" i="0">
              <a:solidFill>
                <a:schemeClr val="bg1"/>
              </a:solidFill>
              <a:latin typeface="Inter"/>
              <a:ea typeface="Inter"/>
            </a:endParaRPr>
          </a:p>
          <a:p>
            <a:pPr marL="0" indent="0">
              <a:spcAft>
                <a:spcPts val="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目前我们虽然重仓，但主要是各类</a:t>
            </a:r>
            <a:r>
              <a:rPr lang="en-US" altLang="zh-CN" sz="1600" b="0" i="0">
                <a:solidFill>
                  <a:schemeClr val="bg1"/>
                </a:solidFill>
                <a:latin typeface="Inter"/>
                <a:ea typeface="Inter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Inter"/>
                <a:ea typeface="Inter"/>
              </a:rPr>
              <a:t>重仓达到七层，而股票仓位则不超过三层。</a:t>
            </a:r>
            <a:endParaRPr lang="zh-CN" altLang="en-US" sz="1600" b="0" i="0">
              <a:solidFill>
                <a:schemeClr val="bg1"/>
              </a:solidFill>
              <a:latin typeface="Inter"/>
              <a:ea typeface="Inter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仙人指路模型精讲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1266190"/>
            <a:ext cx="5952490" cy="1933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后两会时代</a:t>
            </a:r>
            <a:endParaRPr lang="zh-CN" altLang="en-US" sz="60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资产配置是关键</a:t>
            </a:r>
            <a:endParaRPr lang="zh-CN" altLang="en-US" sz="60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宓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665" y="696595"/>
            <a:ext cx="3829685" cy="52736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任重道远，夯实基础</a:t>
            </a:r>
            <a:endParaRPr lang="zh-CN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8630" y="4885055"/>
            <a:ext cx="4019550" cy="16814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spcBef>
                <a:spcPct val="0"/>
              </a:spcBef>
              <a:spcAft>
                <a:spcPts val="700"/>
              </a:spcAft>
            </a:pPr>
            <a:r>
              <a:rPr 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、了解紧密跟随模型具体流程</a:t>
            </a:r>
            <a:endParaRPr lang="zh-CN" altLang="en-US" sz="16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spcBef>
                <a:spcPct val="0"/>
              </a:spcBef>
              <a:spcAft>
                <a:spcPts val="7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、掌握支撑性买点，解决追涨的问题</a:t>
            </a:r>
            <a:endParaRPr lang="zh-CN" altLang="en-US" sz="16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spcBef>
                <a:spcPct val="0"/>
              </a:spcBef>
              <a:spcAft>
                <a:spcPts val="7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、成本优势原则</a:t>
            </a:r>
            <a:endParaRPr lang="zh-CN" altLang="en-US" sz="16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spcBef>
                <a:spcPct val="0"/>
              </a:spcBef>
              <a:spcAft>
                <a:spcPts val="7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、止盈止损原则</a:t>
            </a:r>
            <a:endParaRPr lang="zh-CN" altLang="en-US" sz="16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spcBef>
                <a:spcPct val="0"/>
              </a:spcBef>
              <a:spcAft>
                <a:spcPts val="7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、分仓和同方向只买一个股票</a:t>
            </a:r>
            <a:endParaRPr lang="zh-CN" altLang="en-US" sz="16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960" y="808355"/>
            <a:ext cx="7934325" cy="39719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具体选股方案（定方向）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215" y="4952365"/>
            <a:ext cx="10187305" cy="11372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从主题猎手涨停棱镜来看，目前海工装备、机器人、医药、股权转让、华为供应链、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、东数西算等排名靠前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医药、股权转让首次上榜，属于当日热点，需要注意看持续性，是能持续还是一日游。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海工装备、机器人、东数西算是比较持续的主题，我们以比较持续的方向作为仙人指路擒涨停的主要方向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774700"/>
            <a:ext cx="7880350" cy="4046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具体选股方案（定个股）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07020" y="1979295"/>
            <a:ext cx="4065270" cy="33534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点击涨停打板之炸板，然后点击涨停关联进行涨停原因的排序，这样同类涨停原因的个股就归集到一起，有利于与涨停棱镜的热点进行对接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日炸板数量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，与之前相比有所减少，从这个排序来看，机器人、海工装备、数据中心、东数西算等概念相对集中，跟涨停棱镜持续热点对接的话，机器人、海工装备、东数西算共振，这是我们重点选股的方向，其他方向会结合市场实际情况做相关筛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35" y="1585595"/>
            <a:ext cx="7615555" cy="38950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具体选股方案（定精选）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1565" y="1574800"/>
            <a:ext cx="10390505" cy="39382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过滤条件：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）去除涨停开盘，高开低走的个股，这类个股出货或者调整的概率较大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）去除趋势下方的个股，而且尽量做多头排列的，股价创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天左右高点的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）去除昨天涨停，今天开板留下上影线这类的仙人指路个股，选近期首次冲击涨停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）位置比较低，比较靠近年线，趋势多头排列，但股价未大涨，选短多长多，绝对位置低的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）优选控盘攀升、大单异动频繁的个股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合锻智能（正例）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935" y="5752465"/>
            <a:ext cx="113912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通过软件数据显示，合锻智能，有新能源车、智能制造、工业母机、光电共封装等主题；趋势上多头排列，比较靠近年线，呈现短多长多，绝对位置低位；日线捕捞季节金叉第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根、周线金叉第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根；今日股价冲击涨停，且创近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年新高；控盘出现攀升，近期频繁出现大单异动，符合仙人指路擒涨停模型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" y="840740"/>
            <a:ext cx="9278620" cy="47732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中远海科（正例）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935" y="5752465"/>
            <a:ext cx="113912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通过软件信号和数据显示：中远海科，叠加华为、云计算、人工智能、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等主题，趋势上呈现短多长多，且股价比较靠近年线，属于绝对位置低位；日线、周线捕捞季节都是金叉第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根；股价早盘冲击涨停，且创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年多新高；主力控盘持续攀升，且近期频繁出现大单异动，符合仙人指路擒涨停战法模型。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170" y="960120"/>
            <a:ext cx="9471660" cy="47117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腾达科技（正例）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935" y="5752465"/>
            <a:ext cx="113912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通过软件信号和数据显示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腾达科技，叠加商业航天、航天装备等主题，趋势上呈现短多长多，且股价比较靠近年线，属于绝对位置低位；日线捕捞季节金叉第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根、周线金叉第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根；股价早盘冲击涨停，且创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个月新高；主力控盘持续攀升，且近期频繁出现大单异动，符合仙人指路擒涨停战法模型。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65" y="946785"/>
            <a:ext cx="9581515" cy="47396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沐邦高科（反例）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935" y="5752465"/>
            <a:ext cx="1139126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通过软件信号和数据显示：沐邦高科，叠加光伏、谷子经济、新零售等主题；趋势上股价还在辅助线下方，也在年线下方，尚未形成多头排列；没有主力控盘，不符合过滤条件的第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条和第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条，所以今日不符合仙人指路擒涨停模型。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235710" y="1029970"/>
            <a:ext cx="8976995" cy="46101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阳光乳业（反例）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935" y="5752465"/>
            <a:ext cx="113912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通过软件数据显示：阳光乳业，叠加优化生育、食品等主题，股价冲击涨停形成上影线，控盘、大单异动、创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日新高等条件都满足过滤条件，但昨天股价已经涨停，股价今日再度冲击涨停，而且偏离年线依然比较远，不符合过滤条件第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条和第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条，所以该股不符合仙人指路擒涨停战法模型。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214120" y="916940"/>
            <a:ext cx="9300210" cy="4621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做计算题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210310"/>
            <a:ext cx="11245850" cy="47040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资产配置的意义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资产配置的方案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仙人指路模型精讲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algn="ctr" fontAlgn="auto"/>
            <a:r>
              <a:rPr 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参加活动，我们的故事就开始了</a:t>
            </a:r>
            <a:endParaRPr lang="zh-CN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" y="959485"/>
            <a:ext cx="9982835" cy="55638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资产配置的意义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主席与股市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219710" y="1621155"/>
            <a:ext cx="7026275" cy="36156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67270" y="702945"/>
            <a:ext cx="4727575" cy="56927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第七任证监会主席：肖钢</a:t>
            </a:r>
            <a:endParaRPr lang="zh-CN" altLang="en-US" sz="14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任职时间：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-2016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市场表现：任职期间发行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348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只新股，上证涨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25.52%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主要成就：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年，推出沪港通正式开闸，由核准制向注册制过度。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年中开始走出一段波澜壮阔的大牛市，上证指数最高达到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5178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点。但在强力去杠杆下，市场频现千股跌停、千股停牌，三个月内，上证指数最大跌幅近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45%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，推出熔断机制，仅维持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个交易日，熔断机制暂停。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第八任证监会主席：刘士余</a:t>
            </a:r>
            <a:endParaRPr lang="zh-CN" altLang="en-US" sz="14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任职时间：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-2019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市场表现：任职期间发行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只新股，上证跌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9.03%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主要成就：曾用“害人精、妖精、资本大鳄”来形容资本市场乱象，大力整顿资本市场。深港通正式启动，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股成功被纳入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MSCI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和富时罗素的主要市场指数。科创板即将落地，注册制的试点推行。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第九任证监会主席： 易会满</a:t>
            </a:r>
            <a:endParaRPr lang="zh-CN" altLang="en-US" sz="14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任职时间：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2019.01-2024.02</a:t>
            </a:r>
            <a:endParaRPr lang="en-US" altLang="zh-CN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市场表现：任职期间发行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只新股，上证涨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9.64%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。主要成就：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日正式启动科创板。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北京证券交易所正式开市。推行全面注册制，形成常态化退市机制，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股退市，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股退市。个人投资者数量超过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亿，基民超过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亿。三大指数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年连续大涨</a:t>
            </a:r>
            <a:r>
              <a:rPr lang="en-US" altLang="zh-CN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年。</a:t>
            </a:r>
            <a:endParaRPr lang="zh-CN" altLang="en-US" sz="14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一年之期已到，恭迎新国九条归位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6110" y="5412105"/>
            <a:ext cx="1081341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三位主席的表现，我们可以发现他们都是在承担特定任务的情况下接任的。在前期，只要紧跟政策步伐，就不容易遇到重大问题。然而，一旦政策效果减弱，应及时退出市场。随后，根据下一位主席的政策导向进行交易，往往能取得事半功倍的效果。因此，在进行股票交易时，务必顺应政策趋势，避免逆市场潮流而动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2010410" y="939800"/>
            <a:ext cx="7873365" cy="42354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看不懂财务没关系，资产配置来援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2475" y="5647055"/>
            <a:ext cx="1081341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清主席上任后的国九条，带着推动退市的任务而来，有退市风险的个股，能不碰就不碰，能少碰就少碰。对于一个普通的股民而言，在极容易遭遇退市股的情况下，如何在回避问题股的同时，把握适合当下环境的机会呢？</a:t>
            </a:r>
            <a:endParaRPr lang="en-US" altLang="zh-CN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就是资产配置！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225" y="702945"/>
            <a:ext cx="7588250" cy="4902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东方集团（风险标签）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786130"/>
            <a:ext cx="9624060" cy="57448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68818" y="119380"/>
            <a:ext cx="7955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赛隆药业（突发风险）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25" y="965200"/>
            <a:ext cx="9106535" cy="5435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0" y="4749800"/>
            <a:ext cx="7137400" cy="13843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6457</Words>
  <Application>WPS 演示</Application>
  <PresentationFormat>宽屏</PresentationFormat>
  <Paragraphs>254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Inter</vt:lpstr>
      <vt:lpstr>Arial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宓睿</cp:lastModifiedBy>
  <cp:revision>300</cp:revision>
  <dcterms:created xsi:type="dcterms:W3CDTF">2022-12-31T05:43:00Z</dcterms:created>
  <dcterms:modified xsi:type="dcterms:W3CDTF">2025-03-23T02:06:20Z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9740972553114E3398C16D1C32E51103_13</vt:lpwstr>
  </property>
</Properties>
</file>