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1" r:id="rId3"/>
    <p:sldId id="324" r:id="rId4"/>
    <p:sldId id="325" r:id="rId5"/>
    <p:sldId id="336" r:id="rId6"/>
    <p:sldId id="369" r:id="rId7"/>
    <p:sldId id="355" r:id="rId8"/>
    <p:sldId id="356" r:id="rId9"/>
    <p:sldId id="357" r:id="rId10"/>
    <p:sldId id="322" r:id="rId11"/>
    <p:sldId id="345" r:id="rId12"/>
    <p:sldId id="359" r:id="rId13"/>
    <p:sldId id="320" r:id="rId14"/>
    <p:sldId id="337" r:id="rId15"/>
    <p:sldId id="335" r:id="rId16"/>
    <p:sldId id="361" r:id="rId17"/>
    <p:sldId id="354" r:id="rId18"/>
    <p:sldId id="347" r:id="rId19"/>
    <p:sldId id="346" r:id="rId20"/>
    <p:sldId id="344" r:id="rId21"/>
    <p:sldId id="363" r:id="rId22"/>
    <p:sldId id="362" r:id="rId23"/>
    <p:sldId id="364" r:id="rId24"/>
    <p:sldId id="366" r:id="rId25"/>
    <p:sldId id="367" r:id="rId26"/>
    <p:sldId id="368" r:id="rId27"/>
    <p:sldId id="399" r:id="rId28"/>
    <p:sldId id="360" r:id="rId29"/>
    <p:sldId id="348" r:id="rId30"/>
    <p:sldId id="343" r:id="rId31"/>
    <p:sldId id="370" r:id="rId32"/>
    <p:sldId id="349" r:id="rId33"/>
    <p:sldId id="365" r:id="rId34"/>
    <p:sldId id="350" r:id="rId35"/>
    <p:sldId id="333" r:id="rId36"/>
    <p:sldId id="289" r:id="rId37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5" name="作者" initials="A" lastIdx="0" clrIdx="2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  <p:cmAuthor id="2" name="admin" initials="a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130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image" Target="../media/image7.png"/><Relationship Id="rId6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7" Type="http://schemas.openxmlformats.org/officeDocument/2006/relationships/image" Target="../media/image7.png"/><Relationship Id="rId6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7" Type="http://schemas.openxmlformats.org/officeDocument/2006/relationships/image" Target="../media/image7.png"/><Relationship Id="rId6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ags" Target="../tags/tag15.xml"/><Relationship Id="rId3" Type="http://schemas.openxmlformats.org/officeDocument/2006/relationships/image" Target="../media/image5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png"/><Relationship Id="rId6" Type="http://schemas.openxmlformats.org/officeDocument/2006/relationships/tags" Target="../tags/tag18.xml"/><Relationship Id="rId5" Type="http://schemas.openxmlformats.org/officeDocument/2006/relationships/image" Target="../media/image6.png"/><Relationship Id="rId4" Type="http://schemas.openxmlformats.org/officeDocument/2006/relationships/tags" Target="../tags/tag17.xml"/><Relationship Id="rId3" Type="http://schemas.openxmlformats.org/officeDocument/2006/relationships/image" Target="../media/image5.pn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1140"/>
            <a:ext cx="12192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:方建伟丨执业编号: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A1120613090012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2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吴镇鸿丨执业编号: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20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吴镇鸿丨执业编号: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29.xml"/><Relationship Id="rId6" Type="http://schemas.openxmlformats.org/officeDocument/2006/relationships/image" Target="../media/image9.png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9.xml"/><Relationship Id="rId2" Type="http://schemas.openxmlformats.org/officeDocument/2006/relationships/image" Target="../media/image22.png"/><Relationship Id="rId1" Type="http://schemas.openxmlformats.org/officeDocument/2006/relationships/tags" Target="../tags/tag6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1.xml"/><Relationship Id="rId2" Type="http://schemas.openxmlformats.org/officeDocument/2006/relationships/image" Target="../media/image23.png"/><Relationship Id="rId1" Type="http://schemas.openxmlformats.org/officeDocument/2006/relationships/tags" Target="../tags/tag7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6.xml"/><Relationship Id="rId2" Type="http://schemas.openxmlformats.org/officeDocument/2006/relationships/image" Target="../media/image24.png"/><Relationship Id="rId1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8.xml"/><Relationship Id="rId2" Type="http://schemas.openxmlformats.org/officeDocument/2006/relationships/image" Target="../media/image25.png"/><Relationship Id="rId1" Type="http://schemas.openxmlformats.org/officeDocument/2006/relationships/tags" Target="../tags/tag7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80.xml"/><Relationship Id="rId2" Type="http://schemas.openxmlformats.org/officeDocument/2006/relationships/image" Target="../media/image26.png"/><Relationship Id="rId1" Type="http://schemas.openxmlformats.org/officeDocument/2006/relationships/tags" Target="../tags/tag79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82.xml"/><Relationship Id="rId2" Type="http://schemas.openxmlformats.org/officeDocument/2006/relationships/image" Target="../media/image27.png"/><Relationship Id="rId1" Type="http://schemas.openxmlformats.org/officeDocument/2006/relationships/tags" Target="../tags/tag8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image" Target="../media/image30.png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image" Target="../media/image29.png"/><Relationship Id="rId4" Type="http://schemas.openxmlformats.org/officeDocument/2006/relationships/tags" Target="../tags/tag85.xml"/><Relationship Id="rId3" Type="http://schemas.openxmlformats.org/officeDocument/2006/relationships/image" Target="../media/image28.png"/><Relationship Id="rId2" Type="http://schemas.openxmlformats.org/officeDocument/2006/relationships/tags" Target="../tags/tag84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8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93.xml"/><Relationship Id="rId2" Type="http://schemas.openxmlformats.org/officeDocument/2006/relationships/image" Target="../media/image31.png"/><Relationship Id="rId1" Type="http://schemas.openxmlformats.org/officeDocument/2006/relationships/tags" Target="../tags/tag9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image" Target="../media/image11.png"/><Relationship Id="rId3" Type="http://schemas.openxmlformats.org/officeDocument/2006/relationships/tags" Target="../tags/tag31.xml"/><Relationship Id="rId20" Type="http://schemas.openxmlformats.org/officeDocument/2006/relationships/slideLayout" Target="../slideLayouts/slideLayout6.xml"/><Relationship Id="rId2" Type="http://schemas.openxmlformats.org/officeDocument/2006/relationships/tags" Target="../tags/tag30.xml"/><Relationship Id="rId19" Type="http://schemas.openxmlformats.org/officeDocument/2006/relationships/tags" Target="../tags/tag46.xml"/><Relationship Id="rId18" Type="http://schemas.openxmlformats.org/officeDocument/2006/relationships/tags" Target="../tags/tag45.xml"/><Relationship Id="rId17" Type="http://schemas.openxmlformats.org/officeDocument/2006/relationships/tags" Target="../tags/tag44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5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9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97.xml"/><Relationship Id="rId2" Type="http://schemas.openxmlformats.org/officeDocument/2006/relationships/image" Target="../media/image34.png"/><Relationship Id="rId1" Type="http://schemas.openxmlformats.org/officeDocument/2006/relationships/tags" Target="../tags/tag96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9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98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103.xml"/><Relationship Id="rId5" Type="http://schemas.openxmlformats.org/officeDocument/2006/relationships/image" Target="../media/image38.png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37.png"/><Relationship Id="rId1" Type="http://schemas.openxmlformats.org/officeDocument/2006/relationships/tags" Target="../tags/tag100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6.xml"/><Relationship Id="rId3" Type="http://schemas.openxmlformats.org/officeDocument/2006/relationships/image" Target="../media/image39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9.xml"/><Relationship Id="rId3" Type="http://schemas.openxmlformats.org/officeDocument/2006/relationships/image" Target="../media/image40.png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10.xml"/><Relationship Id="rId1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1" Type="http://schemas.openxmlformats.org/officeDocument/2006/relationships/tags" Target="../tags/tag111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16.xml"/><Relationship Id="rId2" Type="http://schemas.openxmlformats.org/officeDocument/2006/relationships/image" Target="../media/image43.png"/><Relationship Id="rId1" Type="http://schemas.openxmlformats.org/officeDocument/2006/relationships/tags" Target="../tags/tag11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18.xml"/><Relationship Id="rId2" Type="http://schemas.openxmlformats.org/officeDocument/2006/relationships/image" Target="../media/image44.png"/><Relationship Id="rId1" Type="http://schemas.openxmlformats.org/officeDocument/2006/relationships/tags" Target="../tags/tag11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0.xml"/><Relationship Id="rId2" Type="http://schemas.openxmlformats.org/officeDocument/2006/relationships/image" Target="../media/image45.png"/><Relationship Id="rId1" Type="http://schemas.openxmlformats.org/officeDocument/2006/relationships/tags" Target="../tags/tag119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2.xml"/><Relationship Id="rId2" Type="http://schemas.openxmlformats.org/officeDocument/2006/relationships/image" Target="../media/image46.png"/><Relationship Id="rId1" Type="http://schemas.openxmlformats.org/officeDocument/2006/relationships/tags" Target="../tags/tag121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8.xml"/><Relationship Id="rId2" Type="http://schemas.openxmlformats.org/officeDocument/2006/relationships/image" Target="../media/image47.png"/><Relationship Id="rId1" Type="http://schemas.openxmlformats.org/officeDocument/2006/relationships/tags" Target="../tags/tag1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29.xml"/><Relationship Id="rId1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5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53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52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7.xml"/><Relationship Id="rId5" Type="http://schemas.openxmlformats.org/officeDocument/2006/relationships/image" Target="../media/image17.png"/><Relationship Id="rId4" Type="http://schemas.openxmlformats.org/officeDocument/2006/relationships/tags" Target="../tags/tag56.xml"/><Relationship Id="rId3" Type="http://schemas.openxmlformats.org/officeDocument/2006/relationships/image" Target="../media/image16.png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1.xml"/><Relationship Id="rId5" Type="http://schemas.openxmlformats.org/officeDocument/2006/relationships/image" Target="../media/image19.png"/><Relationship Id="rId4" Type="http://schemas.openxmlformats.org/officeDocument/2006/relationships/tags" Target="../tags/tag60.xml"/><Relationship Id="rId3" Type="http://schemas.openxmlformats.org/officeDocument/2006/relationships/image" Target="../media/image18.png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5.xml"/><Relationship Id="rId5" Type="http://schemas.openxmlformats.org/officeDocument/2006/relationships/image" Target="../media/image21.png"/><Relationship Id="rId4" Type="http://schemas.openxmlformats.org/officeDocument/2006/relationships/tags" Target="../tags/tag64.xml"/><Relationship Id="rId3" Type="http://schemas.openxmlformats.org/officeDocument/2006/relationships/image" Target="../media/image20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54037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余年金融从业经验，专研究趋势理论，K线形态理论等，对于市场具有敏锐嗅觉。集十年大成研发双B龙头战法，成功帮助广大股民朋友看中做短，捕捉大波段强势股启动机会，精研盈利模式,首创中线游龙黄金战法，波段复制涨停法，333战法!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308600" y="788035"/>
            <a:ext cx="5942965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春暖花开</a:t>
            </a:r>
            <a:endParaRPr lang="zh-CN" altLang="en-US" sz="75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万物复苏</a:t>
            </a:r>
            <a:endParaRPr lang="zh-CN" altLang="en-US" sz="75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吴镇鸿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:A1120618120002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吴镇鸿_169949235069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075" y="823595"/>
            <a:ext cx="4658360" cy="60166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第三个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“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国九条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”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070" y="1270000"/>
            <a:ext cx="7124700" cy="1771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73425" y="3527425"/>
            <a:ext cx="614362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2004年发布在2005年的7月开始一波大牛，一直到2007年的6</a:t>
            </a:r>
            <a:r>
              <a:rPr lang="en-US" altLang="zh-CN">
                <a:solidFill>
                  <a:schemeClr val="bg1"/>
                </a:solidFill>
              </a:rPr>
              <a:t>124</a:t>
            </a:r>
            <a:r>
              <a:rPr lang="zh-CN" altLang="en-US">
                <a:solidFill>
                  <a:schemeClr val="bg1"/>
                </a:solidFill>
              </a:rPr>
              <a:t>最高点。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2014年发布在2014年8月开始了一波大牛，一直到2015年的51</a:t>
            </a:r>
            <a:r>
              <a:rPr lang="en-US" altLang="zh-CN">
                <a:solidFill>
                  <a:schemeClr val="bg1"/>
                </a:solidFill>
              </a:rPr>
              <a:t>78</a:t>
            </a:r>
            <a:r>
              <a:rPr lang="zh-CN" altLang="en-US">
                <a:solidFill>
                  <a:schemeClr val="bg1"/>
                </a:solidFill>
              </a:rPr>
              <a:t>最高点。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现在呢？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48000" y="304165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                                          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来源：新华社</a:t>
            </a:r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71650" y="0"/>
            <a:ext cx="89992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死门即生门，资金翻红，生生不息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783590"/>
            <a:ext cx="10942955" cy="58439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662430" y="3064510"/>
            <a:ext cx="91090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二季度主线投资机遇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春暖花开，万物复苏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2910" y="875665"/>
            <a:ext cx="1134618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【多项经济数据超预期 外资机构看高中国一季度经济增速】今年1月至2月经济数据顺利实现开门红、3月官方制造业采购经理人指数（PMI）明显改善、海外经济体补库周期开启拉动中国出口改善……伴随着多项经济数据不断超预期，近期外资机构纷纷上调对中国一季度乃至全年经济增速的预测。（上海证券报）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2275" y="1815465"/>
            <a:ext cx="11346815" cy="2999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</a:pP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</a:rPr>
              <a:t>【聚焦券商二季度A股投资策略：风格方面聚焦成长 策略方面以高股息为主】步入4月份，券商纷纷结合市场情况发布二季度A股投资策略报告。券商分析师普遍认为，在基本面情况逐渐改善及政策利好催化下，二季度市场有望呈现震荡上行趋势，高股息和成长风格受青睐，与新质生产力相关的科技行业也值得重点关注。“4月份正值年报和一季报集中披露期，短期来看，业绩环比改善或超预期的领域值得关注，涉及产业周期回暖的电子行业、以家电为代表的出海方向、内需修复带动下的消费行业。展望二季度，配置思路上，建议关注高股息与成长轮转的策略——红利资产和新质生产力主题。”（证券日报）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5" y="4749800"/>
            <a:ext cx="6116320" cy="1816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二季度挖掘行业机遇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60" y="783590"/>
            <a:ext cx="12265660" cy="5842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周期，基建，科技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783590"/>
            <a:ext cx="12191365" cy="58375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11350" y="15240"/>
            <a:ext cx="8894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猎手三共振筛选赚钱风口，低吸龙头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590"/>
            <a:ext cx="12192635" cy="57905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5977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确定方向之后如何筛选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1635" y="1276985"/>
            <a:ext cx="5946140" cy="45243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01460" y="1276985"/>
            <a:ext cx="5046980" cy="452437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6601460" y="1453515"/>
            <a:ext cx="297815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牛股特征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点启动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、双紫出击！</a:t>
            </a:r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927850" y="5608320"/>
            <a:ext cx="4394200" cy="40259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527175" y="3064510"/>
            <a:ext cx="933132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因聚而生，猎手有为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为什么它们都涨了？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" y="731520"/>
            <a:ext cx="11329670" cy="58527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春暖花开，蒸蒸向上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二季度主线投资机遇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因聚而生，猎手有为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精准定位，绩优控盘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为什么它们都涨了？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" y="918845"/>
            <a:ext cx="6396355" cy="5613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870" y="918845"/>
            <a:ext cx="5786755" cy="56127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59935" y="4679315"/>
            <a:ext cx="64884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/>
              <a:t>【风险提示】个别情况不代表普遍实际收益率，过往收益亦不代表未来收益的承诺，股市有风险，投资需谨慎！</a:t>
            </a:r>
            <a:endParaRPr lang="zh-CN" altLang="en-US" sz="1000"/>
          </a:p>
        </p:txBody>
      </p: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18740" y="15240"/>
            <a:ext cx="76530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猎手助力延续兑现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3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个涨停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783590"/>
            <a:ext cx="12193270" cy="58591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为什么它们都涨了？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51865"/>
            <a:ext cx="6390005" cy="56153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960" y="951865"/>
            <a:ext cx="5857875" cy="56153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5562600"/>
            <a:ext cx="12192635" cy="10255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猎手功能介绍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783590"/>
            <a:ext cx="12192000" cy="47790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12010" y="15240"/>
            <a:ext cx="84575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猎手推送，智能解决选股买点问题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717550"/>
            <a:ext cx="12192000" cy="59067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12010" y="15240"/>
            <a:ext cx="83794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猎手推送，智能解决选股买点问题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782955"/>
            <a:ext cx="12192000" cy="58140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syncCopiedImage_1712914022619_17130593787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798320" y="3064510"/>
            <a:ext cx="906907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精准定位，绩优控盘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精准定位，智能盯盘选绩优控盘回档牛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170" y="1592580"/>
            <a:ext cx="9077325" cy="4895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837690" y="3064510"/>
            <a:ext cx="9098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春暖花开，蒸蒸向上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精准定位，智能盯盘选主题绩优牛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0" y="1335405"/>
            <a:ext cx="9392285" cy="53111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猎手助力未来投资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0" y="782955"/>
            <a:ext cx="10159365" cy="58343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AI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猎手助力未来投资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85" y="783590"/>
            <a:ext cx="10046970" cy="58153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买卖操作细则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44525" y="1231265"/>
            <a:ext cx="5199380" cy="4939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FFC000"/>
                </a:solidFill>
              </a:rPr>
              <a:t>买卖要点：</a:t>
            </a:r>
            <a:endParaRPr lang="zh-CN" altLang="en-US" sz="2400">
              <a:solidFill>
                <a:srgbClr val="FFC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买点：</a:t>
            </a:r>
            <a:endParaRPr lang="zh-CN" altLang="en-US" sz="2400" b="1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1-</a:t>
            </a:r>
            <a:r>
              <a:rPr lang="zh-CN" altLang="en-US">
                <a:solidFill>
                  <a:schemeClr val="bg1"/>
                </a:solidFill>
              </a:rPr>
              <a:t>当天首板的关注第二天</a:t>
            </a:r>
            <a:r>
              <a:rPr lang="en-US" altLang="zh-CN">
                <a:solidFill>
                  <a:schemeClr val="bg1"/>
                </a:solidFill>
              </a:rPr>
              <a:t>10</a:t>
            </a:r>
            <a:r>
              <a:rPr lang="zh-CN" altLang="en-US">
                <a:solidFill>
                  <a:schemeClr val="bg1"/>
                </a:solidFill>
              </a:rPr>
              <a:t>点主力资金是否流入，高开不超过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个点或</a:t>
            </a:r>
            <a:r>
              <a:rPr lang="en-US" altLang="zh-CN">
                <a:solidFill>
                  <a:schemeClr val="bg1"/>
                </a:solidFill>
              </a:rPr>
              <a:t>6</a:t>
            </a:r>
            <a:r>
              <a:rPr lang="zh-CN" altLang="en-US">
                <a:solidFill>
                  <a:schemeClr val="bg1"/>
                </a:solidFill>
              </a:rPr>
              <a:t>个点才可以，低开不跌破蓝线或</a:t>
            </a:r>
            <a:r>
              <a:rPr lang="en-US" altLang="zh-CN">
                <a:solidFill>
                  <a:schemeClr val="bg1"/>
                </a:solidFill>
              </a:rPr>
              <a:t>8</a:t>
            </a:r>
            <a:r>
              <a:rPr lang="zh-CN" altLang="en-US">
                <a:solidFill>
                  <a:schemeClr val="bg1"/>
                </a:solidFill>
              </a:rPr>
              <a:t>日线附近即可低吸为主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，假如当日盘面不错，上个交易日大盘流动资金翻红，盘中也可以按照捕捞季节金叉</a:t>
            </a:r>
            <a:r>
              <a:rPr lang="en-US" altLang="zh-CN">
                <a:solidFill>
                  <a:schemeClr val="bg1"/>
                </a:solidFill>
              </a:rPr>
              <a:t>30</a:t>
            </a:r>
            <a:r>
              <a:rPr lang="zh-CN" altLang="en-US">
                <a:solidFill>
                  <a:schemeClr val="bg1"/>
                </a:solidFill>
              </a:rPr>
              <a:t>分钟，六十分钟线金叉分仓位买入，建议不超过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成低吸为主。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，</a:t>
            </a:r>
            <a:r>
              <a:rPr lang="zh-CN">
                <a:solidFill>
                  <a:schemeClr val="bg1"/>
                </a:solidFill>
              </a:rPr>
              <a:t>分时缩量回档均价线，五日均价线支撑，涨幅不超过</a:t>
            </a: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个点或</a:t>
            </a:r>
            <a:r>
              <a:rPr lang="en-US" altLang="zh-CN">
                <a:solidFill>
                  <a:schemeClr val="bg1"/>
                </a:solidFill>
              </a:rPr>
              <a:t>6</a:t>
            </a:r>
            <a:r>
              <a:rPr lang="zh-CN" altLang="en-US">
                <a:solidFill>
                  <a:schemeClr val="bg1"/>
                </a:solidFill>
              </a:rPr>
              <a:t>个点，短期有资金进场也可以看分时缩量回档买入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515100" y="1301115"/>
            <a:ext cx="519938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卖点：</a:t>
            </a:r>
            <a:endParaRPr lang="zh-CN" altLang="en-US" sz="2400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1-</a:t>
            </a:r>
            <a:r>
              <a:rPr lang="zh-CN">
                <a:solidFill>
                  <a:schemeClr val="bg1"/>
                </a:solidFill>
              </a:rPr>
              <a:t>短线三日原则，第二天分时走弱（有赚该止盈止盈），短期资金流出马上反弹卖出（短线止损</a:t>
            </a:r>
            <a:r>
              <a:rPr lang="en-US" altLang="zh-CN">
                <a:solidFill>
                  <a:schemeClr val="bg1"/>
                </a:solidFill>
              </a:rPr>
              <a:t>3-5</a:t>
            </a:r>
            <a:r>
              <a:rPr lang="zh-CN" altLang="en-US">
                <a:solidFill>
                  <a:schemeClr val="bg1"/>
                </a:solidFill>
              </a:rPr>
              <a:t>个点）</a:t>
            </a:r>
            <a:endParaRPr lang="zh-CN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，</a:t>
            </a:r>
            <a:r>
              <a:rPr lang="zh-CN">
                <a:solidFill>
                  <a:schemeClr val="bg1"/>
                </a:solidFill>
              </a:rPr>
              <a:t>回档智能交易线，</a:t>
            </a:r>
            <a:r>
              <a:rPr lang="en-US" altLang="zh-CN">
                <a:solidFill>
                  <a:schemeClr val="bg1"/>
                </a:solidFill>
              </a:rPr>
              <a:t>8</a:t>
            </a:r>
            <a:r>
              <a:rPr lang="zh-CN" altLang="en-US">
                <a:solidFill>
                  <a:schemeClr val="bg1"/>
                </a:solidFill>
              </a:rPr>
              <a:t>日线</a:t>
            </a:r>
            <a:r>
              <a:rPr lang="zh-CN">
                <a:solidFill>
                  <a:schemeClr val="bg1"/>
                </a:solidFill>
              </a:rPr>
              <a:t>有支撑或当日涨停持有为主，跌破</a:t>
            </a:r>
            <a:r>
              <a:rPr lang="en-US" altLang="zh-CN">
                <a:solidFill>
                  <a:schemeClr val="bg1"/>
                </a:solidFill>
              </a:rPr>
              <a:t>8</a:t>
            </a:r>
            <a:r>
              <a:rPr lang="zh-CN" altLang="en-US">
                <a:solidFill>
                  <a:schemeClr val="bg1"/>
                </a:solidFill>
              </a:rPr>
              <a:t>日线，</a:t>
            </a:r>
            <a:r>
              <a:rPr lang="zh-CN">
                <a:solidFill>
                  <a:schemeClr val="bg1"/>
                </a:solidFill>
              </a:rPr>
              <a:t>智能交易线</a:t>
            </a:r>
            <a:r>
              <a:rPr lang="en-US" altLang="zh-CN">
                <a:solidFill>
                  <a:schemeClr val="bg1"/>
                </a:solidFill>
              </a:rPr>
              <a:t>S</a:t>
            </a:r>
            <a:r>
              <a:rPr lang="zh-CN" altLang="en-US">
                <a:solidFill>
                  <a:schemeClr val="bg1"/>
                </a:solidFill>
              </a:rPr>
              <a:t>点或盘中六十分钟死叉卖出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，持有远离智能辅助线超</a:t>
            </a:r>
            <a:r>
              <a:rPr lang="en-US" altLang="zh-CN">
                <a:solidFill>
                  <a:schemeClr val="bg1"/>
                </a:solidFill>
              </a:rPr>
              <a:t>20-30</a:t>
            </a:r>
            <a:r>
              <a:rPr lang="zh-CN" altLang="en-US">
                <a:solidFill>
                  <a:schemeClr val="bg1"/>
                </a:solidFill>
              </a:rPr>
              <a:t>个点左右可以减仓做波段复制涨停！（牛股重复做）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</a:rPr>
              <a:t>切记：整体超跌反弹过程，仓位保持在三成以内！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标题标题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97380" y="15240"/>
            <a:ext cx="8679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3600" b="1">
                <a:solidFill>
                  <a:srgbClr val="FFFF00"/>
                </a:solidFill>
                <a:sym typeface="+mn-ea"/>
              </a:rPr>
              <a:t>现在我们要做什么：绩优控盘</a:t>
            </a:r>
            <a:r>
              <a:rPr lang="en-US" altLang="zh-CN" sz="3600" b="1">
                <a:solidFill>
                  <a:srgbClr val="FFFF00"/>
                </a:solidFill>
                <a:sym typeface="+mn-ea"/>
              </a:rPr>
              <a:t>+</a:t>
            </a:r>
            <a:r>
              <a:rPr lang="zh-CN" altLang="en-US" sz="3600" b="1">
                <a:solidFill>
                  <a:srgbClr val="FFFF00"/>
                </a:solidFill>
                <a:sym typeface="+mn-ea"/>
              </a:rPr>
              <a:t>抬高双</a:t>
            </a:r>
            <a:r>
              <a:rPr lang="en-US" altLang="zh-CN" sz="3600" b="1">
                <a:solidFill>
                  <a:srgbClr val="FFFF00"/>
                </a:solidFill>
                <a:sym typeface="+mn-ea"/>
              </a:rPr>
              <a:t>B</a:t>
            </a:r>
            <a:r>
              <a:rPr lang="zh-CN" altLang="en-US" sz="3600" b="1">
                <a:solidFill>
                  <a:srgbClr val="FFFF00"/>
                </a:solidFill>
                <a:sym typeface="+mn-ea"/>
              </a:rPr>
              <a:t>牛</a:t>
            </a:r>
            <a:endParaRPr kumimoji="0" lang="zh-CN" altLang="en-US" sz="36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0" y="851535"/>
            <a:ext cx="6096000" cy="5721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1535"/>
            <a:ext cx="6095365" cy="57226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97380" y="15240"/>
            <a:ext cx="8679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3600" b="1">
                <a:solidFill>
                  <a:srgbClr val="FFFF00"/>
                </a:solidFill>
                <a:sym typeface="+mn-ea"/>
              </a:rPr>
              <a:t>业绩是时间的玫瑰，爆发就在一瞬间</a:t>
            </a:r>
            <a:endParaRPr kumimoji="0" lang="zh-CN" sz="36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" y="895350"/>
            <a:ext cx="6149340" cy="56730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50" y="895350"/>
            <a:ext cx="5398770" cy="56737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83815" y="15240"/>
            <a:ext cx="76530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敢为人先，唯信号论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5145" y="793115"/>
            <a:ext cx="5601970" cy="5584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53200" y="793115"/>
            <a:ext cx="5096510" cy="55848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坚持学习，坚持成长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36295"/>
            <a:ext cx="7023100" cy="57321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75780" y="836295"/>
            <a:ext cx="5316220" cy="57321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83815" y="15240"/>
            <a:ext cx="76530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底部启动双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B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战法，波段操作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195695" y="941705"/>
            <a:ext cx="5996940" cy="566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941705"/>
            <a:ext cx="6195695" cy="566674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中央财政将重点支持 汽车家电等以旧换新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9575" y="1725930"/>
            <a:ext cx="1154684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对于推动设备更新方面的资金支持问题，财政部经济建设司司长符金陵表示，中央财政将打好四个方面的政策“组合拳”：加强资金政策统筹；完善税收支持政策，加大对节能节水、环境保护、安全生产专用设备税收优惠支持力度，把数字化、智能化改造纳入优惠范围；完善政府绿色采购政策；强化财政金融政策联动，新增安排资金支持实施新一轮贷款贴息政策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　　符金陵表示，中央财政将统筹存量政策和新增政策，突出以技术、能耗、排放等标准为牵引，推动汽车、家电等耐用消费品以旧换新，并结合不同类型消费品特点，有针对性实施财政支持政策。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　　“2023年，全国工业领域设备投资规模达4.4万亿元，同比增长8.7%，占全社会设备投资的70%以上，设备更新空间大、潜力足。”工业和信息化部副部长单忠德在发布会上表示，在数字化转型方面，力争到2027年，实现规模以上工业企业数字化研发设计工具普及率达到90%以上，关键工序数控化率达到75%以上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　　对于消费品以旧换新主要涉及的产品，商务部市场运行和消费促进司司长徐兴锋介绍，《行动方案》明确了大的品类是汽车、家电以及家装厨卫等消费品。（深圳商报）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SPECIAL_SOURCE" val="bdnull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SPECIAL_SOURCE" val="bdnull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SPECIAL_SOURCE" val="bdnull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SPECIAL_SOURCE" val="bdnull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SPECIAL_SOURCE" val="bdnull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SPECIAL_SOURCE" val="bdnull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SPECIAL_SOURCE" val="bdnull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GE4MmM3N2M1Njg0N2RlMTM3NDgxNjk5YmFiZDMxNTIifQ==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4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2032</Words>
  <Application>WPS 演示</Application>
  <PresentationFormat>宽屏</PresentationFormat>
  <Paragraphs>134</Paragraphs>
  <Slides>35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Wingdings</vt:lpstr>
      <vt:lpstr>黑体</vt:lpstr>
      <vt:lpstr>思源黑体 Medium</vt:lpstr>
      <vt:lpstr>思源黑体 CN Light</vt:lpstr>
      <vt:lpstr>思源黑体 CN Bold</vt:lpstr>
      <vt:lpstr>思源黑体 CN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293</cp:revision>
  <dcterms:created xsi:type="dcterms:W3CDTF">2022-12-31T05:43:00Z</dcterms:created>
  <dcterms:modified xsi:type="dcterms:W3CDTF">2024-04-16T05:38:02Z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8137F5025E0E4172B64CF578D85FD777_13</vt:lpwstr>
  </property>
</Properties>
</file>