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3"/>
  </p:notesMasterIdLst>
  <p:sldIdLst>
    <p:sldId id="283" r:id="rId3"/>
    <p:sldId id="332" r:id="rId4"/>
    <p:sldId id="321" r:id="rId5"/>
    <p:sldId id="322" r:id="rId6"/>
    <p:sldId id="334" r:id="rId7"/>
    <p:sldId id="339" r:id="rId8"/>
    <p:sldId id="340" r:id="rId9"/>
    <p:sldId id="341" r:id="rId10"/>
    <p:sldId id="338" r:id="rId11"/>
    <p:sldId id="333" r:id="rId12"/>
    <p:sldId id="351" r:id="rId13"/>
    <p:sldId id="335" r:id="rId14"/>
    <p:sldId id="346" r:id="rId15"/>
    <p:sldId id="347" r:id="rId16"/>
    <p:sldId id="336" r:id="rId17"/>
    <p:sldId id="342" r:id="rId18"/>
    <p:sldId id="352" r:id="rId19"/>
    <p:sldId id="344" r:id="rId20"/>
    <p:sldId id="353" r:id="rId21"/>
    <p:sldId id="355" r:id="rId22"/>
    <p:sldId id="354" r:id="rId23"/>
    <p:sldId id="356" r:id="rId24"/>
    <p:sldId id="343" r:id="rId25"/>
    <p:sldId id="337" r:id="rId26"/>
    <p:sldId id="345" r:id="rId27"/>
    <p:sldId id="350" r:id="rId28"/>
    <p:sldId id="357" r:id="rId29"/>
    <p:sldId id="349" r:id="rId30"/>
    <p:sldId id="348" r:id="rId31"/>
    <p:sldId id="327" r:id="rId32"/>
  </p:sldIdLst>
  <p:sldSz cx="12192000" cy="6858000"/>
  <p:notesSz cx="6858000" cy="9144000"/>
  <p:custDataLst>
    <p:tags r:id="rId3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618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作者" initials="A" lastIdx="0" clrIdx="1"/>
  <p:cmAuthor id="1" name="admin" initials="a" lastIdx="1" clrIdx="0"/>
  <p:cmAuthor id="0" name="Mia Vida Villanueva" initials="MVV" lastIdx="1" clrIdx="0"/>
  <p:cmAuthor id="7" name="1206988966@qq.com" initials="1" lastIdx="1" clrIdx="2"/>
  <p:cmAuthor id="8" name="姜伟光" initials="姜" lastIdx="1" clrIdx="0"/>
  <p:cmAuthor id="3" name="lenovo" initials="l" lastIdx="6" clrIdx="2"/>
  <p:cmAuthor id="4" name="Administrator" initials="A" lastIdx="6" clrIdx="3"/>
  <p:cmAuthor id="6" name="ming qiu" initials="m" lastIdx="17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  <a:srgbClr val="B47BFD"/>
    <a:srgbClr val="4B58ED"/>
    <a:srgbClr val="1E38B8"/>
    <a:srgbClr val="B77DFE"/>
    <a:srgbClr val="171DA6"/>
    <a:srgbClr val="210BB8"/>
    <a:srgbClr val="241789"/>
    <a:srgbClr val="4A4A4A"/>
    <a:srgbClr val="FFFE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160"/>
        <p:guide pos="3618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8" Type="http://schemas.openxmlformats.org/officeDocument/2006/relationships/tags" Target="tags/tag101.xml"/><Relationship Id="rId37" Type="http://schemas.openxmlformats.org/officeDocument/2006/relationships/commentAuthors" Target="commentAuthors.xml"/><Relationship Id="rId36" Type="http://schemas.openxmlformats.org/officeDocument/2006/relationships/tableStyles" Target="tableStyles.xml"/><Relationship Id="rId35" Type="http://schemas.openxmlformats.org/officeDocument/2006/relationships/viewProps" Target="viewProps.xml"/><Relationship Id="rId34" Type="http://schemas.openxmlformats.org/officeDocument/2006/relationships/presProps" Target="presProps.xml"/><Relationship Id="rId33" Type="http://schemas.openxmlformats.org/officeDocument/2006/relationships/notesMaster" Target="notesMasters/notesMaster1.xml"/><Relationship Id="rId32" Type="http://schemas.openxmlformats.org/officeDocument/2006/relationships/slide" Target="slides/slide30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7" Type="http://schemas.openxmlformats.org/officeDocument/2006/relationships/image" Target="../media/image6.png"/><Relationship Id="rId6" Type="http://schemas.openxmlformats.org/officeDocument/2006/relationships/tags" Target="../tags/tag3.xml"/><Relationship Id="rId5" Type="http://schemas.openxmlformats.org/officeDocument/2006/relationships/image" Target="../media/image5.png"/><Relationship Id="rId4" Type="http://schemas.openxmlformats.org/officeDocument/2006/relationships/tags" Target="../tags/tag2.xml"/><Relationship Id="rId3" Type="http://schemas.openxmlformats.org/officeDocument/2006/relationships/tags" Target="../tags/tag1.xml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ags" Target="../tags/tag4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tags" Target="../tags/tag6.xml"/><Relationship Id="rId3" Type="http://schemas.openxmlformats.org/officeDocument/2006/relationships/image" Target="../media/image4.png"/><Relationship Id="rId2" Type="http://schemas.openxmlformats.org/officeDocument/2006/relationships/tags" Target="../tags/tag5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7" Type="http://schemas.openxmlformats.org/officeDocument/2006/relationships/image" Target="../media/image6.png"/><Relationship Id="rId6" Type="http://schemas.openxmlformats.org/officeDocument/2006/relationships/tags" Target="../tags/tag9.xml"/><Relationship Id="rId5" Type="http://schemas.openxmlformats.org/officeDocument/2006/relationships/image" Target="../media/image5.png"/><Relationship Id="rId4" Type="http://schemas.openxmlformats.org/officeDocument/2006/relationships/tags" Target="../tags/tag8.xml"/><Relationship Id="rId3" Type="http://schemas.openxmlformats.org/officeDocument/2006/relationships/image" Target="../media/image4.png"/><Relationship Id="rId2" Type="http://schemas.openxmlformats.org/officeDocument/2006/relationships/tags" Target="../tags/tag7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画板 1 拷贝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主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主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画板 2 拷贝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15" name="直接连接符 14"/>
          <p:cNvCxnSpPr/>
          <p:nvPr userDrawn="1">
            <p:custDataLst>
              <p:tags r:id="rId3"/>
            </p:custDataLst>
          </p:nvPr>
        </p:nvCxnSpPr>
        <p:spPr>
          <a:xfrm flipV="1">
            <a:off x="1917700" y="766445"/>
            <a:ext cx="8630920" cy="13335"/>
          </a:xfrm>
          <a:prstGeom prst="line">
            <a:avLst/>
          </a:prstGeom>
          <a:ln w="12700" cmpd="sng">
            <a:solidFill>
              <a:srgbClr val="FFFFFF"/>
            </a:solidFill>
            <a:prstDash val="soli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6" name="图片 5" descr="vip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74320" y="243840"/>
            <a:ext cx="1660525" cy="433070"/>
          </a:xfrm>
          <a:prstGeom prst="rect">
            <a:avLst/>
          </a:prstGeom>
        </p:spPr>
      </p:pic>
      <p:pic>
        <p:nvPicPr>
          <p:cNvPr id="7" name="图片 6" descr="矢量智能对象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0718165" y="327025"/>
            <a:ext cx="1220470" cy="2603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画板 2 拷贝 7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画板 2 拷贝 7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vip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74320" y="243840"/>
            <a:ext cx="1660525" cy="433070"/>
          </a:xfrm>
          <a:prstGeom prst="rect">
            <a:avLst/>
          </a:prstGeom>
        </p:spPr>
      </p:pic>
      <p:pic>
        <p:nvPicPr>
          <p:cNvPr id="10" name="图片 9" descr="矢量智能对象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718165" y="327025"/>
            <a:ext cx="1220470" cy="2603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画板 2 拷贝 7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-635" y="767080"/>
            <a:ext cx="12188825" cy="60947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6" name="图片 5" descr="vip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74320" y="243840"/>
            <a:ext cx="1660525" cy="433070"/>
          </a:xfrm>
          <a:prstGeom prst="rect">
            <a:avLst/>
          </a:prstGeom>
        </p:spPr>
      </p:pic>
      <p:pic>
        <p:nvPicPr>
          <p:cNvPr id="7" name="图片 6" descr="矢量智能对象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0718165" y="327025"/>
            <a:ext cx="1220470" cy="2603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6" name="标题 5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tags" Target="../tags/tag16.xml"/><Relationship Id="rId8" Type="http://schemas.openxmlformats.org/officeDocument/2006/relationships/tags" Target="../tags/tag15.xml"/><Relationship Id="rId7" Type="http://schemas.openxmlformats.org/officeDocument/2006/relationships/tags" Target="../tags/tag14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tags" Target="../tags/tag19.xml"/><Relationship Id="rId11" Type="http://schemas.openxmlformats.org/officeDocument/2006/relationships/tags" Target="../tags/tag18.xml"/><Relationship Id="rId10" Type="http://schemas.openxmlformats.org/officeDocument/2006/relationships/tags" Target="../tags/tag17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8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9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0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1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2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tags" Target="../tags/tag20.xml"/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58.xml"/><Relationship Id="rId3" Type="http://schemas.openxmlformats.org/officeDocument/2006/relationships/image" Target="../media/image20.png"/><Relationship Id="rId2" Type="http://schemas.openxmlformats.org/officeDocument/2006/relationships/tags" Target="../tags/tag57.xml"/><Relationship Id="rId1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60.xml"/><Relationship Id="rId3" Type="http://schemas.openxmlformats.org/officeDocument/2006/relationships/image" Target="../media/image21.png"/><Relationship Id="rId2" Type="http://schemas.openxmlformats.org/officeDocument/2006/relationships/tags" Target="../tags/tag59.xml"/><Relationship Id="rId1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image" Target="../media/image28.png"/><Relationship Id="rId8" Type="http://schemas.openxmlformats.org/officeDocument/2006/relationships/image" Target="../media/image27.png"/><Relationship Id="rId7" Type="http://schemas.openxmlformats.org/officeDocument/2006/relationships/image" Target="../media/image26.png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3" Type="http://schemas.openxmlformats.org/officeDocument/2006/relationships/image" Target="../media/image22.png"/><Relationship Id="rId2" Type="http://schemas.openxmlformats.org/officeDocument/2006/relationships/tags" Target="../tags/tag61.xml"/><Relationship Id="rId13" Type="http://schemas.openxmlformats.org/officeDocument/2006/relationships/slideLayout" Target="../slideLayouts/slideLayout4.xml"/><Relationship Id="rId12" Type="http://schemas.openxmlformats.org/officeDocument/2006/relationships/tags" Target="../tags/tag62.xml"/><Relationship Id="rId11" Type="http://schemas.openxmlformats.org/officeDocument/2006/relationships/image" Target="../media/image30.png"/><Relationship Id="rId10" Type="http://schemas.openxmlformats.org/officeDocument/2006/relationships/image" Target="../media/image29.png"/><Relationship Id="rId1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image" Target="../media/image37.png"/><Relationship Id="rId8" Type="http://schemas.openxmlformats.org/officeDocument/2006/relationships/image" Target="../media/image36.png"/><Relationship Id="rId7" Type="http://schemas.openxmlformats.org/officeDocument/2006/relationships/image" Target="../media/image35.png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3" Type="http://schemas.openxmlformats.org/officeDocument/2006/relationships/image" Target="../media/image31.png"/><Relationship Id="rId2" Type="http://schemas.openxmlformats.org/officeDocument/2006/relationships/tags" Target="../tags/tag63.xml"/><Relationship Id="rId11" Type="http://schemas.openxmlformats.org/officeDocument/2006/relationships/slideLayout" Target="../slideLayouts/slideLayout4.xml"/><Relationship Id="rId10" Type="http://schemas.openxmlformats.org/officeDocument/2006/relationships/tags" Target="../tags/tag64.xml"/><Relationship Id="rId1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.xml"/><Relationship Id="rId7" Type="http://schemas.openxmlformats.org/officeDocument/2006/relationships/tags" Target="../tags/tag66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tags" Target="../tags/tag65.xml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68.xml"/><Relationship Id="rId3" Type="http://schemas.openxmlformats.org/officeDocument/2006/relationships/image" Target="../media/image43.png"/><Relationship Id="rId2" Type="http://schemas.openxmlformats.org/officeDocument/2006/relationships/tags" Target="../tags/tag67.xml"/><Relationship Id="rId1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tags" Target="../tags/tag70.xml"/><Relationship Id="rId4" Type="http://schemas.openxmlformats.org/officeDocument/2006/relationships/image" Target="../media/image45.png"/><Relationship Id="rId3" Type="http://schemas.openxmlformats.org/officeDocument/2006/relationships/image" Target="../media/image44.png"/><Relationship Id="rId2" Type="http://schemas.openxmlformats.org/officeDocument/2006/relationships/tags" Target="../tags/tag69.xml"/><Relationship Id="rId1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72.xml"/><Relationship Id="rId3" Type="http://schemas.openxmlformats.org/officeDocument/2006/relationships/image" Target="../media/image46.png"/><Relationship Id="rId2" Type="http://schemas.openxmlformats.org/officeDocument/2006/relationships/tags" Target="../tags/tag71.xml"/><Relationship Id="rId1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75.xml"/><Relationship Id="rId3" Type="http://schemas.openxmlformats.org/officeDocument/2006/relationships/tags" Target="../tags/tag74.xml"/><Relationship Id="rId2" Type="http://schemas.openxmlformats.org/officeDocument/2006/relationships/tags" Target="../tags/tag73.xml"/><Relationship Id="rId1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77.xml"/><Relationship Id="rId3" Type="http://schemas.openxmlformats.org/officeDocument/2006/relationships/image" Target="../media/image47.png"/><Relationship Id="rId2" Type="http://schemas.openxmlformats.org/officeDocument/2006/relationships/tags" Target="../tags/tag76.xml"/><Relationship Id="rId1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.xml"/><Relationship Id="rId8" Type="http://schemas.openxmlformats.org/officeDocument/2006/relationships/tags" Target="../tags/tag25.xml"/><Relationship Id="rId7" Type="http://schemas.openxmlformats.org/officeDocument/2006/relationships/image" Target="../media/image12.png"/><Relationship Id="rId6" Type="http://schemas.openxmlformats.org/officeDocument/2006/relationships/tags" Target="../tags/tag24.xml"/><Relationship Id="rId5" Type="http://schemas.openxmlformats.org/officeDocument/2006/relationships/tags" Target="../tags/tag23.xml"/><Relationship Id="rId4" Type="http://schemas.openxmlformats.org/officeDocument/2006/relationships/tags" Target="../tags/tag22.xml"/><Relationship Id="rId3" Type="http://schemas.openxmlformats.org/officeDocument/2006/relationships/tags" Target="../tags/tag21.xml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4.xml"/><Relationship Id="rId6" Type="http://schemas.openxmlformats.org/officeDocument/2006/relationships/tags" Target="../tags/tag79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Relationship Id="rId3" Type="http://schemas.openxmlformats.org/officeDocument/2006/relationships/image" Target="../media/image48.png"/><Relationship Id="rId2" Type="http://schemas.openxmlformats.org/officeDocument/2006/relationships/tags" Target="../tags/tag78.xml"/><Relationship Id="rId1" Type="http://schemas.openxmlformats.org/officeDocument/2006/relationships/image" Target="../media/image10.pn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81.xml"/><Relationship Id="rId2" Type="http://schemas.openxmlformats.org/officeDocument/2006/relationships/tags" Target="../tags/tag80.xml"/><Relationship Id="rId1" Type="http://schemas.openxmlformats.org/officeDocument/2006/relationships/image" Target="../media/image10.pn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83.xml"/><Relationship Id="rId2" Type="http://schemas.openxmlformats.org/officeDocument/2006/relationships/tags" Target="../tags/tag82.xml"/><Relationship Id="rId1" Type="http://schemas.openxmlformats.org/officeDocument/2006/relationships/image" Target="../media/image10.png"/></Relationships>
</file>

<file path=ppt/slides/_rels/slide2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85.xml"/><Relationship Id="rId3" Type="http://schemas.openxmlformats.org/officeDocument/2006/relationships/image" Target="../media/image51.png"/><Relationship Id="rId2" Type="http://schemas.openxmlformats.org/officeDocument/2006/relationships/tags" Target="../tags/tag84.xml"/><Relationship Id="rId1" Type="http://schemas.openxmlformats.org/officeDocument/2006/relationships/image" Target="../media/image10.png"/></Relationships>
</file>

<file path=ppt/slides/_rels/slide2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87.xml"/><Relationship Id="rId3" Type="http://schemas.openxmlformats.org/officeDocument/2006/relationships/image" Target="../media/image52.png"/><Relationship Id="rId2" Type="http://schemas.openxmlformats.org/officeDocument/2006/relationships/tags" Target="../tags/tag86.xml"/><Relationship Id="rId1" Type="http://schemas.openxmlformats.org/officeDocument/2006/relationships/image" Target="../media/image10.png"/></Relationships>
</file>

<file path=ppt/slides/_rels/slide2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90.xml"/><Relationship Id="rId3" Type="http://schemas.openxmlformats.org/officeDocument/2006/relationships/tags" Target="../tags/tag89.xml"/><Relationship Id="rId2" Type="http://schemas.openxmlformats.org/officeDocument/2006/relationships/tags" Target="../tags/tag88.xml"/><Relationship Id="rId1" Type="http://schemas.openxmlformats.org/officeDocument/2006/relationships/image" Target="../media/image10.png"/></Relationships>
</file>

<file path=ppt/slides/_rels/slide2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92.xml"/><Relationship Id="rId3" Type="http://schemas.openxmlformats.org/officeDocument/2006/relationships/image" Target="../media/image53.png"/><Relationship Id="rId2" Type="http://schemas.openxmlformats.org/officeDocument/2006/relationships/tags" Target="../tags/tag91.xml"/><Relationship Id="rId1" Type="http://schemas.openxmlformats.org/officeDocument/2006/relationships/image" Target="../media/image10.png"/></Relationships>
</file>

<file path=ppt/slides/_rels/slide2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tags" Target="../tags/tag94.xml"/><Relationship Id="rId4" Type="http://schemas.openxmlformats.org/officeDocument/2006/relationships/image" Target="../media/image55.png"/><Relationship Id="rId3" Type="http://schemas.openxmlformats.org/officeDocument/2006/relationships/image" Target="../media/image54.png"/><Relationship Id="rId2" Type="http://schemas.openxmlformats.org/officeDocument/2006/relationships/tags" Target="../tags/tag93.xml"/><Relationship Id="rId1" Type="http://schemas.openxmlformats.org/officeDocument/2006/relationships/image" Target="../media/image10.png"/></Relationships>
</file>

<file path=ppt/slides/_rels/slide2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tags" Target="../tags/tag97.xml"/><Relationship Id="rId4" Type="http://schemas.openxmlformats.org/officeDocument/2006/relationships/image" Target="../media/image56.png"/><Relationship Id="rId3" Type="http://schemas.openxmlformats.org/officeDocument/2006/relationships/tags" Target="../tags/tag96.xml"/><Relationship Id="rId2" Type="http://schemas.openxmlformats.org/officeDocument/2006/relationships/tags" Target="../tags/tag95.xml"/><Relationship Id="rId1" Type="http://schemas.openxmlformats.org/officeDocument/2006/relationships/image" Target="../media/image10.png"/></Relationships>
</file>

<file path=ppt/slides/_rels/slide2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99.xml"/><Relationship Id="rId3" Type="http://schemas.openxmlformats.org/officeDocument/2006/relationships/image" Target="../media/image57.png"/><Relationship Id="rId2" Type="http://schemas.openxmlformats.org/officeDocument/2006/relationships/tags" Target="../tags/tag98.xml"/><Relationship Id="rId1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31.xml"/><Relationship Id="rId8" Type="http://schemas.openxmlformats.org/officeDocument/2006/relationships/tags" Target="../tags/tag30.xml"/><Relationship Id="rId7" Type="http://schemas.openxmlformats.org/officeDocument/2006/relationships/tags" Target="../tags/tag29.xml"/><Relationship Id="rId6" Type="http://schemas.openxmlformats.org/officeDocument/2006/relationships/tags" Target="../tags/tag28.xml"/><Relationship Id="rId5" Type="http://schemas.openxmlformats.org/officeDocument/2006/relationships/image" Target="../media/image14.png"/><Relationship Id="rId4" Type="http://schemas.openxmlformats.org/officeDocument/2006/relationships/tags" Target="../tags/tag27.xml"/><Relationship Id="rId3" Type="http://schemas.openxmlformats.org/officeDocument/2006/relationships/tags" Target="../tags/tag26.xml"/><Relationship Id="rId21" Type="http://schemas.openxmlformats.org/officeDocument/2006/relationships/slideLayout" Target="../slideLayouts/slideLayout4.xml"/><Relationship Id="rId20" Type="http://schemas.openxmlformats.org/officeDocument/2006/relationships/tags" Target="../tags/tag42.xml"/><Relationship Id="rId2" Type="http://schemas.openxmlformats.org/officeDocument/2006/relationships/image" Target="../media/image13.png"/><Relationship Id="rId19" Type="http://schemas.openxmlformats.org/officeDocument/2006/relationships/tags" Target="../tags/tag41.xml"/><Relationship Id="rId18" Type="http://schemas.openxmlformats.org/officeDocument/2006/relationships/tags" Target="../tags/tag40.xml"/><Relationship Id="rId17" Type="http://schemas.openxmlformats.org/officeDocument/2006/relationships/tags" Target="../tags/tag39.xml"/><Relationship Id="rId16" Type="http://schemas.openxmlformats.org/officeDocument/2006/relationships/tags" Target="../tags/tag38.xml"/><Relationship Id="rId15" Type="http://schemas.openxmlformats.org/officeDocument/2006/relationships/tags" Target="../tags/tag37.xml"/><Relationship Id="rId14" Type="http://schemas.openxmlformats.org/officeDocument/2006/relationships/tags" Target="../tags/tag36.xml"/><Relationship Id="rId13" Type="http://schemas.openxmlformats.org/officeDocument/2006/relationships/tags" Target="../tags/tag35.xml"/><Relationship Id="rId12" Type="http://schemas.openxmlformats.org/officeDocument/2006/relationships/tags" Target="../tags/tag34.xml"/><Relationship Id="rId11" Type="http://schemas.openxmlformats.org/officeDocument/2006/relationships/tags" Target="../tags/tag33.xml"/><Relationship Id="rId10" Type="http://schemas.openxmlformats.org/officeDocument/2006/relationships/tags" Target="../tags/tag32.xml"/><Relationship Id="rId1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100.xml"/><Relationship Id="rId2" Type="http://schemas.openxmlformats.org/officeDocument/2006/relationships/image" Target="../media/image58.png"/><Relationship Id="rId1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tags" Target="../tags/tag47.xml"/><Relationship Id="rId4" Type="http://schemas.openxmlformats.org/officeDocument/2006/relationships/image" Target="../media/image16.png"/><Relationship Id="rId3" Type="http://schemas.openxmlformats.org/officeDocument/2006/relationships/image" Target="../media/image15.png"/><Relationship Id="rId2" Type="http://schemas.openxmlformats.org/officeDocument/2006/relationships/tags" Target="../tags/tag46.xml"/><Relationship Id="rId1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49.xml"/><Relationship Id="rId3" Type="http://schemas.openxmlformats.org/officeDocument/2006/relationships/image" Target="../media/image17.png"/><Relationship Id="rId2" Type="http://schemas.openxmlformats.org/officeDocument/2006/relationships/tags" Target="../tags/tag48.xml"/><Relationship Id="rId1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51.xml"/><Relationship Id="rId3" Type="http://schemas.openxmlformats.org/officeDocument/2006/relationships/image" Target="../media/image18.png"/><Relationship Id="rId2" Type="http://schemas.openxmlformats.org/officeDocument/2006/relationships/tags" Target="../tags/tag50.xml"/><Relationship Id="rId1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53.xml"/><Relationship Id="rId3" Type="http://schemas.openxmlformats.org/officeDocument/2006/relationships/image" Target="../media/image19.png"/><Relationship Id="rId2" Type="http://schemas.openxmlformats.org/officeDocument/2006/relationships/tags" Target="../tags/tag52.xml"/><Relationship Id="rId1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56.xml"/><Relationship Id="rId3" Type="http://schemas.openxmlformats.org/officeDocument/2006/relationships/tags" Target="../tags/tag55.xml"/><Relationship Id="rId2" Type="http://schemas.openxmlformats.org/officeDocument/2006/relationships/tags" Target="../tags/tag54.xml"/><Relationship Id="rId1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加地址 拷贝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 descr="济南加地址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2025.3.23线下巡讲_174217870024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-635" y="6582410"/>
            <a:ext cx="1219263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经传多赢资深投顾 :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陈俊丨执业编号: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A1120619070007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0995" y="977900"/>
            <a:ext cx="9273540" cy="490156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425065" y="118745"/>
            <a:ext cx="73406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3600" b="1">
                <a:solidFill>
                  <a:schemeClr val="bg1"/>
                </a:solidFill>
              </a:rPr>
              <a:t>指数和题材对比，聚焦主题龙头</a:t>
            </a:r>
            <a:endParaRPr lang="zh-CN" sz="3600" b="1">
              <a:solidFill>
                <a:schemeClr val="bg1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809875" y="5879465"/>
            <a:ext cx="7575550" cy="7556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20000"/>
              </a:lnSpc>
            </a:pPr>
            <a:r>
              <a:rPr lang="zh-CN" altLang="en-US">
                <a:solidFill>
                  <a:schemeClr val="bg1"/>
                </a:solidFill>
              </a:rPr>
              <a:t>最痛苦的阶段：</a:t>
            </a:r>
            <a:r>
              <a:rPr lang="en-US" altLang="zh-CN">
                <a:solidFill>
                  <a:schemeClr val="bg1"/>
                </a:solidFill>
              </a:rPr>
              <a:t>25</a:t>
            </a:r>
            <a:r>
              <a:rPr lang="zh-CN" altLang="en-US">
                <a:solidFill>
                  <a:schemeClr val="bg1"/>
                </a:solidFill>
              </a:rPr>
              <a:t>日开始的震荡</a:t>
            </a:r>
            <a:r>
              <a:rPr lang="en-US" altLang="zh-CN">
                <a:solidFill>
                  <a:schemeClr val="bg1"/>
                </a:solidFill>
              </a:rPr>
              <a:t>——</a:t>
            </a:r>
            <a:r>
              <a:rPr lang="zh-CN" altLang="en-US">
                <a:solidFill>
                  <a:schemeClr val="bg1"/>
                </a:solidFill>
              </a:rPr>
              <a:t>没有加速向上或向下</a:t>
            </a:r>
            <a:r>
              <a:rPr lang="en-US" altLang="zh-CN">
                <a:solidFill>
                  <a:schemeClr val="bg1"/>
                </a:solidFill>
              </a:rPr>
              <a:t> </a:t>
            </a:r>
            <a:r>
              <a:rPr lang="zh-CN" altLang="en-US">
                <a:solidFill>
                  <a:schemeClr val="bg1"/>
                </a:solidFill>
              </a:rPr>
              <a:t>远离箱体</a:t>
            </a:r>
            <a:endParaRPr lang="zh-CN" altLang="en-US">
              <a:solidFill>
                <a:schemeClr val="bg1"/>
              </a:solidFill>
            </a:endParaRPr>
          </a:p>
          <a:p>
            <a:pPr algn="ctr">
              <a:lnSpc>
                <a:spcPct val="120000"/>
              </a:lnSpc>
            </a:pPr>
            <a:r>
              <a:rPr lang="zh-CN" altLang="en-US">
                <a:solidFill>
                  <a:schemeClr val="bg1"/>
                </a:solidFill>
              </a:rPr>
              <a:t>主题强弱分化，寻找新方向，等待权重发力，题材更好唱戏！</a:t>
            </a:r>
            <a:endParaRPr lang="zh-CN" altLang="en-US">
              <a:solidFill>
                <a:schemeClr val="bg1"/>
              </a:solidFill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-635" y="6582410"/>
            <a:ext cx="1219263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经传多赢资深投顾 :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陈俊丨执业编号: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A1120619070007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020" y="913765"/>
            <a:ext cx="10692765" cy="511619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2185035" y="165100"/>
            <a:ext cx="820801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2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回顾：抓住每一次金叉，死叉每一次落袋</a:t>
            </a:r>
            <a:endParaRPr lang="zh-CN" altLang="en-US" sz="32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635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-635" y="6582410"/>
            <a:ext cx="1219263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经传多赢资深投顾 :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陈俊丨执业编号: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A1120619070007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90" y="698500"/>
            <a:ext cx="2172970" cy="2943225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8240" y="698500"/>
            <a:ext cx="1977390" cy="2943860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90" y="4015105"/>
            <a:ext cx="2133600" cy="121920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66315" y="4004945"/>
            <a:ext cx="2668270" cy="240411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76825" y="4015105"/>
            <a:ext cx="3582670" cy="238506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94805" y="748665"/>
            <a:ext cx="2000250" cy="2893695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83675" y="697230"/>
            <a:ext cx="2756535" cy="3721100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802370" y="4628515"/>
            <a:ext cx="3181350" cy="177165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2167890" y="165100"/>
            <a:ext cx="840422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2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回顾</a:t>
            </a:r>
            <a:r>
              <a:rPr lang="en-US" altLang="zh-CN" sz="32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32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月</a:t>
            </a:r>
            <a:r>
              <a:rPr lang="en-US" altLang="zh-CN" sz="32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6</a:t>
            </a:r>
            <a:r>
              <a:rPr lang="zh-CN" altLang="en-US" sz="32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日线上</a:t>
            </a:r>
            <a:r>
              <a:rPr lang="en-US" altLang="zh-CN" sz="32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sz="32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第一波金叉</a:t>
            </a:r>
            <a:endParaRPr lang="zh-CN" sz="32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71365" y="698500"/>
            <a:ext cx="1957705" cy="3009900"/>
          </a:xfrm>
          <a:prstGeom prst="rect">
            <a:avLst/>
          </a:prstGeom>
        </p:spPr>
      </p:pic>
    </p:spTree>
    <p:custDataLst>
      <p:tags r:id="rId12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-635" y="6582410"/>
            <a:ext cx="1219263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经传多赢资深投顾 :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陈俊丨执业编号: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A1120619070007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167890" y="165100"/>
            <a:ext cx="840422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2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回顾</a:t>
            </a:r>
            <a:r>
              <a:rPr lang="en-US" altLang="zh-CN" sz="32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2</a:t>
            </a:r>
            <a:r>
              <a:rPr lang="zh-CN" altLang="en-US" sz="32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月</a:t>
            </a:r>
            <a:r>
              <a:rPr lang="en-US" altLang="zh-CN" sz="32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19</a:t>
            </a:r>
            <a:r>
              <a:rPr lang="zh-CN" altLang="en-US" sz="32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日</a:t>
            </a:r>
            <a:r>
              <a:rPr lang="zh-CN" sz="32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第二次金叉</a:t>
            </a:r>
            <a:endParaRPr lang="zh-CN" sz="32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8125" y="2861310"/>
            <a:ext cx="5024120" cy="37211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840" y="3976370"/>
            <a:ext cx="3683635" cy="108585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2095" y="681990"/>
            <a:ext cx="3496310" cy="299529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3840" y="5201285"/>
            <a:ext cx="3362325" cy="1381125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3982720" y="681990"/>
            <a:ext cx="391604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solidFill>
                  <a:schemeClr val="bg1"/>
                </a:solidFill>
              </a:rPr>
              <a:t>第二波金叉前，用趋势双紫战法</a:t>
            </a:r>
            <a:endParaRPr lang="zh-CN" altLang="en-US" b="1">
              <a:solidFill>
                <a:schemeClr val="bg1"/>
              </a:solidFill>
            </a:endParaRPr>
          </a:p>
          <a:p>
            <a:r>
              <a:rPr lang="zh-CN" altLang="en-US" b="1">
                <a:solidFill>
                  <a:schemeClr val="bg1"/>
                </a:solidFill>
              </a:rPr>
              <a:t>锁定主题机器人</a:t>
            </a:r>
            <a:r>
              <a:rPr lang="en-US" altLang="zh-CN" b="1">
                <a:solidFill>
                  <a:schemeClr val="bg1"/>
                </a:solidFill>
              </a:rPr>
              <a:t>+</a:t>
            </a:r>
            <a:r>
              <a:rPr lang="zh-CN" altLang="en-US" b="1">
                <a:solidFill>
                  <a:schemeClr val="bg1"/>
                </a:solidFill>
              </a:rPr>
              <a:t>汽车配件</a:t>
            </a:r>
            <a:r>
              <a:rPr lang="en-US" altLang="zh-CN" b="1">
                <a:solidFill>
                  <a:schemeClr val="bg1"/>
                </a:solidFill>
              </a:rPr>
              <a:t>+</a:t>
            </a:r>
            <a:r>
              <a:rPr lang="zh-CN" altLang="en-US" b="1">
                <a:solidFill>
                  <a:schemeClr val="bg1"/>
                </a:solidFill>
              </a:rPr>
              <a:t>业绩</a:t>
            </a:r>
            <a:endParaRPr lang="zh-CN" altLang="en-US" b="1">
              <a:solidFill>
                <a:schemeClr val="bg1"/>
              </a:solidFill>
            </a:endParaRPr>
          </a:p>
          <a:p>
            <a:r>
              <a:rPr lang="en-US" altLang="zh-CN" b="1">
                <a:solidFill>
                  <a:schemeClr val="bg1"/>
                </a:solidFill>
              </a:rPr>
              <a:t>=</a:t>
            </a:r>
            <a:r>
              <a:rPr lang="zh-CN" altLang="en-US" b="1">
                <a:solidFill>
                  <a:schemeClr val="bg1"/>
                </a:solidFill>
              </a:rPr>
              <a:t>主题趋势三紫</a:t>
            </a:r>
            <a:endParaRPr lang="zh-CN" altLang="en-US" b="1">
              <a:solidFill>
                <a:schemeClr val="bg1"/>
              </a:solidFill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27475" y="1631315"/>
            <a:ext cx="2800350" cy="114173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95085" y="2095500"/>
            <a:ext cx="3028950" cy="76581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424035" y="890270"/>
            <a:ext cx="2714625" cy="5076825"/>
          </a:xfrm>
          <a:prstGeom prst="rect">
            <a:avLst/>
          </a:prstGeom>
        </p:spPr>
      </p:pic>
    </p:spTree>
    <p:custDataLst>
      <p:tags r:id="rId10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 userDrawn="1">
            <p:custDataLst>
              <p:tags r:id="rId1"/>
            </p:custDataLst>
          </p:nvPr>
        </p:nvSpPr>
        <p:spPr>
          <a:xfrm>
            <a:off x="-635" y="6582410"/>
            <a:ext cx="1219263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经传多赢资深投顾 :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陈俊丨执业编号: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A1120619070007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167890" y="165100"/>
            <a:ext cx="840422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32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第三次</a:t>
            </a:r>
            <a:r>
              <a:rPr lang="en-US" altLang="zh-CN" sz="32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32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弱</a:t>
            </a:r>
            <a:r>
              <a:rPr lang="zh-CN" sz="32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金叉反抽和短期资金背离</a:t>
            </a:r>
            <a:endParaRPr lang="zh-CN" sz="32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" y="1480185"/>
            <a:ext cx="2906395" cy="389699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0395" y="1480185"/>
            <a:ext cx="2857500" cy="3896995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0615" y="1480185"/>
            <a:ext cx="2835275" cy="4733925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37015" y="1534795"/>
            <a:ext cx="2993390" cy="214249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37015" y="3865880"/>
            <a:ext cx="3054985" cy="1571625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-635" y="6582410"/>
            <a:ext cx="1219263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经传多赢资深投顾 :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陈俊丨执业编号: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A1120619070007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167890" y="165100"/>
            <a:ext cx="840422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32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新老交替，本质高低切换</a:t>
            </a:r>
            <a:endParaRPr lang="zh-CN" sz="32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1890" y="748665"/>
            <a:ext cx="9527540" cy="446532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842010" y="5264785"/>
            <a:ext cx="11047730" cy="14198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zh-CN" altLang="en-US">
                <a:solidFill>
                  <a:schemeClr val="bg1"/>
                </a:solidFill>
              </a:rPr>
              <a:t>涨停家数前五</a:t>
            </a:r>
            <a:r>
              <a:rPr lang="en-US" altLang="zh-CN">
                <a:solidFill>
                  <a:schemeClr val="bg1"/>
                </a:solidFill>
              </a:rPr>
              <a:t>   </a:t>
            </a:r>
            <a:r>
              <a:rPr lang="zh-CN" altLang="en-US">
                <a:solidFill>
                  <a:schemeClr val="bg1"/>
                </a:solidFill>
              </a:rPr>
              <a:t>机器人，数据中心，东数西算，</a:t>
            </a:r>
            <a:r>
              <a:rPr lang="zh-CN" altLang="en-US">
                <a:solidFill>
                  <a:srgbClr val="00B050"/>
                </a:solidFill>
              </a:rPr>
              <a:t>大消费</a:t>
            </a:r>
            <a:r>
              <a:rPr lang="zh-CN" altLang="en-US">
                <a:solidFill>
                  <a:schemeClr val="bg1"/>
                </a:solidFill>
              </a:rPr>
              <a:t>，新能源车，关注新一轮周线金叉，回避周线死叉</a:t>
            </a:r>
            <a:endParaRPr lang="zh-CN" altLang="en-US">
              <a:solidFill>
                <a:schemeClr val="bg1"/>
              </a:solidFill>
            </a:endParaRPr>
          </a:p>
          <a:p>
            <a:pPr>
              <a:lnSpc>
                <a:spcPct val="120000"/>
              </a:lnSpc>
            </a:pPr>
            <a:r>
              <a:rPr lang="zh-CN" altLang="en-US">
                <a:solidFill>
                  <a:schemeClr val="bg1"/>
                </a:solidFill>
              </a:rPr>
              <a:t>新热点，</a:t>
            </a:r>
            <a:r>
              <a:rPr lang="zh-CN" altLang="en-US">
                <a:solidFill>
                  <a:srgbClr val="FF0000"/>
                </a:solidFill>
              </a:rPr>
              <a:t>充电桩（只有一次前五），海工装备（深海经济，军工）</a:t>
            </a:r>
            <a:r>
              <a:rPr lang="en-US" altLang="zh-CN">
                <a:solidFill>
                  <a:srgbClr val="FF0000"/>
                </a:solidFill>
              </a:rPr>
              <a:t> </a:t>
            </a:r>
            <a:endParaRPr lang="en-US" altLang="zh-CN">
              <a:solidFill>
                <a:srgbClr val="FF0000"/>
              </a:solidFill>
            </a:endParaRPr>
          </a:p>
          <a:p>
            <a:pPr>
              <a:lnSpc>
                <a:spcPct val="120000"/>
              </a:lnSpc>
            </a:pPr>
            <a:r>
              <a:rPr lang="zh-CN" altLang="en-US">
                <a:solidFill>
                  <a:schemeClr val="bg1"/>
                </a:solidFill>
                <a:sym typeface="+mn-ea"/>
              </a:rPr>
              <a:t>关注低位涨停复制</a:t>
            </a:r>
            <a:r>
              <a:rPr lang="en-US" altLang="zh-CN">
                <a:solidFill>
                  <a:schemeClr val="bg1"/>
                </a:solidFill>
                <a:sym typeface="+mn-ea"/>
              </a:rPr>
              <a:t>——</a:t>
            </a:r>
            <a:r>
              <a:rPr lang="zh-CN" altLang="en-US">
                <a:solidFill>
                  <a:schemeClr val="bg1"/>
                </a:solidFill>
                <a:sym typeface="+mn-ea"/>
              </a:rPr>
              <a:t>优选大于</a:t>
            </a:r>
            <a:r>
              <a:rPr lang="en-US" altLang="zh-CN">
                <a:solidFill>
                  <a:schemeClr val="bg1"/>
                </a:solidFill>
                <a:sym typeface="+mn-ea"/>
              </a:rPr>
              <a:t>8</a:t>
            </a:r>
            <a:r>
              <a:rPr lang="zh-CN" altLang="en-US">
                <a:solidFill>
                  <a:schemeClr val="bg1"/>
                </a:solidFill>
                <a:sym typeface="+mn-ea"/>
              </a:rPr>
              <a:t>家的前五（优选高潮当日）</a:t>
            </a:r>
            <a:endParaRPr lang="zh-CN" altLang="en-US">
              <a:solidFill>
                <a:srgbClr val="FF0000"/>
              </a:solidFill>
            </a:endParaRPr>
          </a:p>
          <a:p>
            <a:pPr>
              <a:lnSpc>
                <a:spcPct val="120000"/>
              </a:lnSpc>
            </a:pPr>
            <a:r>
              <a:rPr lang="zh-CN" altLang="en-US">
                <a:solidFill>
                  <a:schemeClr val="bg1"/>
                </a:solidFill>
              </a:rPr>
              <a:t>异动后补新热点，光伏，资本金融，国改，脑机接口，医药，</a:t>
            </a:r>
            <a:r>
              <a:rPr lang="zh-CN" altLang="en-US">
                <a:solidFill>
                  <a:srgbClr val="FF0000"/>
                </a:solidFill>
              </a:rPr>
              <a:t>智能驾驶，华为供应链</a:t>
            </a:r>
            <a:r>
              <a:rPr lang="zh-CN" altLang="en-US">
                <a:solidFill>
                  <a:schemeClr val="bg1"/>
                </a:solidFill>
              </a:rPr>
              <a:t>等</a:t>
            </a:r>
            <a:endParaRPr lang="zh-CN" altLang="en-US">
              <a:solidFill>
                <a:schemeClr val="bg1"/>
              </a:solidFill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-635" y="6582410"/>
            <a:ext cx="1219263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经传多赢资深投顾 :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陈俊丨执业编号: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A1120619070007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065020" y="165100"/>
            <a:ext cx="840422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32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涨停棱镜</a:t>
            </a:r>
            <a:r>
              <a:rPr lang="en-US" altLang="zh-CN" sz="32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sz="32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海工装备</a:t>
            </a:r>
            <a:r>
              <a:rPr lang="en-US" altLang="zh-CN" sz="32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3.14 </a:t>
            </a:r>
            <a:r>
              <a:rPr lang="zh-CN" altLang="en-US" sz="32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高潮回档</a:t>
            </a:r>
            <a:r>
              <a:rPr lang="en-US" altLang="zh-CN" sz="32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+</a:t>
            </a:r>
            <a:r>
              <a:rPr lang="zh-CN" altLang="en-US" sz="32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趋势双紫</a:t>
            </a:r>
            <a:endParaRPr lang="zh-CN" altLang="en-US" sz="32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505460" y="6066790"/>
            <a:ext cx="1142174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b="1">
                <a:solidFill>
                  <a:schemeClr val="bg1"/>
                </a:solidFill>
              </a:rPr>
              <a:t>趋势双紫选股：</a:t>
            </a:r>
            <a:r>
              <a:rPr lang="en-US" altLang="zh-CN" sz="2000" b="1">
                <a:solidFill>
                  <a:schemeClr val="bg1"/>
                </a:solidFill>
              </a:rPr>
              <a:t>1</a:t>
            </a:r>
            <a:r>
              <a:rPr lang="zh-CN" altLang="en-US" sz="2000" b="1">
                <a:solidFill>
                  <a:schemeClr val="bg1"/>
                </a:solidFill>
              </a:rPr>
              <a:t>，股价处于牛熊线上，</a:t>
            </a:r>
            <a:r>
              <a:rPr lang="en-US" altLang="zh-CN" sz="2000" b="1">
                <a:solidFill>
                  <a:schemeClr val="bg1"/>
                </a:solidFill>
              </a:rPr>
              <a:t>2</a:t>
            </a:r>
            <a:r>
              <a:rPr lang="zh-CN" altLang="en-US" sz="2000" b="1">
                <a:solidFill>
                  <a:schemeClr val="bg1"/>
                </a:solidFill>
              </a:rPr>
              <a:t>，十日主力变紫</a:t>
            </a:r>
            <a:r>
              <a:rPr lang="en-US" altLang="zh-CN" sz="2000" b="1">
                <a:solidFill>
                  <a:schemeClr val="bg1"/>
                </a:solidFill>
              </a:rPr>
              <a:t> 3</a:t>
            </a:r>
            <a:r>
              <a:rPr lang="zh-CN" altLang="en-US" sz="2000" b="1">
                <a:solidFill>
                  <a:schemeClr val="bg1"/>
                </a:solidFill>
              </a:rPr>
              <a:t>，水手突破黄紫区域</a:t>
            </a:r>
            <a:r>
              <a:rPr lang="en-US" altLang="zh-CN" sz="2000" b="1">
                <a:solidFill>
                  <a:schemeClr val="bg1"/>
                </a:solidFill>
              </a:rPr>
              <a:t> 4,</a:t>
            </a:r>
            <a:r>
              <a:rPr lang="zh-CN" altLang="en-US" sz="2000" b="1">
                <a:solidFill>
                  <a:schemeClr val="bg1"/>
                </a:solidFill>
              </a:rPr>
              <a:t>中后期必强控盘</a:t>
            </a:r>
            <a:endParaRPr lang="zh-CN" altLang="en-US" sz="2000" b="1">
              <a:solidFill>
                <a:schemeClr val="bg1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305" y="1206500"/>
            <a:ext cx="4220845" cy="341884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6600" y="1002030"/>
            <a:ext cx="7432040" cy="411289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-635" y="6582410"/>
            <a:ext cx="1219263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经传多赢资深投顾 :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陈俊丨执业编号: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A1120619070007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7095" y="762000"/>
            <a:ext cx="10156825" cy="508952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167890" y="165100"/>
            <a:ext cx="840422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32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涨停棱镜</a:t>
            </a:r>
            <a:r>
              <a:rPr lang="en-US" altLang="zh-CN" sz="32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sz="32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充电桩</a:t>
            </a:r>
            <a:r>
              <a:rPr lang="en-US" altLang="zh-CN" sz="32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3.18 </a:t>
            </a:r>
            <a:r>
              <a:rPr lang="zh-CN" altLang="en-US" sz="32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高潮回档</a:t>
            </a:r>
            <a:r>
              <a:rPr lang="en-US" altLang="zh-CN" sz="32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+</a:t>
            </a:r>
            <a:r>
              <a:rPr lang="zh-CN" altLang="en-US" sz="32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趋势双紫</a:t>
            </a:r>
            <a:endParaRPr lang="zh-CN" altLang="en-US" sz="32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505460" y="6066790"/>
            <a:ext cx="1142174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b="1">
                <a:solidFill>
                  <a:schemeClr val="bg1"/>
                </a:solidFill>
              </a:rPr>
              <a:t>趋势双紫选股：</a:t>
            </a:r>
            <a:r>
              <a:rPr lang="en-US" altLang="zh-CN" sz="2000" b="1">
                <a:solidFill>
                  <a:schemeClr val="bg1"/>
                </a:solidFill>
              </a:rPr>
              <a:t>1</a:t>
            </a:r>
            <a:r>
              <a:rPr lang="zh-CN" altLang="en-US" sz="2000" b="1">
                <a:solidFill>
                  <a:schemeClr val="bg1"/>
                </a:solidFill>
              </a:rPr>
              <a:t>，股价处于牛熊线上，</a:t>
            </a:r>
            <a:r>
              <a:rPr lang="en-US" altLang="zh-CN" sz="2000" b="1">
                <a:solidFill>
                  <a:schemeClr val="bg1"/>
                </a:solidFill>
              </a:rPr>
              <a:t>2</a:t>
            </a:r>
            <a:r>
              <a:rPr lang="zh-CN" altLang="en-US" sz="2000" b="1">
                <a:solidFill>
                  <a:schemeClr val="bg1"/>
                </a:solidFill>
              </a:rPr>
              <a:t>，十日主力变紫</a:t>
            </a:r>
            <a:r>
              <a:rPr lang="en-US" altLang="zh-CN" sz="2000" b="1">
                <a:solidFill>
                  <a:schemeClr val="bg1"/>
                </a:solidFill>
              </a:rPr>
              <a:t> 3</a:t>
            </a:r>
            <a:r>
              <a:rPr lang="zh-CN" altLang="en-US" sz="2000" b="1">
                <a:solidFill>
                  <a:schemeClr val="bg1"/>
                </a:solidFill>
              </a:rPr>
              <a:t>，水手突破黄紫区域</a:t>
            </a:r>
            <a:r>
              <a:rPr lang="en-US" altLang="zh-CN" sz="2000" b="1">
                <a:solidFill>
                  <a:schemeClr val="bg1"/>
                </a:solidFill>
              </a:rPr>
              <a:t> 4,</a:t>
            </a:r>
            <a:r>
              <a:rPr lang="zh-CN" altLang="en-US" sz="2000" b="1">
                <a:solidFill>
                  <a:schemeClr val="bg1"/>
                </a:solidFill>
              </a:rPr>
              <a:t>中后期必强控盘</a:t>
            </a:r>
            <a:endParaRPr lang="zh-CN" altLang="en-US" sz="2000" b="1">
              <a:solidFill>
                <a:schemeClr val="bg1"/>
              </a:solidFill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4226560" y="171608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3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Medium" panose="020B0600000000000000" charset="-122"/>
              <a:ea typeface="思源黑体 Medium" panose="020B0600000000000000" charset="-122"/>
              <a:cs typeface="思源黑体 CN Normal" panose="020B0400000000000000" charset="-122"/>
            </a:endParaRPr>
          </a:p>
        </p:txBody>
      </p:sp>
      <p:sp>
        <p:nvSpPr>
          <p:cNvPr id="11" name="文本框 10"/>
          <p:cNvSpPr txBox="1"/>
          <p:nvPr>
            <p:custDataLst>
              <p:tags r:id="rId3"/>
            </p:custDataLst>
          </p:nvPr>
        </p:nvSpPr>
        <p:spPr>
          <a:xfrm>
            <a:off x="2118043" y="3064510"/>
            <a:ext cx="7955915" cy="12604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sz="76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趋势双紫</a:t>
            </a:r>
            <a:r>
              <a:rPr lang="en-US" altLang="zh-CN" sz="76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-</a:t>
            </a:r>
            <a:r>
              <a:rPr lang="zh-CN" altLang="en-US" sz="76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显规则</a:t>
            </a:r>
            <a:endParaRPr lang="zh-CN" altLang="en-US" sz="76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cxnSp>
        <p:nvCxnSpPr>
          <p:cNvPr id="12" name="直接连接符 11"/>
          <p:cNvCxnSpPr/>
          <p:nvPr/>
        </p:nvCxnSpPr>
        <p:spPr>
          <a:xfrm>
            <a:off x="2279015" y="2635250"/>
            <a:ext cx="7641590" cy="0"/>
          </a:xfrm>
          <a:prstGeom prst="line">
            <a:avLst/>
          </a:prstGeom>
          <a:ln>
            <a:gradFill>
              <a:gsLst>
                <a:gs pos="0">
                  <a:srgbClr val="1E38B8"/>
                </a:gs>
                <a:gs pos="50000">
                  <a:srgbClr val="B77DFE"/>
                </a:gs>
                <a:gs pos="100000">
                  <a:srgbClr val="1E38B8"/>
                </a:gs>
              </a:gsLst>
              <a:lin ang="0" scaled="0"/>
            </a:gra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4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635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-635" y="6582410"/>
            <a:ext cx="1219263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经传多赢资深投顾 :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陈俊丨执业编号: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A1120619070007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425065" y="118745"/>
            <a:ext cx="73406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 b="1">
                <a:solidFill>
                  <a:schemeClr val="bg1"/>
                </a:solidFill>
              </a:rPr>
              <a:t>趋势双紫，有方法，讲规则</a:t>
            </a:r>
            <a:endParaRPr lang="zh-CN" altLang="en-US" sz="2800" b="1">
              <a:solidFill>
                <a:schemeClr val="bg1"/>
              </a:solidFill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5065" y="808355"/>
            <a:ext cx="7135495" cy="3857625"/>
          </a:xfrm>
          <a:prstGeom prst="rect">
            <a:avLst/>
          </a:prstGeom>
          <a:ln w="28575">
            <a:solidFill>
              <a:srgbClr val="FFFEEB"/>
            </a:solidFill>
          </a:ln>
        </p:spPr>
      </p:pic>
      <p:sp>
        <p:nvSpPr>
          <p:cNvPr id="14" name="文本框 13"/>
          <p:cNvSpPr txBox="1"/>
          <p:nvPr/>
        </p:nvSpPr>
        <p:spPr>
          <a:xfrm>
            <a:off x="2051685" y="4885690"/>
            <a:ext cx="8088630" cy="1476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bg1"/>
                </a:solidFill>
              </a:rPr>
              <a:t>趋势双紫的初心</a:t>
            </a:r>
            <a:r>
              <a:rPr lang="en-US" altLang="zh-CN">
                <a:solidFill>
                  <a:schemeClr val="bg1"/>
                </a:solidFill>
              </a:rPr>
              <a:t>-</a:t>
            </a:r>
            <a:r>
              <a:rPr lang="zh-CN" altLang="en-US">
                <a:solidFill>
                  <a:schemeClr val="bg1"/>
                </a:solidFill>
              </a:rPr>
              <a:t>注册制下的趋势龙头的机遇</a:t>
            </a:r>
            <a:endParaRPr lang="zh-CN" altLang="en-US">
              <a:solidFill>
                <a:schemeClr val="bg1"/>
              </a:solidFill>
            </a:endParaRPr>
          </a:p>
          <a:p>
            <a:r>
              <a:rPr lang="zh-CN" altLang="en-US">
                <a:solidFill>
                  <a:schemeClr val="bg1"/>
                </a:solidFill>
              </a:rPr>
              <a:t>好风口：无风口不牛股，无主题不龙头</a:t>
            </a:r>
            <a:endParaRPr lang="zh-CN" altLang="en-US">
              <a:solidFill>
                <a:schemeClr val="bg1"/>
              </a:solidFill>
            </a:endParaRPr>
          </a:p>
          <a:p>
            <a:r>
              <a:rPr lang="zh-CN" altLang="en-US">
                <a:solidFill>
                  <a:schemeClr val="bg1"/>
                </a:solidFill>
              </a:rPr>
              <a:t>好公司：产业发展有预期和故事，有足够的成交换手。</a:t>
            </a:r>
            <a:endParaRPr lang="zh-CN" altLang="en-US">
              <a:solidFill>
                <a:schemeClr val="bg1"/>
              </a:solidFill>
            </a:endParaRPr>
          </a:p>
          <a:p>
            <a:r>
              <a:rPr lang="zh-CN" altLang="en-US">
                <a:solidFill>
                  <a:schemeClr val="bg1"/>
                </a:solidFill>
              </a:rPr>
              <a:t>好形态：拥有龙头特征形态</a:t>
            </a:r>
            <a:endParaRPr lang="zh-CN" altLang="en-US">
              <a:solidFill>
                <a:schemeClr val="bg1"/>
              </a:solidFill>
            </a:endParaRPr>
          </a:p>
          <a:p>
            <a:r>
              <a:rPr lang="zh-CN" altLang="en-US">
                <a:solidFill>
                  <a:schemeClr val="bg1"/>
                </a:solidFill>
              </a:rPr>
              <a:t>把握关键的突破节点，挖掘趋势启动和加速的双紫机遇（水手紫，主力动向紫）</a:t>
            </a:r>
            <a:endParaRPr lang="zh-CN" altLang="en-US">
              <a:solidFill>
                <a:schemeClr val="bg1"/>
              </a:solidFill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框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6480" y="3359785"/>
            <a:ext cx="10088880" cy="2813050"/>
          </a:xfrm>
          <a:prstGeom prst="rect">
            <a:avLst/>
          </a:prstGeom>
        </p:spPr>
      </p:pic>
      <p:sp>
        <p:nvSpPr>
          <p:cNvPr id="17" name="文本框 16"/>
          <p:cNvSpPr txBox="1"/>
          <p:nvPr>
            <p:custDataLst>
              <p:tags r:id="rId3"/>
            </p:custDataLst>
          </p:nvPr>
        </p:nvSpPr>
        <p:spPr>
          <a:xfrm>
            <a:off x="5374640" y="4244340"/>
            <a:ext cx="5269230" cy="321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5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经传多赢资深投顾。</a:t>
            </a:r>
            <a:endParaRPr lang="zh-CN" altLang="en-US" sz="1500">
              <a:solidFill>
                <a:schemeClr val="tx1">
                  <a:lumMod val="75000"/>
                  <a:lumOff val="2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sp>
        <p:nvSpPr>
          <p:cNvPr id="18" name="文本框 17"/>
          <p:cNvSpPr txBox="1"/>
          <p:nvPr>
            <p:custDataLst>
              <p:tags r:id="rId4"/>
            </p:custDataLst>
          </p:nvPr>
        </p:nvSpPr>
        <p:spPr>
          <a:xfrm>
            <a:off x="5361305" y="4556125"/>
            <a:ext cx="5282565" cy="131889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lvl="0" algn="l">
              <a:lnSpc>
                <a:spcPct val="120000"/>
              </a:lnSpc>
              <a:buClrTx/>
              <a:buSzTx/>
              <a:buFontTx/>
            </a:pPr>
            <a:r>
              <a:rPr lang="zh-CN" altLang="en-US" sz="15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毕业于西北工业大学，股海沉浮多年。擅长波浪形态，机构分析，资金推动论，结合唯信号论，把握确定性波段。深度研究资金博弈理论，以价格体现市场一切信息为核心，帮助用户建立适合自己的投资模型！</a:t>
            </a:r>
            <a:endParaRPr lang="zh-CN" altLang="en-US" sz="1500">
              <a:solidFill>
                <a:schemeClr val="tx1">
                  <a:lumMod val="75000"/>
                  <a:lumOff val="2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sp>
        <p:nvSpPr>
          <p:cNvPr id="19" name="文本框 18"/>
          <p:cNvSpPr txBox="1"/>
          <p:nvPr>
            <p:custDataLst>
              <p:tags r:id="rId5"/>
            </p:custDataLst>
          </p:nvPr>
        </p:nvSpPr>
        <p:spPr>
          <a:xfrm>
            <a:off x="5027930" y="788035"/>
            <a:ext cx="5952490" cy="24415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 fontAlgn="auto">
              <a:lnSpc>
                <a:spcPct val="100000"/>
              </a:lnSpc>
            </a:pPr>
            <a:r>
              <a:rPr lang="zh-CN" altLang="en-US" sz="7500" b="1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国产崛起</a:t>
            </a:r>
            <a:endParaRPr lang="zh-CN" altLang="en-US" sz="7500" b="1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  <a:p>
            <a:pPr algn="ctr" fontAlgn="auto">
              <a:lnSpc>
                <a:spcPct val="100000"/>
              </a:lnSpc>
            </a:pPr>
            <a:r>
              <a:rPr lang="zh-CN" altLang="en-US" sz="7500" b="1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高低切换</a:t>
            </a:r>
            <a:endParaRPr lang="zh-CN" altLang="en-US" sz="7500" b="1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166360" y="4163695"/>
            <a:ext cx="398780" cy="445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300">
                <a:solidFill>
                  <a:srgbClr val="4A4A4A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·</a:t>
            </a:r>
            <a:endParaRPr lang="en-US" altLang="zh-CN" sz="2300">
              <a:solidFill>
                <a:srgbClr val="4A4A4A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8" name="文本框 7"/>
          <p:cNvSpPr txBox="1"/>
          <p:nvPr>
            <p:custDataLst>
              <p:tags r:id="rId6"/>
            </p:custDataLst>
          </p:nvPr>
        </p:nvSpPr>
        <p:spPr>
          <a:xfrm>
            <a:off x="5166360" y="4478020"/>
            <a:ext cx="398780" cy="5156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20000"/>
              </a:lnSpc>
              <a:buClrTx/>
              <a:buSzTx/>
              <a:buFontTx/>
            </a:pPr>
            <a:r>
              <a:rPr lang="en-US" altLang="zh-CN" sz="2300">
                <a:solidFill>
                  <a:srgbClr val="4A4A4A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·</a:t>
            </a:r>
            <a:endParaRPr lang="zh-CN" altLang="en-US" sz="1500">
              <a:solidFill>
                <a:schemeClr val="tx1">
                  <a:lumMod val="75000"/>
                  <a:lumOff val="2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</a:endParaRPr>
          </a:p>
        </p:txBody>
      </p:sp>
      <p:sp>
        <p:nvSpPr>
          <p:cNvPr id="9" name="圆角矩形 8"/>
          <p:cNvSpPr/>
          <p:nvPr/>
        </p:nvSpPr>
        <p:spPr>
          <a:xfrm>
            <a:off x="5308600" y="3583940"/>
            <a:ext cx="5335270" cy="509905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4B58ED"/>
              </a:gs>
              <a:gs pos="100000">
                <a:srgbClr val="B47BFD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5875020" y="3639185"/>
            <a:ext cx="4171950" cy="3835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陈俊</a:t>
            </a:r>
            <a:r>
              <a:rPr lang="en-US" altLang="zh-CN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  |  </a:t>
            </a:r>
            <a:r>
              <a:rPr lang="zh-CN" altLang="en-US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执业编号</a:t>
            </a:r>
            <a:r>
              <a:rPr lang="en-US" altLang="zh-CN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:A1120619070007</a:t>
            </a:r>
            <a:endParaRPr lang="en-US" altLang="zh-CN" sz="1900">
              <a:solidFill>
                <a:schemeClr val="bg1"/>
              </a:solidFill>
              <a:latin typeface="思源黑体 Medium" panose="020B0600000000000000" charset="-122"/>
              <a:ea typeface="思源黑体 Medium" panose="020B0600000000000000" charset="-122"/>
              <a:cs typeface="思源黑体 Medium" panose="020B0600000000000000" charset="-122"/>
            </a:endParaRPr>
          </a:p>
        </p:txBody>
      </p:sp>
      <p:pic>
        <p:nvPicPr>
          <p:cNvPr id="4" name="图片 3" descr="陈俊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2820" y="814705"/>
            <a:ext cx="4321810" cy="5155565"/>
          </a:xfrm>
          <a:prstGeom prst="rect">
            <a:avLst/>
          </a:prstGeom>
        </p:spPr>
      </p:pic>
    </p:spTree>
    <p:custDataLst>
      <p:tags r:id="rId8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635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-635" y="6582410"/>
            <a:ext cx="1219263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经传多赢资深投顾 :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陈俊丨执业编号: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A1120619070007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425065" y="118745"/>
            <a:ext cx="73406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 b="1">
                <a:solidFill>
                  <a:schemeClr val="bg1"/>
                </a:solidFill>
              </a:rPr>
              <a:t>趋势双紫</a:t>
            </a:r>
            <a:endParaRPr lang="en-US" altLang="zh-CN" sz="2800" b="1">
              <a:solidFill>
                <a:schemeClr val="bg1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54720" y="640715"/>
            <a:ext cx="3316605" cy="30861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54720" y="3857625"/>
            <a:ext cx="3316605" cy="264795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10529570" y="3081655"/>
            <a:ext cx="12484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 b="1"/>
              <a:t>盘中</a:t>
            </a:r>
            <a:endParaRPr lang="zh-CN" altLang="en-US" sz="3600" b="1"/>
          </a:p>
        </p:txBody>
      </p:sp>
      <p:sp>
        <p:nvSpPr>
          <p:cNvPr id="8" name="文本框 7"/>
          <p:cNvSpPr txBox="1"/>
          <p:nvPr/>
        </p:nvSpPr>
        <p:spPr>
          <a:xfrm>
            <a:off x="10529570" y="5731510"/>
            <a:ext cx="12484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 b="1"/>
              <a:t>盘后</a:t>
            </a:r>
            <a:endParaRPr lang="zh-CN" altLang="en-US" sz="3600" b="1"/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4220" y="864870"/>
            <a:ext cx="7150735" cy="5128895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635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-635" y="6582410"/>
            <a:ext cx="1219263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经传多赢资深投顾 :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陈俊丨执业编号: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A1120619070007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425065" y="118745"/>
            <a:ext cx="73406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 b="1">
                <a:solidFill>
                  <a:schemeClr val="bg1"/>
                </a:solidFill>
              </a:rPr>
              <a:t>趋势双紫</a:t>
            </a:r>
            <a:r>
              <a:rPr lang="en-US" altLang="zh-CN" sz="2800" b="1">
                <a:solidFill>
                  <a:schemeClr val="bg1"/>
                </a:solidFill>
              </a:rPr>
              <a:t>-</a:t>
            </a:r>
            <a:r>
              <a:rPr lang="zh-CN" altLang="en-US" sz="2800" b="1">
                <a:solidFill>
                  <a:schemeClr val="bg1"/>
                </a:solidFill>
              </a:rPr>
              <a:t>三买法则</a:t>
            </a:r>
            <a:endParaRPr lang="zh-CN" altLang="en-US" sz="2800" b="1">
              <a:solidFill>
                <a:schemeClr val="bg1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991360" y="770255"/>
            <a:ext cx="8875395" cy="56311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>
                <a:solidFill>
                  <a:schemeClr val="bg1"/>
                </a:solidFill>
              </a:rPr>
              <a:t>左侧一买：仓位建议</a:t>
            </a:r>
            <a:r>
              <a:rPr lang="en-US" altLang="zh-CN">
                <a:solidFill>
                  <a:schemeClr val="bg1"/>
                </a:solidFill>
              </a:rPr>
              <a:t>-1</a:t>
            </a:r>
            <a:endParaRPr lang="zh-CN">
              <a:solidFill>
                <a:schemeClr val="bg1"/>
              </a:solidFill>
            </a:endParaRPr>
          </a:p>
          <a:p>
            <a:r>
              <a:rPr lang="en-US" altLang="zh-CN">
                <a:solidFill>
                  <a:schemeClr val="bg1"/>
                </a:solidFill>
              </a:rPr>
              <a:t>           </a:t>
            </a:r>
            <a:r>
              <a:rPr lang="zh-CN" altLang="en-US">
                <a:solidFill>
                  <a:schemeClr val="bg1"/>
                </a:solidFill>
              </a:rPr>
              <a:t>回踩熊线</a:t>
            </a:r>
            <a:r>
              <a:rPr lang="en-US" altLang="zh-CN">
                <a:solidFill>
                  <a:schemeClr val="bg1"/>
                </a:solidFill>
              </a:rPr>
              <a:t> </a:t>
            </a:r>
            <a:r>
              <a:rPr lang="zh-CN" altLang="en-US">
                <a:solidFill>
                  <a:schemeClr val="bg1"/>
                </a:solidFill>
              </a:rPr>
              <a:t>或上行五日线回踩</a:t>
            </a:r>
            <a:endParaRPr lang="zh-CN" altLang="en-US">
              <a:solidFill>
                <a:schemeClr val="bg1"/>
              </a:solidFill>
            </a:endParaRPr>
          </a:p>
          <a:p>
            <a:r>
              <a:rPr lang="zh-CN" altLang="en-US">
                <a:solidFill>
                  <a:schemeClr val="bg1"/>
                </a:solidFill>
              </a:rPr>
              <a:t>要求：</a:t>
            </a:r>
            <a:r>
              <a:rPr lang="en-US" altLang="zh-CN">
                <a:solidFill>
                  <a:schemeClr val="bg1"/>
                </a:solidFill>
              </a:rPr>
              <a:t>1</a:t>
            </a:r>
            <a:r>
              <a:rPr lang="zh-CN" altLang="en-US">
                <a:solidFill>
                  <a:schemeClr val="bg1"/>
                </a:solidFill>
              </a:rPr>
              <a:t>，短线上攻持续向上</a:t>
            </a:r>
            <a:r>
              <a:rPr lang="en-US" altLang="zh-CN">
                <a:solidFill>
                  <a:schemeClr val="bg1"/>
                </a:solidFill>
              </a:rPr>
              <a:t> 2</a:t>
            </a:r>
            <a:r>
              <a:rPr lang="zh-CN" altLang="en-US">
                <a:solidFill>
                  <a:schemeClr val="bg1"/>
                </a:solidFill>
              </a:rPr>
              <a:t>，大盘，板块流动资金红</a:t>
            </a:r>
            <a:endParaRPr lang="zh-CN" altLang="en-US">
              <a:solidFill>
                <a:schemeClr val="bg1"/>
              </a:solidFill>
            </a:endParaRPr>
          </a:p>
          <a:p>
            <a:r>
              <a:rPr lang="en-US" altLang="zh-CN">
                <a:solidFill>
                  <a:schemeClr val="bg1"/>
                </a:solidFill>
              </a:rPr>
              <a:t>           </a:t>
            </a:r>
            <a:r>
              <a:rPr lang="zh-CN" altLang="en-US">
                <a:solidFill>
                  <a:schemeClr val="bg1"/>
                </a:solidFill>
              </a:rPr>
              <a:t>否则仅适用极少主题龙头。市场弱势的时候，请</a:t>
            </a:r>
            <a:r>
              <a:rPr lang="zh-CN" altLang="en-US">
                <a:solidFill>
                  <a:schemeClr val="accent3"/>
                </a:solidFill>
              </a:rPr>
              <a:t>慎用左侧模式</a:t>
            </a:r>
            <a:endParaRPr lang="zh-CN" altLang="en-US">
              <a:solidFill>
                <a:schemeClr val="bg1"/>
              </a:solidFill>
            </a:endParaRPr>
          </a:p>
          <a:p>
            <a:endParaRPr lang="en-US" altLang="zh-CN">
              <a:solidFill>
                <a:schemeClr val="bg1"/>
              </a:solidFill>
            </a:endParaRPr>
          </a:p>
          <a:p>
            <a:r>
              <a:rPr lang="zh-CN">
                <a:solidFill>
                  <a:schemeClr val="bg1"/>
                </a:solidFill>
              </a:rPr>
              <a:t>右侧二买：仓位建议</a:t>
            </a:r>
            <a:r>
              <a:rPr lang="en-US" altLang="zh-CN">
                <a:solidFill>
                  <a:schemeClr val="bg1"/>
                </a:solidFill>
              </a:rPr>
              <a:t>-1</a:t>
            </a:r>
            <a:endParaRPr lang="zh-CN">
              <a:solidFill>
                <a:schemeClr val="bg1"/>
              </a:solidFill>
            </a:endParaRPr>
          </a:p>
          <a:p>
            <a:r>
              <a:rPr lang="en-US" altLang="zh-CN">
                <a:solidFill>
                  <a:schemeClr val="bg1"/>
                </a:solidFill>
              </a:rPr>
              <a:t>            </a:t>
            </a:r>
            <a:r>
              <a:rPr lang="zh-CN" altLang="en-US">
                <a:solidFill>
                  <a:schemeClr val="bg1"/>
                </a:solidFill>
              </a:rPr>
              <a:t>大单异动（</a:t>
            </a:r>
            <a:r>
              <a:rPr lang="zh-CN" altLang="en-US">
                <a:solidFill>
                  <a:schemeClr val="bg1"/>
                </a:solidFill>
                <a:sym typeface="+mn-ea"/>
              </a:rPr>
              <a:t>分时主力博弈</a:t>
            </a:r>
            <a:r>
              <a:rPr lang="zh-CN" altLang="en-US">
                <a:solidFill>
                  <a:srgbClr val="FF0000"/>
                </a:solidFill>
                <a:sym typeface="+mn-ea"/>
              </a:rPr>
              <a:t>红色大单占比</a:t>
            </a:r>
            <a:r>
              <a:rPr lang="en-US" altLang="zh-CN">
                <a:solidFill>
                  <a:srgbClr val="FF0000"/>
                </a:solidFill>
                <a:sym typeface="+mn-ea"/>
              </a:rPr>
              <a:t>5%</a:t>
            </a:r>
            <a:r>
              <a:rPr lang="en-US" altLang="zh-CN">
                <a:solidFill>
                  <a:schemeClr val="bg1"/>
                </a:solidFill>
                <a:sym typeface="+mn-ea"/>
              </a:rPr>
              <a:t>, </a:t>
            </a:r>
            <a:r>
              <a:rPr lang="zh-CN" altLang="en-US">
                <a:solidFill>
                  <a:schemeClr val="bg1"/>
                </a:solidFill>
                <a:sym typeface="+mn-ea"/>
              </a:rPr>
              <a:t>日线指标</a:t>
            </a:r>
            <a:r>
              <a:rPr lang="en-US" altLang="zh-CN">
                <a:solidFill>
                  <a:schemeClr val="bg1"/>
                </a:solidFill>
                <a:sym typeface="+mn-ea"/>
              </a:rPr>
              <a:t> </a:t>
            </a:r>
            <a:r>
              <a:rPr lang="zh-CN" altLang="en-US">
                <a:solidFill>
                  <a:srgbClr val="FF00FF"/>
                </a:solidFill>
                <a:sym typeface="+mn-ea"/>
              </a:rPr>
              <a:t>紫色大单异动</a:t>
            </a:r>
            <a:r>
              <a:rPr lang="zh-CN" altLang="en-US">
                <a:solidFill>
                  <a:schemeClr val="bg1"/>
                </a:solidFill>
              </a:rPr>
              <a:t>）</a:t>
            </a:r>
            <a:endParaRPr lang="zh-CN" altLang="en-US">
              <a:solidFill>
                <a:schemeClr val="bg1"/>
              </a:solidFill>
            </a:endParaRPr>
          </a:p>
          <a:p>
            <a:r>
              <a:rPr lang="en-US" altLang="zh-CN">
                <a:solidFill>
                  <a:schemeClr val="bg1"/>
                </a:solidFill>
              </a:rPr>
              <a:t> </a:t>
            </a:r>
            <a:r>
              <a:rPr lang="zh-CN" altLang="en-US">
                <a:solidFill>
                  <a:schemeClr val="bg1"/>
                </a:solidFill>
              </a:rPr>
              <a:t>要求：</a:t>
            </a:r>
            <a:r>
              <a:rPr lang="en-US" altLang="zh-CN">
                <a:solidFill>
                  <a:schemeClr val="bg1"/>
                </a:solidFill>
              </a:rPr>
              <a:t> </a:t>
            </a:r>
            <a:r>
              <a:rPr lang="zh-CN" altLang="en-US">
                <a:solidFill>
                  <a:schemeClr val="bg1"/>
                </a:solidFill>
              </a:rPr>
              <a:t>日线</a:t>
            </a:r>
            <a:r>
              <a:rPr lang="en-US" altLang="zh-CN">
                <a:solidFill>
                  <a:schemeClr val="bg1"/>
                </a:solidFill>
              </a:rPr>
              <a:t>-</a:t>
            </a:r>
            <a:r>
              <a:rPr lang="zh-CN" altLang="en-US">
                <a:solidFill>
                  <a:schemeClr val="bg1"/>
                </a:solidFill>
              </a:rPr>
              <a:t>调整区间，红肥绿瘦</a:t>
            </a:r>
            <a:r>
              <a:rPr lang="en-US" altLang="zh-CN">
                <a:solidFill>
                  <a:schemeClr val="bg1"/>
                </a:solidFill>
              </a:rPr>
              <a:t> </a:t>
            </a:r>
            <a:r>
              <a:rPr lang="zh-CN" altLang="en-US">
                <a:solidFill>
                  <a:schemeClr val="bg1"/>
                </a:solidFill>
              </a:rPr>
              <a:t>上涨放量</a:t>
            </a:r>
            <a:endParaRPr lang="zh-CN" altLang="en-US">
              <a:solidFill>
                <a:schemeClr val="bg1"/>
              </a:solidFill>
            </a:endParaRPr>
          </a:p>
          <a:p>
            <a:r>
              <a:rPr lang="zh-CN" altLang="en-US">
                <a:solidFill>
                  <a:schemeClr val="bg1"/>
                </a:solidFill>
              </a:rPr>
              <a:t> </a:t>
            </a:r>
            <a:r>
              <a:rPr lang="en-US" altLang="zh-CN">
                <a:solidFill>
                  <a:schemeClr val="bg1"/>
                </a:solidFill>
              </a:rPr>
              <a:t>            </a:t>
            </a:r>
            <a:r>
              <a:rPr lang="zh-CN" altLang="en-US">
                <a:solidFill>
                  <a:schemeClr val="bg1"/>
                </a:solidFill>
              </a:rPr>
              <a:t>分时：</a:t>
            </a:r>
            <a:r>
              <a:rPr lang="en-US" altLang="zh-CN">
                <a:solidFill>
                  <a:schemeClr val="bg1"/>
                </a:solidFill>
              </a:rPr>
              <a:t> 10:30 </a:t>
            </a:r>
            <a:r>
              <a:rPr lang="zh-CN" altLang="en-US">
                <a:solidFill>
                  <a:schemeClr val="bg1"/>
                </a:solidFill>
              </a:rPr>
              <a:t>前，上涨分时，</a:t>
            </a:r>
            <a:r>
              <a:rPr lang="en-US" altLang="zh-CN">
                <a:solidFill>
                  <a:schemeClr val="bg1"/>
                </a:solidFill>
              </a:rPr>
              <a:t> </a:t>
            </a:r>
            <a:r>
              <a:rPr lang="zh-CN" altLang="en-US">
                <a:solidFill>
                  <a:schemeClr val="bg1"/>
                </a:solidFill>
              </a:rPr>
              <a:t>由</a:t>
            </a:r>
            <a:r>
              <a:rPr lang="zh-CN" altLang="en-US">
                <a:solidFill>
                  <a:srgbClr val="FF0000"/>
                </a:solidFill>
              </a:rPr>
              <a:t>红色</a:t>
            </a:r>
            <a:r>
              <a:rPr lang="zh-CN" altLang="en-US">
                <a:solidFill>
                  <a:schemeClr val="bg1"/>
                </a:solidFill>
              </a:rPr>
              <a:t>大单主买推动</a:t>
            </a:r>
            <a:r>
              <a:rPr lang="en-US" altLang="zh-CN">
                <a:solidFill>
                  <a:schemeClr val="bg1"/>
                </a:solidFill>
              </a:rPr>
              <a:t>500-1000</a:t>
            </a:r>
            <a:r>
              <a:rPr lang="zh-CN" altLang="en-US">
                <a:solidFill>
                  <a:schemeClr val="bg1"/>
                </a:solidFill>
              </a:rPr>
              <a:t>万。</a:t>
            </a:r>
            <a:endParaRPr lang="zh-CN" altLang="en-US">
              <a:solidFill>
                <a:schemeClr val="bg1"/>
              </a:solidFill>
            </a:endParaRPr>
          </a:p>
          <a:p>
            <a:r>
              <a:rPr lang="zh-CN" altLang="en-US">
                <a:solidFill>
                  <a:schemeClr val="bg1"/>
                </a:solidFill>
              </a:rPr>
              <a:t> </a:t>
            </a:r>
            <a:r>
              <a:rPr lang="en-US" altLang="zh-CN">
                <a:solidFill>
                  <a:schemeClr val="bg1"/>
                </a:solidFill>
              </a:rPr>
              <a:t>                     </a:t>
            </a:r>
            <a:r>
              <a:rPr lang="zh-CN" altLang="en-US">
                <a:solidFill>
                  <a:schemeClr val="bg1"/>
                </a:solidFill>
              </a:rPr>
              <a:t>资金博弈：</a:t>
            </a:r>
            <a:r>
              <a:rPr lang="zh-CN" altLang="en-US">
                <a:solidFill>
                  <a:srgbClr val="92D050"/>
                </a:solidFill>
              </a:rPr>
              <a:t>绿色</a:t>
            </a:r>
            <a:r>
              <a:rPr lang="zh-CN" altLang="en-US">
                <a:solidFill>
                  <a:schemeClr val="bg1"/>
                </a:solidFill>
              </a:rPr>
              <a:t>小单向下</a:t>
            </a:r>
            <a:endParaRPr lang="en-US" altLang="zh-CN">
              <a:solidFill>
                <a:schemeClr val="bg1"/>
              </a:solidFill>
            </a:endParaRPr>
          </a:p>
          <a:p>
            <a:endParaRPr lang="en-US" altLang="zh-CN">
              <a:solidFill>
                <a:schemeClr val="bg1"/>
              </a:solidFill>
            </a:endParaRPr>
          </a:p>
          <a:p>
            <a:r>
              <a:rPr lang="zh-CN">
                <a:solidFill>
                  <a:schemeClr val="bg1"/>
                </a:solidFill>
              </a:rPr>
              <a:t>右侧三买共振：仓位建议</a:t>
            </a:r>
            <a:r>
              <a:rPr lang="en-US" altLang="zh-CN">
                <a:solidFill>
                  <a:schemeClr val="bg1"/>
                </a:solidFill>
              </a:rPr>
              <a:t>3-5</a:t>
            </a:r>
            <a:endParaRPr lang="zh-CN">
              <a:solidFill>
                <a:schemeClr val="bg1"/>
              </a:solidFill>
            </a:endParaRPr>
          </a:p>
          <a:p>
            <a:r>
              <a:rPr lang="en-US" altLang="zh-CN">
                <a:solidFill>
                  <a:schemeClr val="bg1"/>
                </a:solidFill>
              </a:rPr>
              <a:t>          </a:t>
            </a:r>
            <a:r>
              <a:rPr lang="zh-CN" altLang="en-US">
                <a:solidFill>
                  <a:schemeClr val="bg1"/>
                </a:solidFill>
              </a:rPr>
              <a:t>主买大单扫货</a:t>
            </a:r>
            <a:r>
              <a:rPr lang="en-US" altLang="zh-CN">
                <a:solidFill>
                  <a:schemeClr val="bg1"/>
                </a:solidFill>
              </a:rPr>
              <a:t>+</a:t>
            </a:r>
            <a:r>
              <a:rPr lang="zh-CN" altLang="en-US">
                <a:solidFill>
                  <a:schemeClr val="bg1"/>
                </a:solidFill>
              </a:rPr>
              <a:t>金叉</a:t>
            </a:r>
            <a:endParaRPr lang="zh-CN" altLang="en-US">
              <a:solidFill>
                <a:schemeClr val="bg1"/>
              </a:solidFill>
            </a:endParaRPr>
          </a:p>
          <a:p>
            <a:r>
              <a:rPr lang="en-US" altLang="zh-CN">
                <a:solidFill>
                  <a:schemeClr val="bg1"/>
                </a:solidFill>
              </a:rPr>
              <a:t>          </a:t>
            </a:r>
            <a:r>
              <a:rPr lang="zh-CN" altLang="en-US">
                <a:solidFill>
                  <a:schemeClr val="bg1"/>
                </a:solidFill>
              </a:rPr>
              <a:t>主买大单扫货</a:t>
            </a:r>
            <a:r>
              <a:rPr lang="en-US" altLang="zh-CN">
                <a:solidFill>
                  <a:schemeClr val="bg1"/>
                </a:solidFill>
              </a:rPr>
              <a:t>+</a:t>
            </a:r>
            <a:r>
              <a:rPr lang="zh-CN" altLang="en-US">
                <a:solidFill>
                  <a:schemeClr val="bg1"/>
                </a:solidFill>
              </a:rPr>
              <a:t>熊线上移</a:t>
            </a:r>
            <a:r>
              <a:rPr lang="en-US" altLang="zh-CN">
                <a:solidFill>
                  <a:schemeClr val="bg1"/>
                </a:solidFill>
              </a:rPr>
              <a:t>(</a:t>
            </a:r>
            <a:r>
              <a:rPr lang="zh-CN" altLang="en-US">
                <a:solidFill>
                  <a:schemeClr val="bg1"/>
                </a:solidFill>
              </a:rPr>
              <a:t>可预判</a:t>
            </a:r>
            <a:r>
              <a:rPr lang="en-US" altLang="zh-CN">
                <a:solidFill>
                  <a:schemeClr val="bg1"/>
                </a:solidFill>
              </a:rPr>
              <a:t>)</a:t>
            </a:r>
            <a:endParaRPr lang="en-US" altLang="zh-CN">
              <a:solidFill>
                <a:schemeClr val="bg1"/>
              </a:solidFill>
            </a:endParaRPr>
          </a:p>
          <a:p>
            <a:r>
              <a:rPr lang="en-US" altLang="zh-CN">
                <a:solidFill>
                  <a:schemeClr val="bg1"/>
                </a:solidFill>
              </a:rPr>
              <a:t>          </a:t>
            </a:r>
            <a:r>
              <a:rPr lang="zh-CN" altLang="en-US">
                <a:solidFill>
                  <a:schemeClr val="bg1"/>
                </a:solidFill>
              </a:rPr>
              <a:t>主买大单扫货</a:t>
            </a:r>
            <a:r>
              <a:rPr lang="en-US" altLang="zh-CN">
                <a:solidFill>
                  <a:schemeClr val="bg1"/>
                </a:solidFill>
              </a:rPr>
              <a:t>+</a:t>
            </a:r>
            <a:r>
              <a:rPr lang="zh-CN" altLang="en-US">
                <a:solidFill>
                  <a:schemeClr val="bg1"/>
                </a:solidFill>
              </a:rPr>
              <a:t>水手变</a:t>
            </a:r>
            <a:r>
              <a:rPr lang="zh-CN" altLang="en-US">
                <a:solidFill>
                  <a:srgbClr val="FF00FF"/>
                </a:solidFill>
              </a:rPr>
              <a:t>紫或持续紫</a:t>
            </a:r>
            <a:endParaRPr lang="zh-CN" altLang="en-US">
              <a:solidFill>
                <a:schemeClr val="bg1"/>
              </a:solidFill>
            </a:endParaRPr>
          </a:p>
          <a:p>
            <a:r>
              <a:rPr lang="en-US" altLang="zh-CN">
                <a:solidFill>
                  <a:schemeClr val="bg1"/>
                </a:solidFill>
                <a:sym typeface="+mn-ea"/>
              </a:rPr>
              <a:t> </a:t>
            </a:r>
            <a:r>
              <a:rPr lang="zh-CN" altLang="en-US">
                <a:solidFill>
                  <a:schemeClr val="bg1"/>
                </a:solidFill>
                <a:sym typeface="+mn-ea"/>
              </a:rPr>
              <a:t>（优选</a:t>
            </a:r>
            <a:r>
              <a:rPr lang="zh-CN" altLang="en-US">
                <a:solidFill>
                  <a:schemeClr val="accent6">
                    <a:lumMod val="75000"/>
                  </a:schemeClr>
                </a:solidFill>
                <a:sym typeface="+mn-ea"/>
              </a:rPr>
              <a:t>平台突破，周线金叉，量价齐升，高量柱</a:t>
            </a:r>
            <a:r>
              <a:rPr lang="en-US" altLang="zh-CN">
                <a:solidFill>
                  <a:schemeClr val="accent6">
                    <a:lumMod val="75000"/>
                  </a:schemeClr>
                </a:solidFill>
                <a:sym typeface="+mn-ea"/>
              </a:rPr>
              <a:t>-</a:t>
            </a:r>
            <a:r>
              <a:rPr lang="zh-CN" altLang="en-US">
                <a:solidFill>
                  <a:schemeClr val="accent6">
                    <a:lumMod val="75000"/>
                  </a:schemeClr>
                </a:solidFill>
                <a:sym typeface="+mn-ea"/>
              </a:rPr>
              <a:t>高于启动涨停量柱</a:t>
            </a:r>
            <a:r>
              <a:rPr lang="en-US" altLang="zh-CN">
                <a:solidFill>
                  <a:schemeClr val="accent6">
                    <a:lumMod val="75000"/>
                  </a:schemeClr>
                </a:solidFill>
                <a:sym typeface="+mn-ea"/>
              </a:rPr>
              <a:t> </a:t>
            </a:r>
            <a:r>
              <a:rPr lang="zh-CN" altLang="en-US">
                <a:solidFill>
                  <a:schemeClr val="bg1"/>
                </a:solidFill>
                <a:sym typeface="+mn-ea"/>
              </a:rPr>
              <a:t>）</a:t>
            </a:r>
            <a:endParaRPr lang="zh-CN" altLang="en-US">
              <a:solidFill>
                <a:schemeClr val="bg1"/>
              </a:solidFill>
              <a:sym typeface="+mn-ea"/>
            </a:endParaRPr>
          </a:p>
          <a:p>
            <a:endParaRPr lang="en-US" altLang="zh-CN">
              <a:solidFill>
                <a:schemeClr val="bg1"/>
              </a:solidFill>
            </a:endParaRPr>
          </a:p>
          <a:p>
            <a:r>
              <a:rPr lang="zh-CN" altLang="en-US">
                <a:solidFill>
                  <a:schemeClr val="bg1"/>
                </a:solidFill>
              </a:rPr>
              <a:t>要求：涨停棱镜</a:t>
            </a:r>
            <a:r>
              <a:rPr lang="en-US" altLang="zh-CN">
                <a:solidFill>
                  <a:schemeClr val="bg1"/>
                </a:solidFill>
              </a:rPr>
              <a:t>10</a:t>
            </a:r>
            <a:r>
              <a:rPr lang="zh-CN" altLang="en-US">
                <a:solidFill>
                  <a:schemeClr val="bg1"/>
                </a:solidFill>
              </a:rPr>
              <a:t>日热点前五</a:t>
            </a:r>
            <a:r>
              <a:rPr lang="en-US" altLang="zh-CN">
                <a:solidFill>
                  <a:schemeClr val="bg1"/>
                </a:solidFill>
              </a:rPr>
              <a:t>  </a:t>
            </a:r>
            <a:r>
              <a:rPr lang="zh-CN" altLang="en-US">
                <a:solidFill>
                  <a:schemeClr val="bg1"/>
                </a:solidFill>
              </a:rPr>
              <a:t>或</a:t>
            </a:r>
            <a:r>
              <a:rPr lang="en-US" altLang="zh-CN">
                <a:solidFill>
                  <a:schemeClr val="bg1"/>
                </a:solidFill>
              </a:rPr>
              <a:t>   </a:t>
            </a:r>
            <a:r>
              <a:rPr lang="zh-CN" altLang="en-US">
                <a:solidFill>
                  <a:schemeClr val="bg1"/>
                </a:solidFill>
              </a:rPr>
              <a:t>趋势龙头榜</a:t>
            </a:r>
            <a:endParaRPr lang="zh-CN" altLang="en-US">
              <a:solidFill>
                <a:schemeClr val="bg1"/>
              </a:solidFill>
            </a:endParaRPr>
          </a:p>
          <a:p>
            <a:endParaRPr lang="zh-CN" altLang="en-US">
              <a:solidFill>
                <a:schemeClr val="bg1"/>
              </a:solidFill>
            </a:endParaRPr>
          </a:p>
          <a:p>
            <a:pPr algn="ctr"/>
            <a:r>
              <a:rPr lang="zh-CN" altLang="en-US">
                <a:solidFill>
                  <a:schemeClr val="bg1"/>
                </a:solidFill>
              </a:rPr>
              <a:t>重点提示仓位配比建议</a:t>
            </a:r>
            <a:r>
              <a:rPr lang="en-US" altLang="zh-CN">
                <a:solidFill>
                  <a:schemeClr val="bg1"/>
                </a:solidFill>
              </a:rPr>
              <a:t>—— 1:1:3-5</a:t>
            </a:r>
            <a:endParaRPr lang="zh-CN" altLang="en-US">
              <a:solidFill>
                <a:schemeClr val="bg1"/>
              </a:solidFill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635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-635" y="6582410"/>
            <a:ext cx="1219263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经传多赢资深投顾 :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陈俊丨执业编号: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A1120619070007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425065" y="118745"/>
            <a:ext cx="73406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 b="1">
                <a:solidFill>
                  <a:schemeClr val="bg1"/>
                </a:solidFill>
              </a:rPr>
              <a:t>趋势双紫</a:t>
            </a:r>
            <a:r>
              <a:rPr lang="en-US" altLang="zh-CN" sz="2800" b="1">
                <a:solidFill>
                  <a:schemeClr val="bg1"/>
                </a:solidFill>
              </a:rPr>
              <a:t>-</a:t>
            </a:r>
            <a:r>
              <a:rPr lang="zh-CN" altLang="en-US" sz="2800" b="1">
                <a:solidFill>
                  <a:schemeClr val="bg1"/>
                </a:solidFill>
              </a:rPr>
              <a:t>三卖法则</a:t>
            </a:r>
            <a:endParaRPr lang="zh-CN" altLang="en-US" sz="2800" b="1">
              <a:solidFill>
                <a:schemeClr val="bg1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856740" y="1257935"/>
            <a:ext cx="9387840" cy="448881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>
              <a:lnSpc>
                <a:spcPct val="120000"/>
              </a:lnSpc>
            </a:pPr>
            <a:r>
              <a:rPr lang="zh-CN" altLang="en-US">
                <a:solidFill>
                  <a:schemeClr val="bg1"/>
                </a:solidFill>
              </a:rPr>
              <a:t>一卖：</a:t>
            </a:r>
            <a:endParaRPr lang="zh-CN" altLang="en-US">
              <a:solidFill>
                <a:schemeClr val="bg1"/>
              </a:solidFill>
            </a:endParaRPr>
          </a:p>
          <a:p>
            <a:pPr>
              <a:lnSpc>
                <a:spcPct val="120000"/>
              </a:lnSpc>
            </a:pPr>
            <a:r>
              <a:rPr lang="zh-CN" altLang="en-US">
                <a:solidFill>
                  <a:schemeClr val="bg1"/>
                </a:solidFill>
              </a:rPr>
              <a:t>熊线走平，</a:t>
            </a:r>
            <a:r>
              <a:rPr lang="en-US" altLang="zh-CN">
                <a:solidFill>
                  <a:schemeClr val="bg1"/>
                </a:solidFill>
              </a:rPr>
              <a:t> </a:t>
            </a:r>
            <a:r>
              <a:rPr lang="zh-CN" altLang="en-US">
                <a:solidFill>
                  <a:schemeClr val="bg1"/>
                </a:solidFill>
              </a:rPr>
              <a:t>捕捞季节还未死叉。仓位：</a:t>
            </a:r>
            <a:r>
              <a:rPr lang="en-US" altLang="zh-CN">
                <a:solidFill>
                  <a:schemeClr val="bg1"/>
                </a:solidFill>
              </a:rPr>
              <a:t>1/3</a:t>
            </a:r>
            <a:r>
              <a:rPr lang="zh-CN" altLang="en-US">
                <a:solidFill>
                  <a:schemeClr val="bg1"/>
                </a:solidFill>
              </a:rPr>
              <a:t>卖法。属于预警卖法。</a:t>
            </a:r>
            <a:endParaRPr lang="zh-CN" altLang="en-US">
              <a:solidFill>
                <a:schemeClr val="bg1"/>
              </a:solidFill>
            </a:endParaRPr>
          </a:p>
          <a:p>
            <a:pPr>
              <a:lnSpc>
                <a:spcPct val="120000"/>
              </a:lnSpc>
            </a:pPr>
            <a:r>
              <a:rPr lang="en-US" altLang="zh-CN">
                <a:solidFill>
                  <a:schemeClr val="bg1"/>
                </a:solidFill>
                <a:sym typeface="+mn-ea"/>
              </a:rPr>
              <a:t>PS</a:t>
            </a:r>
            <a:r>
              <a:rPr lang="zh-CN" altLang="en-US">
                <a:solidFill>
                  <a:schemeClr val="bg1"/>
                </a:solidFill>
                <a:sym typeface="+mn-ea"/>
              </a:rPr>
              <a:t>：</a:t>
            </a:r>
            <a:r>
              <a:rPr lang="zh-CN" altLang="en-US">
                <a:solidFill>
                  <a:schemeClr val="bg1"/>
                </a:solidFill>
              </a:rPr>
              <a:t>学会及时减仓。制造成本优势</a:t>
            </a:r>
            <a:endParaRPr lang="zh-CN" altLang="en-US">
              <a:solidFill>
                <a:schemeClr val="bg1"/>
              </a:solidFill>
            </a:endParaRPr>
          </a:p>
          <a:p>
            <a:endParaRPr lang="zh-CN" altLang="en-US">
              <a:solidFill>
                <a:schemeClr val="bg1"/>
              </a:solidFill>
            </a:endParaRPr>
          </a:p>
          <a:p>
            <a:pPr>
              <a:lnSpc>
                <a:spcPct val="120000"/>
              </a:lnSpc>
            </a:pPr>
            <a:r>
              <a:rPr lang="zh-CN" altLang="en-US">
                <a:solidFill>
                  <a:schemeClr val="bg1"/>
                </a:solidFill>
              </a:rPr>
              <a:t>二卖：</a:t>
            </a:r>
            <a:endParaRPr lang="zh-CN" altLang="en-US">
              <a:solidFill>
                <a:schemeClr val="bg1"/>
              </a:solidFill>
            </a:endParaRPr>
          </a:p>
          <a:p>
            <a:pPr>
              <a:lnSpc>
                <a:spcPct val="120000"/>
              </a:lnSpc>
            </a:pPr>
            <a:r>
              <a:rPr lang="zh-CN" altLang="en-US">
                <a:solidFill>
                  <a:schemeClr val="bg1"/>
                </a:solidFill>
              </a:rPr>
              <a:t>熊线走平</a:t>
            </a:r>
            <a:r>
              <a:rPr lang="en-US" altLang="zh-CN">
                <a:solidFill>
                  <a:schemeClr val="bg1"/>
                </a:solidFill>
              </a:rPr>
              <a:t>+</a:t>
            </a:r>
            <a:r>
              <a:rPr lang="zh-CN" altLang="en-US">
                <a:solidFill>
                  <a:schemeClr val="bg1"/>
                </a:solidFill>
              </a:rPr>
              <a:t>死叉，</a:t>
            </a:r>
            <a:r>
              <a:rPr lang="en-US" altLang="zh-CN">
                <a:solidFill>
                  <a:schemeClr val="bg1"/>
                </a:solidFill>
              </a:rPr>
              <a:t> </a:t>
            </a:r>
            <a:r>
              <a:rPr lang="zh-CN" altLang="en-US">
                <a:solidFill>
                  <a:schemeClr val="bg1"/>
                </a:solidFill>
              </a:rPr>
              <a:t>必卖信号</a:t>
            </a:r>
            <a:r>
              <a:rPr lang="en-US" altLang="zh-CN">
                <a:solidFill>
                  <a:schemeClr val="bg1"/>
                </a:solidFill>
              </a:rPr>
              <a:t> </a:t>
            </a:r>
            <a:r>
              <a:rPr lang="zh-CN" altLang="en-US">
                <a:solidFill>
                  <a:schemeClr val="bg1"/>
                </a:solidFill>
              </a:rPr>
              <a:t>卖错也卖</a:t>
            </a:r>
            <a:r>
              <a:rPr lang="en-US" altLang="zh-CN">
                <a:solidFill>
                  <a:schemeClr val="bg1"/>
                </a:solidFill>
              </a:rPr>
              <a:t>  </a:t>
            </a:r>
            <a:r>
              <a:rPr lang="zh-CN" altLang="en-US">
                <a:solidFill>
                  <a:schemeClr val="bg1"/>
                </a:solidFill>
                <a:sym typeface="+mn-ea"/>
              </a:rPr>
              <a:t>仓位：</a:t>
            </a:r>
            <a:r>
              <a:rPr lang="en-US" altLang="zh-CN">
                <a:solidFill>
                  <a:schemeClr val="bg1"/>
                </a:solidFill>
              </a:rPr>
              <a:t>1/2—— 2/3  </a:t>
            </a:r>
            <a:r>
              <a:rPr lang="zh-CN" altLang="en-US">
                <a:solidFill>
                  <a:schemeClr val="bg1"/>
                </a:solidFill>
              </a:rPr>
              <a:t>保利润</a:t>
            </a:r>
            <a:endParaRPr lang="zh-CN" altLang="en-US">
              <a:solidFill>
                <a:schemeClr val="bg1"/>
              </a:solidFill>
            </a:endParaRPr>
          </a:p>
          <a:p>
            <a:pPr>
              <a:lnSpc>
                <a:spcPct val="120000"/>
              </a:lnSpc>
            </a:pPr>
            <a:r>
              <a:rPr lang="en-US" altLang="zh-CN">
                <a:solidFill>
                  <a:schemeClr val="bg1"/>
                </a:solidFill>
              </a:rPr>
              <a:t>PS</a:t>
            </a:r>
            <a:r>
              <a:rPr lang="zh-CN" altLang="en-US">
                <a:solidFill>
                  <a:schemeClr val="bg1"/>
                </a:solidFill>
              </a:rPr>
              <a:t>：不纠结个人盘感，技术，消息等内容，世事无常，按照规执行，有规则就有安全感。</a:t>
            </a:r>
            <a:endParaRPr lang="zh-CN" altLang="en-US">
              <a:solidFill>
                <a:schemeClr val="bg1"/>
              </a:solidFill>
            </a:endParaRPr>
          </a:p>
          <a:p>
            <a:pPr>
              <a:lnSpc>
                <a:spcPct val="120000"/>
              </a:lnSpc>
            </a:pPr>
            <a:r>
              <a:rPr lang="zh-CN" altLang="en-US">
                <a:solidFill>
                  <a:schemeClr val="bg1"/>
                </a:solidFill>
              </a:rPr>
              <a:t>存在卖丢可能，但底仓依旧，让利润飞即可，减少持仓压力！</a:t>
            </a:r>
            <a:endParaRPr lang="zh-CN" altLang="en-US">
              <a:solidFill>
                <a:schemeClr val="bg1"/>
              </a:solidFill>
            </a:endParaRPr>
          </a:p>
          <a:p>
            <a:pPr>
              <a:lnSpc>
                <a:spcPct val="120000"/>
              </a:lnSpc>
            </a:pPr>
            <a:r>
              <a:rPr lang="zh-CN" altLang="en-US">
                <a:solidFill>
                  <a:schemeClr val="bg1"/>
                </a:solidFill>
              </a:rPr>
              <a:t>（热门主题，再次出现二买或三买</a:t>
            </a:r>
            <a:r>
              <a:rPr lang="en-US" altLang="zh-CN">
                <a:solidFill>
                  <a:schemeClr val="bg1"/>
                </a:solidFill>
              </a:rPr>
              <a:t> </a:t>
            </a:r>
            <a:r>
              <a:rPr lang="zh-CN" altLang="en-US">
                <a:solidFill>
                  <a:schemeClr val="bg1"/>
                </a:solidFill>
              </a:rPr>
              <a:t>可再次操作）</a:t>
            </a:r>
            <a:endParaRPr lang="zh-CN" altLang="en-US">
              <a:solidFill>
                <a:schemeClr val="bg1"/>
              </a:solidFill>
            </a:endParaRPr>
          </a:p>
          <a:p>
            <a:endParaRPr lang="en-US" altLang="zh-CN">
              <a:solidFill>
                <a:schemeClr val="bg1"/>
              </a:solidFill>
            </a:endParaRPr>
          </a:p>
          <a:p>
            <a:pPr>
              <a:lnSpc>
                <a:spcPct val="130000"/>
              </a:lnSpc>
            </a:pPr>
            <a:r>
              <a:rPr lang="zh-CN" altLang="en-US">
                <a:solidFill>
                  <a:schemeClr val="bg1"/>
                </a:solidFill>
              </a:rPr>
              <a:t>三卖：</a:t>
            </a:r>
            <a:endParaRPr lang="zh-CN" altLang="en-US">
              <a:solidFill>
                <a:schemeClr val="bg1"/>
              </a:solidFill>
            </a:endParaRPr>
          </a:p>
          <a:p>
            <a:pPr>
              <a:lnSpc>
                <a:spcPct val="130000"/>
              </a:lnSpc>
            </a:pPr>
            <a:r>
              <a:rPr lang="zh-CN" altLang="en-US">
                <a:solidFill>
                  <a:schemeClr val="bg1"/>
                </a:solidFill>
              </a:rPr>
              <a:t>跌破熊线，全部清仓</a:t>
            </a:r>
            <a:r>
              <a:rPr lang="en-US" altLang="zh-CN">
                <a:solidFill>
                  <a:schemeClr val="bg1"/>
                </a:solidFill>
              </a:rPr>
              <a:t>   </a:t>
            </a:r>
            <a:endParaRPr lang="en-US" altLang="zh-CN">
              <a:solidFill>
                <a:schemeClr val="bg1"/>
              </a:solidFill>
            </a:endParaRPr>
          </a:p>
          <a:p>
            <a:pPr>
              <a:lnSpc>
                <a:spcPct val="130000"/>
              </a:lnSpc>
            </a:pPr>
            <a:r>
              <a:rPr lang="en-US" altLang="zh-CN">
                <a:solidFill>
                  <a:schemeClr val="bg1"/>
                </a:solidFill>
              </a:rPr>
              <a:t> </a:t>
            </a:r>
            <a:r>
              <a:rPr lang="en-US" altLang="zh-CN">
                <a:solidFill>
                  <a:schemeClr val="bg1"/>
                </a:solidFill>
                <a:sym typeface="+mn-ea"/>
              </a:rPr>
              <a:t>PS</a:t>
            </a:r>
            <a:r>
              <a:rPr lang="zh-CN" altLang="en-US">
                <a:solidFill>
                  <a:schemeClr val="bg1"/>
                </a:solidFill>
                <a:sym typeface="+mn-ea"/>
              </a:rPr>
              <a:t>：</a:t>
            </a:r>
            <a:r>
              <a:rPr lang="zh-CN" altLang="en-US">
                <a:solidFill>
                  <a:schemeClr val="bg1"/>
                </a:solidFill>
              </a:rPr>
              <a:t>热门主题，拉升斜度小于</a:t>
            </a:r>
            <a:r>
              <a:rPr lang="en-US" altLang="zh-CN">
                <a:solidFill>
                  <a:schemeClr val="bg1"/>
                </a:solidFill>
              </a:rPr>
              <a:t> 45</a:t>
            </a:r>
            <a:r>
              <a:rPr lang="zh-CN" altLang="en-US">
                <a:solidFill>
                  <a:schemeClr val="bg1"/>
                </a:solidFill>
              </a:rPr>
              <a:t>°，不是连续一字板，可以考虑</a:t>
            </a:r>
            <a:r>
              <a:rPr lang="en-US" altLang="zh-CN">
                <a:solidFill>
                  <a:schemeClr val="bg1"/>
                </a:solidFill>
              </a:rPr>
              <a:t>100</a:t>
            </a:r>
            <a:r>
              <a:rPr lang="zh-CN" altLang="en-US">
                <a:solidFill>
                  <a:schemeClr val="bg1"/>
                </a:solidFill>
              </a:rPr>
              <a:t>股观察周线回档</a:t>
            </a:r>
            <a:endParaRPr lang="zh-CN" altLang="en-US">
              <a:solidFill>
                <a:schemeClr val="bg1"/>
              </a:solidFill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-635" y="6582410"/>
            <a:ext cx="1219263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经传多赢资深投顾 :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陈俊丨执业编号: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A1120619070007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0150" y="900430"/>
            <a:ext cx="10144760" cy="5056505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505460" y="6066790"/>
            <a:ext cx="1142174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b="1">
                <a:solidFill>
                  <a:schemeClr val="bg1"/>
                </a:solidFill>
              </a:rPr>
              <a:t>趋势双紫选股：</a:t>
            </a:r>
            <a:r>
              <a:rPr lang="en-US" altLang="zh-CN" sz="2000" b="1">
                <a:solidFill>
                  <a:schemeClr val="bg1"/>
                </a:solidFill>
              </a:rPr>
              <a:t>1</a:t>
            </a:r>
            <a:r>
              <a:rPr lang="zh-CN" altLang="en-US" sz="2000" b="1">
                <a:solidFill>
                  <a:schemeClr val="bg1"/>
                </a:solidFill>
              </a:rPr>
              <a:t>，股价处于牛熊线上，</a:t>
            </a:r>
            <a:r>
              <a:rPr lang="en-US" altLang="zh-CN" sz="2000" b="1">
                <a:solidFill>
                  <a:schemeClr val="bg1"/>
                </a:solidFill>
              </a:rPr>
              <a:t>2</a:t>
            </a:r>
            <a:r>
              <a:rPr lang="zh-CN" altLang="en-US" sz="2000" b="1">
                <a:solidFill>
                  <a:schemeClr val="bg1"/>
                </a:solidFill>
              </a:rPr>
              <a:t>，十日主力变紫</a:t>
            </a:r>
            <a:r>
              <a:rPr lang="en-US" altLang="zh-CN" sz="2000" b="1">
                <a:solidFill>
                  <a:schemeClr val="bg1"/>
                </a:solidFill>
              </a:rPr>
              <a:t> 3</a:t>
            </a:r>
            <a:r>
              <a:rPr lang="zh-CN" altLang="en-US" sz="2000" b="1">
                <a:solidFill>
                  <a:schemeClr val="bg1"/>
                </a:solidFill>
              </a:rPr>
              <a:t>，水手突破黄紫区域</a:t>
            </a:r>
            <a:r>
              <a:rPr lang="en-US" altLang="zh-CN" sz="2000" b="1">
                <a:solidFill>
                  <a:schemeClr val="bg1"/>
                </a:solidFill>
              </a:rPr>
              <a:t> 4,</a:t>
            </a:r>
            <a:r>
              <a:rPr lang="zh-CN" altLang="en-US" sz="2000" b="1">
                <a:solidFill>
                  <a:schemeClr val="bg1"/>
                </a:solidFill>
              </a:rPr>
              <a:t>中后期必强控盘</a:t>
            </a:r>
            <a:endParaRPr lang="zh-CN" altLang="en-US" sz="2000" b="1">
              <a:solidFill>
                <a:schemeClr val="bg1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425065" y="118745"/>
            <a:ext cx="73406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 b="1">
                <a:solidFill>
                  <a:schemeClr val="bg1"/>
                </a:solidFill>
              </a:rPr>
              <a:t>趋势双紫，发现新能源车的汽车机会</a:t>
            </a:r>
            <a:endParaRPr lang="en-US" altLang="zh-CN" sz="2800" b="1">
              <a:solidFill>
                <a:schemeClr val="bg1"/>
              </a:solidFill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-635" y="6582410"/>
            <a:ext cx="1219263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经传多赢资深投顾 :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陈俊丨执业编号: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A1120619070007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425065" y="118745"/>
            <a:ext cx="73406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 b="1">
                <a:solidFill>
                  <a:schemeClr val="bg1"/>
                </a:solidFill>
              </a:rPr>
              <a:t>趋势双紫，发现中字头的科技机会</a:t>
            </a:r>
            <a:endParaRPr lang="en-US" altLang="zh-CN" sz="2800" b="1">
              <a:solidFill>
                <a:schemeClr val="bg1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1625" y="930910"/>
            <a:ext cx="9046845" cy="4768850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505460" y="6066790"/>
            <a:ext cx="1142174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b="1">
                <a:solidFill>
                  <a:schemeClr val="bg1"/>
                </a:solidFill>
              </a:rPr>
              <a:t>趋势双紫选股：</a:t>
            </a:r>
            <a:r>
              <a:rPr lang="en-US" altLang="zh-CN" sz="2000" b="1">
                <a:solidFill>
                  <a:schemeClr val="bg1"/>
                </a:solidFill>
              </a:rPr>
              <a:t>1</a:t>
            </a:r>
            <a:r>
              <a:rPr lang="zh-CN" altLang="en-US" sz="2000" b="1">
                <a:solidFill>
                  <a:schemeClr val="bg1"/>
                </a:solidFill>
              </a:rPr>
              <a:t>，股价处于牛熊线上，</a:t>
            </a:r>
            <a:r>
              <a:rPr lang="en-US" altLang="zh-CN" sz="2000" b="1">
                <a:solidFill>
                  <a:schemeClr val="bg1"/>
                </a:solidFill>
              </a:rPr>
              <a:t>2</a:t>
            </a:r>
            <a:r>
              <a:rPr lang="zh-CN" altLang="en-US" sz="2000" b="1">
                <a:solidFill>
                  <a:schemeClr val="bg1"/>
                </a:solidFill>
              </a:rPr>
              <a:t>，十日主力变紫</a:t>
            </a:r>
            <a:r>
              <a:rPr lang="en-US" altLang="zh-CN" sz="2000" b="1">
                <a:solidFill>
                  <a:schemeClr val="bg1"/>
                </a:solidFill>
              </a:rPr>
              <a:t> 3</a:t>
            </a:r>
            <a:r>
              <a:rPr lang="zh-CN" altLang="en-US" sz="2000" b="1">
                <a:solidFill>
                  <a:schemeClr val="bg1"/>
                </a:solidFill>
              </a:rPr>
              <a:t>，水手突破黄紫区域</a:t>
            </a:r>
            <a:r>
              <a:rPr lang="en-US" altLang="zh-CN" sz="2000" b="1">
                <a:solidFill>
                  <a:schemeClr val="bg1"/>
                </a:solidFill>
              </a:rPr>
              <a:t> 4,</a:t>
            </a:r>
            <a:r>
              <a:rPr lang="zh-CN" altLang="en-US" sz="2000" b="1">
                <a:solidFill>
                  <a:schemeClr val="bg1"/>
                </a:solidFill>
              </a:rPr>
              <a:t>中后期必强控盘</a:t>
            </a:r>
            <a:endParaRPr lang="zh-CN" altLang="en-US" sz="2000" b="1">
              <a:solidFill>
                <a:schemeClr val="bg1"/>
              </a:solidFill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4226560" y="171608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4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Medium" panose="020B0600000000000000" charset="-122"/>
              <a:ea typeface="思源黑体 Medium" panose="020B0600000000000000" charset="-122"/>
              <a:cs typeface="思源黑体 CN Normal" panose="020B0400000000000000" charset="-122"/>
            </a:endParaRPr>
          </a:p>
        </p:txBody>
      </p:sp>
      <p:sp>
        <p:nvSpPr>
          <p:cNvPr id="11" name="文本框 10"/>
          <p:cNvSpPr txBox="1"/>
          <p:nvPr>
            <p:custDataLst>
              <p:tags r:id="rId3"/>
            </p:custDataLst>
          </p:nvPr>
        </p:nvSpPr>
        <p:spPr>
          <a:xfrm>
            <a:off x="2118043" y="3064510"/>
            <a:ext cx="7955915" cy="12604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sz="76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趋势三紫捉产业</a:t>
            </a:r>
            <a:endParaRPr lang="zh-CN" sz="76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cxnSp>
        <p:nvCxnSpPr>
          <p:cNvPr id="12" name="直接连接符 11"/>
          <p:cNvCxnSpPr/>
          <p:nvPr/>
        </p:nvCxnSpPr>
        <p:spPr>
          <a:xfrm>
            <a:off x="2279015" y="2635250"/>
            <a:ext cx="7641590" cy="0"/>
          </a:xfrm>
          <a:prstGeom prst="line">
            <a:avLst/>
          </a:prstGeom>
          <a:ln>
            <a:gradFill>
              <a:gsLst>
                <a:gs pos="0">
                  <a:srgbClr val="1E38B8"/>
                </a:gs>
                <a:gs pos="50000">
                  <a:srgbClr val="B77DFE"/>
                </a:gs>
                <a:gs pos="100000">
                  <a:srgbClr val="1E38B8"/>
                </a:gs>
              </a:gsLst>
              <a:lin ang="0" scaled="0"/>
            </a:gra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4"/>
    </p:custData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-635" y="6582410"/>
            <a:ext cx="1219263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经传多赢资深投顾 :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陈俊丨执业编号: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A1120619070007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939290" y="118745"/>
            <a:ext cx="83972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 b="1">
                <a:solidFill>
                  <a:schemeClr val="bg1"/>
                </a:solidFill>
              </a:rPr>
              <a:t>三年年报创新高，主抓产业中未兑现的戴维斯双击</a:t>
            </a:r>
            <a:endParaRPr lang="zh-CN" altLang="en-US" sz="2800" b="1">
              <a:solidFill>
                <a:schemeClr val="bg1"/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4825" y="1193165"/>
            <a:ext cx="8867140" cy="4329430"/>
          </a:xfrm>
          <a:prstGeom prst="rect">
            <a:avLst/>
          </a:prstGeom>
          <a:ln w="25400">
            <a:solidFill>
              <a:srgbClr val="FFFEEB"/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-635" y="6582410"/>
            <a:ext cx="1219263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经传多赢资深投顾 :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陈俊丨执业编号: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A1120619070007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425065" y="118745"/>
            <a:ext cx="73406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 b="1">
                <a:solidFill>
                  <a:schemeClr val="bg1"/>
                </a:solidFill>
              </a:rPr>
              <a:t>趋势双紫，产业中的戴维斯双击</a:t>
            </a:r>
            <a:endParaRPr lang="en-US" altLang="zh-CN" sz="2800" b="1">
              <a:solidFill>
                <a:schemeClr val="bg1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83870" y="5760720"/>
            <a:ext cx="1087755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solidFill>
                  <a:schemeClr val="bg1"/>
                </a:solidFill>
              </a:rPr>
              <a:t>趋势三紫选股</a:t>
            </a:r>
            <a:endParaRPr lang="zh-CN" altLang="en-US" b="1">
              <a:solidFill>
                <a:schemeClr val="bg1"/>
              </a:solidFill>
            </a:endParaRPr>
          </a:p>
          <a:p>
            <a:r>
              <a:rPr lang="zh-CN" altLang="en-US" b="1">
                <a:solidFill>
                  <a:schemeClr val="bg1"/>
                </a:solidFill>
              </a:rPr>
              <a:t>主力动向十日变紫</a:t>
            </a:r>
            <a:r>
              <a:rPr lang="en-US" altLang="zh-CN" b="1">
                <a:solidFill>
                  <a:schemeClr val="bg1"/>
                </a:solidFill>
              </a:rPr>
              <a:t>+</a:t>
            </a:r>
            <a:r>
              <a:rPr lang="zh-CN" altLang="en-US" b="1">
                <a:solidFill>
                  <a:schemeClr val="bg1"/>
                </a:solidFill>
              </a:rPr>
              <a:t>水手突破黄紫区域</a:t>
            </a:r>
            <a:r>
              <a:rPr lang="en-US" altLang="zh-CN" b="1">
                <a:solidFill>
                  <a:schemeClr val="bg1"/>
                </a:solidFill>
              </a:rPr>
              <a:t>+</a:t>
            </a:r>
            <a:r>
              <a:rPr lang="zh-CN" altLang="en-US" b="1">
                <a:solidFill>
                  <a:schemeClr val="bg1"/>
                </a:solidFill>
              </a:rPr>
              <a:t>股价处于牛熊线上</a:t>
            </a:r>
            <a:r>
              <a:rPr lang="en-US" altLang="zh-CN" b="1">
                <a:solidFill>
                  <a:schemeClr val="bg1"/>
                </a:solidFill>
              </a:rPr>
              <a:t>+</a:t>
            </a:r>
            <a:r>
              <a:rPr lang="zh-CN" altLang="en-US" b="1">
                <a:solidFill>
                  <a:schemeClr val="bg1"/>
                </a:solidFill>
              </a:rPr>
              <a:t>流动资金翻红</a:t>
            </a:r>
            <a:r>
              <a:rPr lang="en-US" altLang="zh-CN" b="1">
                <a:solidFill>
                  <a:schemeClr val="bg1"/>
                </a:solidFill>
              </a:rPr>
              <a:t>2</a:t>
            </a:r>
            <a:r>
              <a:rPr lang="zh-CN" altLang="en-US" b="1">
                <a:solidFill>
                  <a:schemeClr val="bg1"/>
                </a:solidFill>
              </a:rPr>
              <a:t>天</a:t>
            </a:r>
            <a:r>
              <a:rPr lang="en-US" altLang="zh-CN" b="1">
                <a:solidFill>
                  <a:schemeClr val="bg1"/>
                </a:solidFill>
              </a:rPr>
              <a:t>+</a:t>
            </a:r>
            <a:r>
              <a:rPr lang="zh-CN" altLang="en-US" b="1">
                <a:solidFill>
                  <a:schemeClr val="bg1"/>
                </a:solidFill>
              </a:rPr>
              <a:t>四季度累计利润增长紫色</a:t>
            </a:r>
            <a:endParaRPr lang="zh-CN" altLang="en-US" b="1">
              <a:solidFill>
                <a:schemeClr val="bg1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2255" y="2182495"/>
            <a:ext cx="7771765" cy="3724275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275" y="580390"/>
            <a:ext cx="6471920" cy="36537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custDataLst>
      <p:tags r:id="rId5"/>
    </p:custData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4226560" y="171608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2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Medium" panose="020B0600000000000000" charset="-122"/>
              <a:ea typeface="思源黑体 Medium" panose="020B0600000000000000" charset="-122"/>
              <a:cs typeface="思源黑体 CN Normal" panose="020B0400000000000000" charset="-122"/>
            </a:endParaRPr>
          </a:p>
        </p:txBody>
      </p:sp>
      <p:sp>
        <p:nvSpPr>
          <p:cNvPr id="11" name="文本框 10"/>
          <p:cNvSpPr txBox="1"/>
          <p:nvPr>
            <p:custDataLst>
              <p:tags r:id="rId3"/>
            </p:custDataLst>
          </p:nvPr>
        </p:nvSpPr>
        <p:spPr>
          <a:xfrm>
            <a:off x="2118043" y="3064510"/>
            <a:ext cx="7955915" cy="12604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sz="76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聚焦主题</a:t>
            </a:r>
            <a:endParaRPr lang="zh-CN" sz="76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cxnSp>
        <p:nvCxnSpPr>
          <p:cNvPr id="12" name="直接连接符 11"/>
          <p:cNvCxnSpPr/>
          <p:nvPr/>
        </p:nvCxnSpPr>
        <p:spPr>
          <a:xfrm>
            <a:off x="2279015" y="2635250"/>
            <a:ext cx="7641590" cy="0"/>
          </a:xfrm>
          <a:prstGeom prst="line">
            <a:avLst/>
          </a:prstGeom>
          <a:ln>
            <a:gradFill>
              <a:gsLst>
                <a:gs pos="0">
                  <a:srgbClr val="1E38B8"/>
                </a:gs>
                <a:gs pos="50000">
                  <a:srgbClr val="B77DFE"/>
                </a:gs>
                <a:gs pos="100000">
                  <a:srgbClr val="1E38B8"/>
                </a:gs>
              </a:gsLst>
              <a:lin ang="0" scaled="0"/>
            </a:gra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pic>
        <p:nvPicPr>
          <p:cNvPr id="3" name="图片 2" descr="猎手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" y="0"/>
            <a:ext cx="12192000" cy="685800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-635" y="6582410"/>
            <a:ext cx="1219263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经传多赢资深投顾 :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陈俊丨执业编号: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A1120619070007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304415" y="165100"/>
            <a:ext cx="825944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32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32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月</a:t>
            </a:r>
            <a:r>
              <a:rPr lang="en-US" altLang="zh-CN" sz="32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7</a:t>
            </a:r>
            <a:r>
              <a:rPr lang="zh-CN" altLang="en-US" sz="32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日，新能源车</a:t>
            </a:r>
            <a:r>
              <a:rPr lang="en-US" altLang="zh-CN" sz="32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32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冲压零部件</a:t>
            </a:r>
            <a:r>
              <a:rPr lang="en-US" altLang="zh-CN" sz="32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32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一体化压铸</a:t>
            </a:r>
            <a:endParaRPr lang="zh-CN" altLang="en-US" sz="32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目录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2555" y="1383030"/>
            <a:ext cx="1457325" cy="3444240"/>
          </a:xfrm>
          <a:prstGeom prst="rect">
            <a:avLst/>
          </a:prstGeom>
        </p:spPr>
      </p:pic>
      <p:grpSp>
        <p:nvGrpSpPr>
          <p:cNvPr id="4" name="组合 3"/>
          <p:cNvGrpSpPr/>
          <p:nvPr>
            <p:custDataLst>
              <p:tags r:id="rId3"/>
            </p:custDataLst>
          </p:nvPr>
        </p:nvGrpSpPr>
        <p:grpSpPr>
          <a:xfrm>
            <a:off x="4187825" y="1383030"/>
            <a:ext cx="6595745" cy="808355"/>
            <a:chOff x="6595" y="2178"/>
            <a:chExt cx="10387" cy="1273"/>
          </a:xfrm>
        </p:grpSpPr>
        <p:pic>
          <p:nvPicPr>
            <p:cNvPr id="5" name="图片 4" descr="第一章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5"/>
            <a:stretch>
              <a:fillRect/>
            </a:stretch>
          </p:blipFill>
          <p:spPr>
            <a:xfrm>
              <a:off x="6595" y="2178"/>
              <a:ext cx="10387" cy="1273"/>
            </a:xfrm>
            <a:prstGeom prst="rect">
              <a:avLst/>
            </a:prstGeom>
          </p:spPr>
        </p:pic>
        <p:sp>
          <p:nvSpPr>
            <p:cNvPr id="7" name="文本框 6"/>
            <p:cNvSpPr txBox="1"/>
            <p:nvPr>
              <p:custDataLst>
                <p:tags r:id="rId6"/>
              </p:custDataLst>
            </p:nvPr>
          </p:nvSpPr>
          <p:spPr>
            <a:xfrm>
              <a:off x="7216" y="2404"/>
              <a:ext cx="234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第一章</a:t>
              </a:r>
              <a:endParaRPr lang="zh-CN" altLang="en-US" sz="2800">
                <a:solidFill>
                  <a:srgbClr val="171DA6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8" name="文本框 7"/>
            <p:cNvSpPr txBox="1"/>
            <p:nvPr>
              <p:custDataLst>
                <p:tags r:id="rId7"/>
              </p:custDataLst>
            </p:nvPr>
          </p:nvSpPr>
          <p:spPr>
            <a:xfrm>
              <a:off x="10006" y="2474"/>
              <a:ext cx="6253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大盘分析</a:t>
              </a:r>
              <a:endParaRPr lang="zh-CN" altLang="en-US" sz="2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</p:grpSp>
      <p:grpSp>
        <p:nvGrpSpPr>
          <p:cNvPr id="9" name="组合 8"/>
          <p:cNvGrpSpPr/>
          <p:nvPr>
            <p:custDataLst>
              <p:tags r:id="rId8"/>
            </p:custDataLst>
          </p:nvPr>
        </p:nvGrpSpPr>
        <p:grpSpPr>
          <a:xfrm>
            <a:off x="4187825" y="2487930"/>
            <a:ext cx="6595745" cy="808355"/>
            <a:chOff x="6595" y="2178"/>
            <a:chExt cx="10387" cy="1273"/>
          </a:xfrm>
        </p:grpSpPr>
        <p:pic>
          <p:nvPicPr>
            <p:cNvPr id="10" name="图片 9" descr="第一章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5"/>
            <a:stretch>
              <a:fillRect/>
            </a:stretch>
          </p:blipFill>
          <p:spPr>
            <a:xfrm>
              <a:off x="6595" y="2178"/>
              <a:ext cx="10387" cy="1273"/>
            </a:xfrm>
            <a:prstGeom prst="rect">
              <a:avLst/>
            </a:prstGeom>
          </p:spPr>
        </p:pic>
        <p:sp>
          <p:nvSpPr>
            <p:cNvPr id="13" name="文本框 12"/>
            <p:cNvSpPr txBox="1"/>
            <p:nvPr>
              <p:custDataLst>
                <p:tags r:id="rId10"/>
              </p:custDataLst>
            </p:nvPr>
          </p:nvSpPr>
          <p:spPr>
            <a:xfrm>
              <a:off x="7216" y="2404"/>
              <a:ext cx="234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第</a:t>
              </a:r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二章</a:t>
              </a:r>
              <a:endParaRPr lang="zh-CN" altLang="en-US" sz="2800">
                <a:solidFill>
                  <a:srgbClr val="171DA6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14" name="文本框 13"/>
            <p:cNvSpPr txBox="1"/>
            <p:nvPr>
              <p:custDataLst>
                <p:tags r:id="rId11"/>
              </p:custDataLst>
            </p:nvPr>
          </p:nvSpPr>
          <p:spPr>
            <a:xfrm>
              <a:off x="10006" y="2474"/>
              <a:ext cx="6253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谈谈主题，高低切换</a:t>
              </a:r>
              <a:endParaRPr lang="en-US" altLang="zh-CN" sz="2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</p:grpSp>
      <p:grpSp>
        <p:nvGrpSpPr>
          <p:cNvPr id="18" name="组合 17"/>
          <p:cNvGrpSpPr/>
          <p:nvPr>
            <p:custDataLst>
              <p:tags r:id="rId12"/>
            </p:custDataLst>
          </p:nvPr>
        </p:nvGrpSpPr>
        <p:grpSpPr>
          <a:xfrm>
            <a:off x="4187825" y="3592830"/>
            <a:ext cx="6595745" cy="808355"/>
            <a:chOff x="6595" y="2178"/>
            <a:chExt cx="10387" cy="1273"/>
          </a:xfrm>
        </p:grpSpPr>
        <p:pic>
          <p:nvPicPr>
            <p:cNvPr id="19" name="图片 18" descr="第一章"/>
            <p:cNvPicPr>
              <a:picLocks noChangeAspect="1"/>
            </p:cNvPicPr>
            <p:nvPr>
              <p:custDataLst>
                <p:tags r:id="rId13"/>
              </p:custDataLst>
            </p:nvPr>
          </p:nvPicPr>
          <p:blipFill>
            <a:blip r:embed="rId5"/>
            <a:stretch>
              <a:fillRect/>
            </a:stretch>
          </p:blipFill>
          <p:spPr>
            <a:xfrm>
              <a:off x="6595" y="2178"/>
              <a:ext cx="10387" cy="1273"/>
            </a:xfrm>
            <a:prstGeom prst="rect">
              <a:avLst/>
            </a:prstGeom>
          </p:spPr>
        </p:pic>
        <p:sp>
          <p:nvSpPr>
            <p:cNvPr id="20" name="文本框 19"/>
            <p:cNvSpPr txBox="1"/>
            <p:nvPr>
              <p:custDataLst>
                <p:tags r:id="rId14"/>
              </p:custDataLst>
            </p:nvPr>
          </p:nvSpPr>
          <p:spPr>
            <a:xfrm>
              <a:off x="7216" y="2404"/>
              <a:ext cx="234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第</a:t>
              </a:r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三章</a:t>
              </a:r>
              <a:endParaRPr lang="zh-CN" altLang="en-US" sz="2800">
                <a:solidFill>
                  <a:srgbClr val="171DA6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21" name="文本框 20"/>
            <p:cNvSpPr txBox="1"/>
            <p:nvPr>
              <p:custDataLst>
                <p:tags r:id="rId15"/>
              </p:custDataLst>
            </p:nvPr>
          </p:nvSpPr>
          <p:spPr>
            <a:xfrm>
              <a:off x="10006" y="2474"/>
              <a:ext cx="6253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趋势双紫模型</a:t>
              </a:r>
              <a:endParaRPr lang="zh-CN" altLang="en-US" sz="2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</p:grpSp>
      <p:grpSp>
        <p:nvGrpSpPr>
          <p:cNvPr id="23" name="组合 22"/>
          <p:cNvGrpSpPr/>
          <p:nvPr>
            <p:custDataLst>
              <p:tags r:id="rId16"/>
            </p:custDataLst>
          </p:nvPr>
        </p:nvGrpSpPr>
        <p:grpSpPr>
          <a:xfrm>
            <a:off x="4187825" y="4697730"/>
            <a:ext cx="6595745" cy="808355"/>
            <a:chOff x="6595" y="2178"/>
            <a:chExt cx="10387" cy="1273"/>
          </a:xfrm>
        </p:grpSpPr>
        <p:pic>
          <p:nvPicPr>
            <p:cNvPr id="32" name="图片 31" descr="第一章"/>
            <p:cNvPicPr>
              <a:picLocks noChangeAspect="1"/>
            </p:cNvPicPr>
            <p:nvPr>
              <p:custDataLst>
                <p:tags r:id="rId17"/>
              </p:custDataLst>
            </p:nvPr>
          </p:nvPicPr>
          <p:blipFill>
            <a:blip r:embed="rId5"/>
            <a:stretch>
              <a:fillRect/>
            </a:stretch>
          </p:blipFill>
          <p:spPr>
            <a:xfrm>
              <a:off x="6595" y="2178"/>
              <a:ext cx="10387" cy="1273"/>
            </a:xfrm>
            <a:prstGeom prst="rect">
              <a:avLst/>
            </a:prstGeom>
          </p:spPr>
        </p:pic>
        <p:sp>
          <p:nvSpPr>
            <p:cNvPr id="33" name="文本框 32"/>
            <p:cNvSpPr txBox="1"/>
            <p:nvPr>
              <p:custDataLst>
                <p:tags r:id="rId18"/>
              </p:custDataLst>
            </p:nvPr>
          </p:nvSpPr>
          <p:spPr>
            <a:xfrm>
              <a:off x="7216" y="2404"/>
              <a:ext cx="234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第</a:t>
              </a:r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四章</a:t>
              </a:r>
              <a:endParaRPr lang="zh-CN" altLang="en-US" sz="2800">
                <a:solidFill>
                  <a:srgbClr val="171DA6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34" name="文本框 33"/>
            <p:cNvSpPr txBox="1"/>
            <p:nvPr>
              <p:custDataLst>
                <p:tags r:id="rId19"/>
              </p:custDataLst>
            </p:nvPr>
          </p:nvSpPr>
          <p:spPr>
            <a:xfrm>
              <a:off x="10006" y="2474"/>
              <a:ext cx="6253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趋势三紫</a:t>
              </a:r>
              <a:endParaRPr lang="zh-CN" altLang="en-US" sz="2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</p:grpSp>
    </p:spTree>
    <p:custDataLst>
      <p:tags r:id="rId20"/>
    </p:custData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组 300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9748" y="1723390"/>
            <a:ext cx="8612505" cy="341122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4226560" y="171608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PART 01</a:t>
            </a:r>
            <a:endParaRPr kumimoji="0" lang="zh-CN" altLang="en-US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Medium" panose="020B0600000000000000" charset="-122"/>
              <a:ea typeface="思源黑体 Medium" panose="020B0600000000000000" charset="-122"/>
              <a:cs typeface="思源黑体 CN Normal" panose="020B0400000000000000" charset="-122"/>
            </a:endParaRPr>
          </a:p>
        </p:txBody>
      </p:sp>
      <p:sp>
        <p:nvSpPr>
          <p:cNvPr id="11" name="文本框 10"/>
          <p:cNvSpPr txBox="1"/>
          <p:nvPr>
            <p:custDataLst>
              <p:tags r:id="rId3"/>
            </p:custDataLst>
          </p:nvPr>
        </p:nvSpPr>
        <p:spPr>
          <a:xfrm>
            <a:off x="2118043" y="3064510"/>
            <a:ext cx="7955915" cy="12604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altLang="en-US" sz="76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大盘分析</a:t>
            </a:r>
            <a:endParaRPr lang="zh-CN" altLang="en-US" sz="76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cxnSp>
        <p:nvCxnSpPr>
          <p:cNvPr id="12" name="直接连接符 11"/>
          <p:cNvCxnSpPr/>
          <p:nvPr/>
        </p:nvCxnSpPr>
        <p:spPr>
          <a:xfrm>
            <a:off x="2279015" y="2635250"/>
            <a:ext cx="7641590" cy="0"/>
          </a:xfrm>
          <a:prstGeom prst="line">
            <a:avLst/>
          </a:prstGeom>
          <a:ln>
            <a:gradFill>
              <a:gsLst>
                <a:gs pos="0">
                  <a:srgbClr val="1E38B8"/>
                </a:gs>
                <a:gs pos="50000">
                  <a:srgbClr val="B77DFE"/>
                </a:gs>
                <a:gs pos="100000">
                  <a:srgbClr val="1E38B8"/>
                </a:gs>
              </a:gsLst>
              <a:lin ang="0" scaled="0"/>
            </a:gra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4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-635" y="6582410"/>
            <a:ext cx="1219263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经传多赢资深投顾 :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陈俊丨执业编号: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A1120619070007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425065" y="118745"/>
            <a:ext cx="73406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600" b="1">
                <a:solidFill>
                  <a:schemeClr val="bg1"/>
                </a:solidFill>
              </a:rPr>
              <a:t>历史转折，</a:t>
            </a:r>
            <a:r>
              <a:rPr lang="en-US" altLang="zh-CN" sz="3600" b="1">
                <a:solidFill>
                  <a:schemeClr val="bg1"/>
                </a:solidFill>
              </a:rPr>
              <a:t>35</a:t>
            </a:r>
            <a:r>
              <a:rPr lang="zh-CN" altLang="en-US" sz="3600" b="1">
                <a:solidFill>
                  <a:schemeClr val="bg1"/>
                </a:solidFill>
              </a:rPr>
              <a:t>年发生过</a:t>
            </a:r>
            <a:r>
              <a:rPr lang="en-US" altLang="zh-CN" sz="3600" b="1">
                <a:solidFill>
                  <a:schemeClr val="bg1"/>
                </a:solidFill>
              </a:rPr>
              <a:t>5</a:t>
            </a:r>
            <a:r>
              <a:rPr lang="zh-CN" altLang="en-US" sz="3600" b="1">
                <a:solidFill>
                  <a:schemeClr val="bg1"/>
                </a:solidFill>
              </a:rPr>
              <a:t>次</a:t>
            </a:r>
            <a:endParaRPr lang="zh-CN" altLang="en-US" sz="3600" b="1">
              <a:solidFill>
                <a:schemeClr val="bg1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6345" y="854075"/>
            <a:ext cx="9887585" cy="484251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44255" y="2298700"/>
            <a:ext cx="3134995" cy="2072005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8" name="文本框 7"/>
          <p:cNvSpPr txBox="1"/>
          <p:nvPr/>
        </p:nvSpPr>
        <p:spPr>
          <a:xfrm>
            <a:off x="1323975" y="5959475"/>
            <a:ext cx="969708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000">
                <a:solidFill>
                  <a:schemeClr val="bg1"/>
                </a:solidFill>
              </a:rPr>
              <a:t>季线金叉不轻易形成，一旦形成，趋势转折！</a:t>
            </a:r>
            <a:r>
              <a:rPr lang="en-US" altLang="zh-CN" sz="2000">
                <a:solidFill>
                  <a:schemeClr val="bg1"/>
                </a:solidFill>
              </a:rPr>
              <a:t>Q1</a:t>
            </a:r>
            <a:r>
              <a:rPr lang="zh-CN" altLang="en-US" sz="2000">
                <a:solidFill>
                  <a:schemeClr val="bg1"/>
                </a:solidFill>
              </a:rPr>
              <a:t>即将形成金叉！等待权重发力</a:t>
            </a:r>
            <a:endParaRPr lang="zh-CN" altLang="en-US" sz="2000">
              <a:solidFill>
                <a:schemeClr val="bg1"/>
              </a:solidFill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-635" y="6582410"/>
            <a:ext cx="1219263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经传多赢资深投顾 :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陈俊丨执业编号: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A1120619070007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0460" y="906145"/>
            <a:ext cx="10047605" cy="488886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425065" y="118745"/>
            <a:ext cx="73406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3600" b="1">
                <a:solidFill>
                  <a:schemeClr val="bg1"/>
                </a:solidFill>
              </a:rPr>
              <a:t>特色金叉共振，勇往直前</a:t>
            </a:r>
            <a:endParaRPr lang="zh-CN" sz="3600" b="1">
              <a:solidFill>
                <a:schemeClr val="bg1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529715" y="5937250"/>
            <a:ext cx="913257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000">
                <a:solidFill>
                  <a:schemeClr val="bg1"/>
                </a:solidFill>
              </a:rPr>
              <a:t>季线</a:t>
            </a:r>
            <a:r>
              <a:rPr lang="en-US" altLang="zh-CN" sz="2000">
                <a:solidFill>
                  <a:schemeClr val="bg1"/>
                </a:solidFill>
              </a:rPr>
              <a:t>——</a:t>
            </a:r>
            <a:r>
              <a:rPr lang="zh-CN" altLang="en-US" sz="2000">
                <a:solidFill>
                  <a:schemeClr val="bg1"/>
                </a:solidFill>
              </a:rPr>
              <a:t>海洋状态捕捉顶底波段，海洋金叉</a:t>
            </a:r>
            <a:r>
              <a:rPr lang="en-US" altLang="zh-CN" sz="2000">
                <a:solidFill>
                  <a:schemeClr val="bg1"/>
                </a:solidFill>
              </a:rPr>
              <a:t>+</a:t>
            </a:r>
            <a:r>
              <a:rPr lang="zh-CN" altLang="en-US" sz="2000">
                <a:solidFill>
                  <a:schemeClr val="bg1"/>
                </a:solidFill>
              </a:rPr>
              <a:t>捕捞金叉，共振上行！</a:t>
            </a:r>
            <a:r>
              <a:rPr lang="en-US" altLang="zh-CN" sz="2000">
                <a:solidFill>
                  <a:schemeClr val="bg1"/>
                </a:solidFill>
              </a:rPr>
              <a:t>  </a:t>
            </a:r>
            <a:endParaRPr lang="en-US" altLang="zh-CN" sz="2000">
              <a:solidFill>
                <a:schemeClr val="bg1"/>
              </a:solidFill>
            </a:endParaRPr>
          </a:p>
          <a:p>
            <a:pPr algn="ctr"/>
            <a:r>
              <a:rPr lang="zh-CN" altLang="en-US" sz="2000">
                <a:solidFill>
                  <a:schemeClr val="bg1"/>
                </a:solidFill>
              </a:rPr>
              <a:t>单个死叉，调仓换股。共振死叉，规避风险</a:t>
            </a:r>
            <a:endParaRPr lang="zh-CN" altLang="en-US" sz="2000">
              <a:solidFill>
                <a:schemeClr val="bg1"/>
              </a:solidFill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-635" y="6582410"/>
            <a:ext cx="1219263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经传多赢资深投顾 :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陈俊丨执业编号: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A1120619070007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pic>
        <p:nvPicPr>
          <p:cNvPr id="4" name="图片 3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635" y="0"/>
            <a:ext cx="12192000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425065" y="118745"/>
            <a:ext cx="73406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3600" b="1">
                <a:solidFill>
                  <a:schemeClr val="bg1"/>
                </a:solidFill>
              </a:rPr>
              <a:t>大盘分析</a:t>
            </a:r>
            <a:r>
              <a:rPr lang="en-US" altLang="zh-CN" sz="3600" b="1">
                <a:solidFill>
                  <a:schemeClr val="bg1"/>
                </a:solidFill>
              </a:rPr>
              <a:t>-</a:t>
            </a:r>
            <a:r>
              <a:rPr lang="zh-CN" altLang="en-US" sz="3600" b="1">
                <a:solidFill>
                  <a:schemeClr val="bg1"/>
                </a:solidFill>
              </a:rPr>
              <a:t>平均股价</a:t>
            </a:r>
            <a:endParaRPr lang="zh-CN" altLang="en-US" sz="3600" b="1">
              <a:solidFill>
                <a:schemeClr val="bg1"/>
              </a:solidFill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3165" y="843280"/>
            <a:ext cx="10107930" cy="4897755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1518285" y="5820410"/>
            <a:ext cx="983424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000">
                <a:solidFill>
                  <a:schemeClr val="bg1"/>
                </a:solidFill>
              </a:rPr>
              <a:t>顶背离死叉，放量修复看涨，</a:t>
            </a:r>
            <a:r>
              <a:rPr lang="zh-CN" altLang="en-US" sz="2000">
                <a:solidFill>
                  <a:schemeClr val="bg1"/>
                </a:solidFill>
                <a:sym typeface="+mn-ea"/>
              </a:rPr>
              <a:t>跌破箱体短期看跌。</a:t>
            </a:r>
            <a:endParaRPr lang="zh-CN" altLang="en-US" sz="2000">
              <a:solidFill>
                <a:schemeClr val="bg1"/>
              </a:solidFill>
            </a:endParaRPr>
          </a:p>
          <a:p>
            <a:pPr algn="ctr"/>
            <a:r>
              <a:rPr lang="zh-CN" altLang="en-US" sz="2000">
                <a:solidFill>
                  <a:schemeClr val="bg1"/>
                </a:solidFill>
              </a:rPr>
              <a:t>缩量震荡，高低切换，去弱留强阶段，静等周金</a:t>
            </a:r>
            <a:endParaRPr lang="zh-CN" altLang="en-US" sz="2000">
              <a:solidFill>
                <a:schemeClr val="bg1"/>
              </a:solidFill>
            </a:endParaRPr>
          </a:p>
        </p:txBody>
      </p:sp>
    </p:spTree>
    <p:custDataLst>
      <p:tags r:id="rId4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-635" y="6582410"/>
            <a:ext cx="1219263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经传多赢资深投顾 :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陈俊丨执业编号: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A1120619070007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pic>
        <p:nvPicPr>
          <p:cNvPr id="4" name="图片 3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635" y="0"/>
            <a:ext cx="12192000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425065" y="118745"/>
            <a:ext cx="73406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3600" b="1">
                <a:solidFill>
                  <a:schemeClr val="bg1"/>
                </a:solidFill>
              </a:rPr>
              <a:t>静等周线金叉，资金共振</a:t>
            </a:r>
            <a:endParaRPr lang="zh-CN" sz="3600" b="1">
              <a:solidFill>
                <a:schemeClr val="bg1"/>
              </a:solidFill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1207487" y="5768843"/>
            <a:ext cx="10015268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ctr">
              <a:buClrTx/>
              <a:buSzTx/>
              <a:buFontTx/>
            </a:pPr>
            <a:r>
              <a:rPr lang="en-US" altLang="zh-CN" sz="20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 29</a:t>
            </a:r>
            <a:r>
              <a:rPr lang="zh-CN" altLang="en-US" sz="20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个指数</a:t>
            </a:r>
            <a:r>
              <a:rPr lang="en-US" altLang="zh-CN" sz="20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——28</a:t>
            </a:r>
            <a:r>
              <a:rPr lang="zh-CN" altLang="en-US" sz="20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个指数季线金叉区域，</a:t>
            </a:r>
            <a:endParaRPr lang="zh-CN" altLang="en-US" sz="2000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en-US" altLang="zh-CN" sz="20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17</a:t>
            </a:r>
            <a:r>
              <a:rPr lang="zh-CN" altLang="en-US" sz="20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个指数月线金叉区域</a:t>
            </a:r>
            <a:r>
              <a:rPr lang="en-US" altLang="zh-CN" sz="20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16</a:t>
            </a:r>
            <a:r>
              <a:rPr lang="zh-CN" altLang="en-US" sz="20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个月金叉</a:t>
            </a:r>
            <a:endParaRPr lang="zh-CN" altLang="en-US" sz="2000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en-US" altLang="zh-CN" sz="20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11</a:t>
            </a:r>
            <a:r>
              <a:rPr lang="zh-CN" altLang="en-US" sz="20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个周线金叉区域，</a:t>
            </a:r>
            <a:r>
              <a:rPr lang="en-US" altLang="zh-CN" sz="20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1</a:t>
            </a:r>
            <a:r>
              <a:rPr lang="zh-CN" altLang="en-US" sz="20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个周线金叉（下跌消失）</a:t>
            </a:r>
            <a:endParaRPr lang="zh-CN" altLang="en-US" sz="2000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0200" y="863600"/>
            <a:ext cx="9229725" cy="469582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4226560" y="171608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2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Medium" panose="020B0600000000000000" charset="-122"/>
              <a:ea typeface="思源黑体 Medium" panose="020B0600000000000000" charset="-122"/>
              <a:cs typeface="思源黑体 CN Normal" panose="020B0400000000000000" charset="-122"/>
            </a:endParaRPr>
          </a:p>
        </p:txBody>
      </p:sp>
      <p:sp>
        <p:nvSpPr>
          <p:cNvPr id="11" name="文本框 10"/>
          <p:cNvSpPr txBox="1"/>
          <p:nvPr>
            <p:custDataLst>
              <p:tags r:id="rId3"/>
            </p:custDataLst>
          </p:nvPr>
        </p:nvSpPr>
        <p:spPr>
          <a:xfrm>
            <a:off x="2118360" y="3064510"/>
            <a:ext cx="9037320" cy="12604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sz="76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聚焦主题，把握节奏</a:t>
            </a:r>
            <a:endParaRPr lang="zh-CN" sz="76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cxnSp>
        <p:nvCxnSpPr>
          <p:cNvPr id="12" name="直接连接符 11"/>
          <p:cNvCxnSpPr/>
          <p:nvPr/>
        </p:nvCxnSpPr>
        <p:spPr>
          <a:xfrm>
            <a:off x="2279015" y="2635250"/>
            <a:ext cx="7641590" cy="0"/>
          </a:xfrm>
          <a:prstGeom prst="line">
            <a:avLst/>
          </a:prstGeom>
          <a:ln>
            <a:gradFill>
              <a:gsLst>
                <a:gs pos="0">
                  <a:srgbClr val="1E38B8"/>
                </a:gs>
                <a:gs pos="50000">
                  <a:srgbClr val="B77DFE"/>
                </a:gs>
                <a:gs pos="100000">
                  <a:srgbClr val="1E38B8"/>
                </a:gs>
              </a:gsLst>
              <a:lin ang="0" scaled="0"/>
            </a:gra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4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10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101.xml><?xml version="1.0" encoding="utf-8"?>
<p:tagLst xmlns:p="http://schemas.openxmlformats.org/presentationml/2006/main">
  <p:tag name="KSO_WPP_MARK_KEY" val="5d6e9262-ca8a-4070-8ad5-698f89e303ea"/>
  <p:tag name="COMMONDATA" val="eyJoZGlkIjoiMTMzZGI2MjkwNzI0NGI5MzY0NzUwYzMxOTRjZGRmN2UifQ=="/>
  <p:tag name="commondata" val="eyJoZGlkIjoiOWY4MjQyNDc1NWE5NGE3YmJhMmZmNzIzZDc5YmE1NGIifQ==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SPECIAL_SOURCE" val="bdnull"/>
</p:tagLst>
</file>

<file path=ppt/tags/tag21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26.xml><?xml version="1.0" encoding="utf-8"?>
<p:tagLst xmlns:p="http://schemas.openxmlformats.org/presentationml/2006/main">
  <p:tag name="KSO_WM_DIAGRAM_VIRTUALLY_FRAME" val="{&quot;height&quot;:324.65,&quot;left&quot;:329.75,&quot;top&quot;:108.9,&quot;width&quot;:519.35}"/>
</p:tagLst>
</file>

<file path=ppt/tags/tag27.xml><?xml version="1.0" encoding="utf-8"?>
<p:tagLst xmlns:p="http://schemas.openxmlformats.org/presentationml/2006/main">
  <p:tag name="KSO_WM_DIAGRAM_VIRTUALLY_FRAME" val="{&quot;height&quot;:324.65,&quot;left&quot;:329.75,&quot;top&quot;:108.9,&quot;width&quot;:519.35}"/>
</p:tagLst>
</file>

<file path=ppt/tags/tag28.xml><?xml version="1.0" encoding="utf-8"?>
<p:tagLst xmlns:p="http://schemas.openxmlformats.org/presentationml/2006/main">
  <p:tag name="KSO_WM_DIAGRAM_VIRTUALLY_FRAME" val="{&quot;height&quot;:324.65,&quot;left&quot;:329.75,&quot;top&quot;:108.9,&quot;width&quot;:519.35}"/>
</p:tagLst>
</file>

<file path=ppt/tags/tag29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3.xml><?xml version="1.0" encoding="utf-8"?>
<p:tagLst xmlns:p="http://schemas.openxmlformats.org/presentationml/2006/main">
  <p:tag name="KSO_WM_BEAUTIFY_FLAG" val=""/>
</p:tagLst>
</file>

<file path=ppt/tags/tag30.xml><?xml version="1.0" encoding="utf-8"?>
<p:tagLst xmlns:p="http://schemas.openxmlformats.org/presentationml/2006/main">
  <p:tag name="KSO_WM_DIAGRAM_VIRTUALLY_FRAME" val="{&quot;height&quot;:324.65,&quot;left&quot;:329.75,&quot;top&quot;:108.9,&quot;width&quot;:519.35}"/>
</p:tagLst>
</file>

<file path=ppt/tags/tag31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32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33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34.xml><?xml version="1.0" encoding="utf-8"?>
<p:tagLst xmlns:p="http://schemas.openxmlformats.org/presentationml/2006/main">
  <p:tag name="KSO_WM_DIAGRAM_VIRTUALLY_FRAME" val="{&quot;height&quot;:324.65,&quot;left&quot;:329.75,&quot;top&quot;:108.9,&quot;width&quot;:519.35}"/>
</p:tagLst>
</file>

<file path=ppt/tags/tag35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36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37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38.xml><?xml version="1.0" encoding="utf-8"?>
<p:tagLst xmlns:p="http://schemas.openxmlformats.org/presentationml/2006/main">
  <p:tag name="KSO_WM_DIAGRAM_VIRTUALLY_FRAME" val="{&quot;height&quot;:324.65,&quot;left&quot;:329.75,&quot;top&quot;:108.9,&quot;width&quot;:519.35}"/>
</p:tagLst>
</file>

<file path=ppt/tags/tag39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41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4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43.xml><?xml version="1.0" encoding="utf-8"?>
<p:tagLst xmlns:p="http://schemas.openxmlformats.org/presentationml/2006/main">
  <p:tag name="KSO_WM_BEAUTIFY_FLAG" val=""/>
</p:tagLst>
</file>

<file path=ppt/tags/tag44.xml><?xml version="1.0" encoding="utf-8"?>
<p:tagLst xmlns:p="http://schemas.openxmlformats.org/presentationml/2006/main">
  <p:tag name="KSO_WM_BEAUTIFY_FLAG" val=""/>
</p:tagLst>
</file>

<file path=ppt/tags/tag4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46.xml><?xml version="1.0" encoding="utf-8"?>
<p:tagLst xmlns:p="http://schemas.openxmlformats.org/presentationml/2006/main">
  <p:tag name="KSO_WM_BEAUTIFY_FLAG" val=""/>
</p:tagLst>
</file>

<file path=ppt/tags/tag4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48.xml><?xml version="1.0" encoding="utf-8"?>
<p:tagLst xmlns:p="http://schemas.openxmlformats.org/presentationml/2006/main">
  <p:tag name="KSO_WM_BEAUTIFY_FLAG" val=""/>
</p:tagLst>
</file>

<file path=ppt/tags/tag4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BEAUTIFY_FLAG" val=""/>
</p:tagLst>
</file>

<file path=ppt/tags/tag5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52.xml><?xml version="1.0" encoding="utf-8"?>
<p:tagLst xmlns:p="http://schemas.openxmlformats.org/presentationml/2006/main">
  <p:tag name="KSO_WM_BEAUTIFY_FLAG" val=""/>
</p:tagLst>
</file>

<file path=ppt/tags/tag5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54.xml><?xml version="1.0" encoding="utf-8"?>
<p:tagLst xmlns:p="http://schemas.openxmlformats.org/presentationml/2006/main">
  <p:tag name="KSO_WM_BEAUTIFY_FLAG" val=""/>
</p:tagLst>
</file>

<file path=ppt/tags/tag55.xml><?xml version="1.0" encoding="utf-8"?>
<p:tagLst xmlns:p="http://schemas.openxmlformats.org/presentationml/2006/main">
  <p:tag name="KSO_WM_BEAUTIFY_FLAG" val=""/>
</p:tagLst>
</file>

<file path=ppt/tags/tag5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57.xml><?xml version="1.0" encoding="utf-8"?>
<p:tagLst xmlns:p="http://schemas.openxmlformats.org/presentationml/2006/main">
  <p:tag name="KSO_WM_BEAUTIFY_FLAG" val=""/>
</p:tagLst>
</file>

<file path=ppt/tags/tag5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59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BEAUTIFY_FLAG" val=""/>
</p:tagLst>
</file>

<file path=ppt/tags/tag6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61.xml><?xml version="1.0" encoding="utf-8"?>
<p:tagLst xmlns:p="http://schemas.openxmlformats.org/presentationml/2006/main">
  <p:tag name="KSO_WM_BEAUTIFY_FLAG" val=""/>
</p:tagLst>
</file>

<file path=ppt/tags/tag6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63.xml><?xml version="1.0" encoding="utf-8"?>
<p:tagLst xmlns:p="http://schemas.openxmlformats.org/presentationml/2006/main">
  <p:tag name="KSO_WM_BEAUTIFY_FLAG" val=""/>
</p:tagLst>
</file>

<file path=ppt/tags/tag6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65.xml><?xml version="1.0" encoding="utf-8"?>
<p:tagLst xmlns:p="http://schemas.openxmlformats.org/presentationml/2006/main">
  <p:tag name="KSO_WM_BEAUTIFY_FLAG" val=""/>
</p:tagLst>
</file>

<file path=ppt/tags/tag6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67.xml><?xml version="1.0" encoding="utf-8"?>
<p:tagLst xmlns:p="http://schemas.openxmlformats.org/presentationml/2006/main">
  <p:tag name="KSO_WM_BEAUTIFY_FLAG" val=""/>
</p:tagLst>
</file>

<file path=ppt/tags/tag6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69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7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71.xml><?xml version="1.0" encoding="utf-8"?>
<p:tagLst xmlns:p="http://schemas.openxmlformats.org/presentationml/2006/main">
  <p:tag name="KSO_WM_BEAUTIFY_FLAG" val=""/>
</p:tagLst>
</file>

<file path=ppt/tags/tag7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73.xml><?xml version="1.0" encoding="utf-8"?>
<p:tagLst xmlns:p="http://schemas.openxmlformats.org/presentationml/2006/main">
  <p:tag name="KSO_WM_BEAUTIFY_FLAG" val=""/>
</p:tagLst>
</file>

<file path=ppt/tags/tag74.xml><?xml version="1.0" encoding="utf-8"?>
<p:tagLst xmlns:p="http://schemas.openxmlformats.org/presentationml/2006/main">
  <p:tag name="KSO_WM_BEAUTIFY_FLAG" val=""/>
</p:tagLst>
</file>

<file path=ppt/tags/tag7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76.xml><?xml version="1.0" encoding="utf-8"?>
<p:tagLst xmlns:p="http://schemas.openxmlformats.org/presentationml/2006/main">
  <p:tag name="KSO_WM_BEAUTIFY_FLAG" val=""/>
</p:tagLst>
</file>

<file path=ppt/tags/tag7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78.xml><?xml version="1.0" encoding="utf-8"?>
<p:tagLst xmlns:p="http://schemas.openxmlformats.org/presentationml/2006/main">
  <p:tag name="KSO_WM_BEAUTIFY_FLAG" val=""/>
</p:tagLst>
</file>

<file path=ppt/tags/tag7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8.xml><?xml version="1.0" encoding="utf-8"?>
<p:tagLst xmlns:p="http://schemas.openxmlformats.org/presentationml/2006/main">
  <p:tag name="KSO_WM_BEAUTIFY_FLAG" val=""/>
</p:tagLst>
</file>

<file path=ppt/tags/tag80.xml><?xml version="1.0" encoding="utf-8"?>
<p:tagLst xmlns:p="http://schemas.openxmlformats.org/presentationml/2006/main">
  <p:tag name="KSO_WM_BEAUTIFY_FLAG" val=""/>
</p:tagLst>
</file>

<file path=ppt/tags/tag8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82.xml><?xml version="1.0" encoding="utf-8"?>
<p:tagLst xmlns:p="http://schemas.openxmlformats.org/presentationml/2006/main">
  <p:tag name="KSO_WM_BEAUTIFY_FLAG" val=""/>
</p:tagLst>
</file>

<file path=ppt/tags/tag8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84.xml><?xml version="1.0" encoding="utf-8"?>
<p:tagLst xmlns:p="http://schemas.openxmlformats.org/presentationml/2006/main">
  <p:tag name="KSO_WM_BEAUTIFY_FLAG" val=""/>
</p:tagLst>
</file>

<file path=ppt/tags/tag8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86.xml><?xml version="1.0" encoding="utf-8"?>
<p:tagLst xmlns:p="http://schemas.openxmlformats.org/presentationml/2006/main">
  <p:tag name="KSO_WM_BEAUTIFY_FLAG" val=""/>
</p:tagLst>
</file>

<file path=ppt/tags/tag8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88.xml><?xml version="1.0" encoding="utf-8"?>
<p:tagLst xmlns:p="http://schemas.openxmlformats.org/presentationml/2006/main">
  <p:tag name="KSO_WM_BEAUTIFY_FLAG" val=""/>
</p:tagLst>
</file>

<file path=ppt/tags/tag89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ags/tag9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91.xml><?xml version="1.0" encoding="utf-8"?>
<p:tagLst xmlns:p="http://schemas.openxmlformats.org/presentationml/2006/main">
  <p:tag name="KSO_WM_BEAUTIFY_FLAG" val=""/>
</p:tagLst>
</file>

<file path=ppt/tags/tag9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93.xml><?xml version="1.0" encoding="utf-8"?>
<p:tagLst xmlns:p="http://schemas.openxmlformats.org/presentationml/2006/main">
  <p:tag name="KSO_WM_BEAUTIFY_FLAG" val=""/>
</p:tagLst>
</file>

<file path=ppt/tags/tag9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95.xml><?xml version="1.0" encoding="utf-8"?>
<p:tagLst xmlns:p="http://schemas.openxmlformats.org/presentationml/2006/main">
  <p:tag name="KSO_WM_BEAUTIFY_FLAG" val=""/>
</p:tagLst>
</file>

<file path=ppt/tags/tag96.xml><?xml version="1.0" encoding="utf-8"?>
<p:tagLst xmlns:p="http://schemas.openxmlformats.org/presentationml/2006/main">
  <p:tag name="KSO_WM_BEAUTIFY_FLAG" val=""/>
</p:tagLst>
</file>

<file path=ppt/tags/tag9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98.xml><?xml version="1.0" encoding="utf-8"?>
<p:tagLst xmlns:p="http://schemas.openxmlformats.org/presentationml/2006/main">
  <p:tag name="KSO_WM_BEAUTIFY_FLAG" val=""/>
</p:tagLst>
</file>

<file path=ppt/tags/tag9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3633</Words>
  <Application>WPS 演示</Application>
  <PresentationFormat>宽屏</PresentationFormat>
  <Paragraphs>213</Paragraphs>
  <Slides>30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30</vt:i4>
      </vt:variant>
    </vt:vector>
  </HeadingPairs>
  <TitlesOfParts>
    <vt:vector size="44" baseType="lpstr">
      <vt:lpstr>Arial</vt:lpstr>
      <vt:lpstr>宋体</vt:lpstr>
      <vt:lpstr>Wingdings</vt:lpstr>
      <vt:lpstr>微软雅黑</vt:lpstr>
      <vt:lpstr>Wingdings</vt:lpstr>
      <vt:lpstr>思源黑体 CN Light</vt:lpstr>
      <vt:lpstr>黑体</vt:lpstr>
      <vt:lpstr>思源黑体 CN Bold</vt:lpstr>
      <vt:lpstr>思源黑体 CN Medium</vt:lpstr>
      <vt:lpstr>思源黑体 Medium</vt:lpstr>
      <vt:lpstr>思源黑体 CN Normal</vt:lpstr>
      <vt:lpstr>Arial Unicode MS</vt:lpstr>
      <vt:lpstr>Calibri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Cj</cp:lastModifiedBy>
  <cp:revision>285</cp:revision>
  <dcterms:created xsi:type="dcterms:W3CDTF">2022-12-31T05:43:00Z</dcterms:created>
  <dcterms:modified xsi:type="dcterms:W3CDTF">2025-03-21T07:40:16Z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2052-12.1.0.20305</vt:lpwstr>
  </property>
  <property fmtid="{D5CDD505-2E9C-101B-9397-08002B2CF9AE}" pid="3" name="ICV">
    <vt:lpwstr>89B7A6AACA724488BFD11EBF50377424_13</vt:lpwstr>
  </property>
</Properties>
</file>