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31" r:id="rId4"/>
    <p:sldId id="305" r:id="rId5"/>
    <p:sldId id="287" r:id="rId6"/>
    <p:sldId id="286" r:id="rId7"/>
    <p:sldId id="301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325" r:id="rId17"/>
    <p:sldId id="328" r:id="rId18"/>
    <p:sldId id="329" r:id="rId19"/>
    <p:sldId id="30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5" name="作者" initials="A" lastIdx="0" clrIdx="2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6" clrIdx="3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tags" Target="../tags/tag8.xml"/><Relationship Id="rId4" Type="http://schemas.openxmlformats.org/officeDocument/2006/relationships/image" Target="../media/image3.png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070985" y="-4610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经传多赢资深投顾:宓睿 | 执业编号:A1120616040002  风险提示:观点基于软件数据和理论模型分析，仅供参考，不构成投资建议，股市有风险，投资需谨慎。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 userDrawn="1">
            <p:custDataLst>
              <p:tags r:id="rId8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A1120613090005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70.xml"/><Relationship Id="rId7" Type="http://schemas.openxmlformats.org/officeDocument/2006/relationships/image" Target="../media/image19.png"/><Relationship Id="rId6" Type="http://schemas.openxmlformats.org/officeDocument/2006/relationships/tags" Target="../tags/tag69.xml"/><Relationship Id="rId5" Type="http://schemas.openxmlformats.org/officeDocument/2006/relationships/image" Target="../media/image18.png"/><Relationship Id="rId4" Type="http://schemas.openxmlformats.org/officeDocument/2006/relationships/tags" Target="../tags/tag68.xml"/><Relationship Id="rId3" Type="http://schemas.openxmlformats.org/officeDocument/2006/relationships/image" Target="../media/image17.png"/><Relationship Id="rId2" Type="http://schemas.openxmlformats.org/officeDocument/2006/relationships/tags" Target="../tags/tag67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73.xml"/><Relationship Id="rId13" Type="http://schemas.openxmlformats.org/officeDocument/2006/relationships/image" Target="../media/image22.png"/><Relationship Id="rId12" Type="http://schemas.openxmlformats.org/officeDocument/2006/relationships/tags" Target="../tags/tag72.xml"/><Relationship Id="rId11" Type="http://schemas.openxmlformats.org/officeDocument/2006/relationships/image" Target="../media/image21.png"/><Relationship Id="rId10" Type="http://schemas.openxmlformats.org/officeDocument/2006/relationships/tags" Target="../tags/tag71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77.xml"/><Relationship Id="rId5" Type="http://schemas.openxmlformats.org/officeDocument/2006/relationships/image" Target="../media/image24.png"/><Relationship Id="rId4" Type="http://schemas.openxmlformats.org/officeDocument/2006/relationships/tags" Target="../tags/tag76.xml"/><Relationship Id="rId3" Type="http://schemas.openxmlformats.org/officeDocument/2006/relationships/image" Target="../media/image23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26.png"/><Relationship Id="rId4" Type="http://schemas.openxmlformats.org/officeDocument/2006/relationships/tags" Target="../tags/tag80.xml"/><Relationship Id="rId3" Type="http://schemas.openxmlformats.org/officeDocument/2006/relationships/image" Target="../media/image25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9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1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8.xml"/><Relationship Id="rId7" Type="http://schemas.openxmlformats.org/officeDocument/2006/relationships/image" Target="../media/image14.png"/><Relationship Id="rId6" Type="http://schemas.openxmlformats.org/officeDocument/2006/relationships/tags" Target="../tags/tag47.xml"/><Relationship Id="rId5" Type="http://schemas.openxmlformats.org/officeDocument/2006/relationships/image" Target="../media/image13.png"/><Relationship Id="rId4" Type="http://schemas.openxmlformats.org/officeDocument/2006/relationships/tags" Target="../tags/tag46.xml"/><Relationship Id="rId3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1.xml"/><Relationship Id="rId3" Type="http://schemas.openxmlformats.org/officeDocument/2006/relationships/image" Target="../media/image15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7.xml"/><Relationship Id="rId3" Type="http://schemas.openxmlformats.org/officeDocument/2006/relationships/image" Target="../media/image16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重新梳理投资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逻辑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重新梳理投资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79725" y="963295"/>
            <a:ext cx="6432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国际形势的变化</a:t>
            </a:r>
            <a:r>
              <a:rPr lang="en-US" altLang="zh-CN" sz="2000" b="1">
                <a:solidFill>
                  <a:srgbClr val="FFFF00"/>
                </a:solidFill>
              </a:rPr>
              <a:t>——</a:t>
            </a:r>
            <a:r>
              <a:rPr lang="zh-CN" altLang="en-US" sz="2000" b="1">
                <a:solidFill>
                  <a:srgbClr val="FFFF00"/>
                </a:solidFill>
              </a:rPr>
              <a:t>回不去的曾经</a:t>
            </a:r>
            <a:endParaRPr lang="zh-CN" altLang="en-US" sz="2000" b="1">
              <a:solidFill>
                <a:srgbClr val="FFFF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身份定位的调整</a:t>
            </a:r>
            <a:r>
              <a:rPr lang="en-US" altLang="zh-CN" sz="2000" b="1">
                <a:solidFill>
                  <a:srgbClr val="FFFF00"/>
                </a:solidFill>
              </a:rPr>
              <a:t>——</a:t>
            </a:r>
            <a:r>
              <a:rPr lang="zh-CN" altLang="en-US" sz="2000" b="1">
                <a:solidFill>
                  <a:srgbClr val="FFFF00"/>
                </a:solidFill>
              </a:rPr>
              <a:t>看得见的未来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0215" y="3012440"/>
            <a:ext cx="6214110" cy="2379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</a:rPr>
              <a:t>战略级关键词</a:t>
            </a:r>
            <a:endParaRPr lang="zh-CN" altLang="en-US" sz="2400" b="1">
              <a:solidFill>
                <a:srgbClr val="FFFF00"/>
              </a:solidFill>
            </a:endParaRPr>
          </a:p>
          <a:p>
            <a:pPr algn="ctr"/>
            <a:endParaRPr lang="zh-CN" altLang="en-US" sz="2400" b="1">
              <a:solidFill>
                <a:srgbClr val="FFFF00"/>
              </a:solidFill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FFFF00"/>
                </a:solidFill>
              </a:rPr>
              <a:t>自主可控</a:t>
            </a:r>
            <a:r>
              <a:rPr lang="en-US" altLang="zh-CN" sz="2400" b="1">
                <a:solidFill>
                  <a:srgbClr val="FFFF00"/>
                </a:solidFill>
              </a:rPr>
              <a:t>——</a:t>
            </a:r>
            <a:r>
              <a:rPr lang="zh-CN" altLang="en-US" sz="2400" b="1">
                <a:solidFill>
                  <a:srgbClr val="FFFF00"/>
                </a:solidFill>
              </a:rPr>
              <a:t>泛科技的国产替代</a:t>
            </a:r>
            <a:endParaRPr lang="zh-CN" altLang="en-US" sz="2400" b="1">
              <a:solidFill>
                <a:srgbClr val="FFFF00"/>
              </a:solidFill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FFFF00"/>
                </a:solidFill>
              </a:rPr>
              <a:t>老龄化</a:t>
            </a:r>
            <a:r>
              <a:rPr lang="en-US" altLang="zh-CN" sz="2400" b="1">
                <a:solidFill>
                  <a:srgbClr val="FFFF00"/>
                </a:solidFill>
              </a:rPr>
              <a:t>   ——</a:t>
            </a:r>
            <a:r>
              <a:rPr lang="zh-CN" altLang="en-US" sz="2400" b="1">
                <a:solidFill>
                  <a:srgbClr val="FFFF00"/>
                </a:solidFill>
              </a:rPr>
              <a:t>医药医疗、消费场景</a:t>
            </a:r>
            <a:endParaRPr lang="zh-CN" altLang="en-US" sz="2400" b="1">
              <a:solidFill>
                <a:srgbClr val="FFFF00"/>
              </a:solidFill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FFFF00"/>
                </a:solidFill>
              </a:rPr>
              <a:t>发展新动能</a:t>
            </a:r>
            <a:r>
              <a:rPr lang="en-US" altLang="zh-CN" sz="2400" b="1">
                <a:solidFill>
                  <a:srgbClr val="FFFF00"/>
                </a:solidFill>
              </a:rPr>
              <a:t>——</a:t>
            </a:r>
            <a:r>
              <a:rPr lang="zh-CN" altLang="en-US" sz="2400" b="1">
                <a:solidFill>
                  <a:srgbClr val="FFFF00"/>
                </a:solidFill>
              </a:rPr>
              <a:t>新材料、新技术、新模式</a:t>
            </a:r>
            <a:endParaRPr lang="zh-CN" altLang="en-US" sz="2400" b="1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8579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把握结构化投资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机会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医药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医疗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5165" y="882650"/>
            <a:ext cx="7778115" cy="2767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020" y="2958465"/>
            <a:ext cx="3787140" cy="1394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7480" y="4352925"/>
            <a:ext cx="3771900" cy="1638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47160" y="3782060"/>
            <a:ext cx="7839710" cy="2759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07350" y="783590"/>
            <a:ext cx="3779520" cy="1409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007350" y="2193290"/>
            <a:ext cx="3779520" cy="105918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泛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3475" y="868680"/>
            <a:ext cx="7946390" cy="3540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8615" y="3016250"/>
            <a:ext cx="7529830" cy="3362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半导体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设备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9425" y="878205"/>
            <a:ext cx="6731000" cy="30079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88560" y="3429000"/>
            <a:ext cx="6769735" cy="29927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5240" y="11798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Track  </a:t>
            </a:r>
            <a:r>
              <a:rPr lang="zh-CN" altLang="en-US" sz="2400" b="1">
                <a:solidFill>
                  <a:srgbClr val="7030A0"/>
                </a:solidFill>
              </a:rPr>
              <a:t>设备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705475" y="37058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掩模版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037455" y="431292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024120" y="458660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孙硌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|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执业编号:A1120613090005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335" y="592455"/>
            <a:ext cx="3418840" cy="53879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829175" y="425005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829175" y="456438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678045" y="1109980"/>
            <a:ext cx="6792595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大背景下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看当前行情定</a:t>
            </a:r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位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正确认识当前行情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定位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正确认识未来行情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预期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重新梳理投资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逻辑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把握结构化投资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机会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正确认识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当前行情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定位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创业板指的对称调整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周期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030" y="994410"/>
            <a:ext cx="11458575" cy="4251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6565" y="1680210"/>
            <a:ext cx="3429000" cy="1165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42555" y="1691640"/>
            <a:ext cx="3451860" cy="1158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870835" y="5714365"/>
            <a:ext cx="645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FF00"/>
                </a:solidFill>
              </a:rPr>
              <a:t>正确认识，当前是一个妥妥的</a:t>
            </a:r>
            <a:r>
              <a:rPr lang="en-US" altLang="zh-CN" sz="2800" b="1">
                <a:solidFill>
                  <a:srgbClr val="FFFF00"/>
                </a:solidFill>
              </a:rPr>
              <a:t>“</a:t>
            </a:r>
            <a:r>
              <a:rPr lang="zh-CN" altLang="en-US" sz="2800" b="1">
                <a:solidFill>
                  <a:srgbClr val="FFFF00"/>
                </a:solidFill>
              </a:rPr>
              <a:t>熊市末端</a:t>
            </a:r>
            <a:r>
              <a:rPr lang="en-US" altLang="zh-CN" sz="2800" b="1">
                <a:solidFill>
                  <a:srgbClr val="FFFF00"/>
                </a:solidFill>
              </a:rPr>
              <a:t>”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能否重演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“2018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年后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”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6480" y="871855"/>
            <a:ext cx="10099040" cy="46164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0380" y="5676265"/>
            <a:ext cx="61112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旧金山愿景</a:t>
            </a:r>
            <a:endParaRPr lang="zh-CN" altLang="en-US" sz="2000" b="1">
              <a:solidFill>
                <a:srgbClr val="FFFF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rgbClr val="FFFF00"/>
                </a:solidFill>
              </a:rPr>
              <a:t>当前状态和</a:t>
            </a:r>
            <a:r>
              <a:rPr lang="en-US" altLang="zh-CN" sz="2000" b="1">
                <a:solidFill>
                  <a:srgbClr val="FFFF00"/>
                </a:solidFill>
              </a:rPr>
              <a:t>2018</a:t>
            </a:r>
            <a:r>
              <a:rPr lang="zh-CN" altLang="en-US" sz="2000" b="1">
                <a:solidFill>
                  <a:srgbClr val="FFFF00"/>
                </a:solidFill>
              </a:rPr>
              <a:t>年末的同与不同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正确认识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未来行情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预期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新一轮跨年级别的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慢牛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0590" y="1037590"/>
            <a:ext cx="10370820" cy="4092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8695" y="5307965"/>
            <a:ext cx="552577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怀揣梦想对面现实骨感</a:t>
            </a:r>
            <a:endParaRPr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仰望星空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脚踏实地</a:t>
            </a:r>
            <a:endParaRPr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  <p:tag name="commondata" val="eyJoZGlkIjoiM2I3NDIyNjZhODdjNDBiNzFhNTYyOTJiY2UyMWE3Nm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宽屏</PresentationFormat>
  <Paragraphs>82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Medium</vt:lpstr>
      <vt:lpstr>思源黑体 CN Bold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249</cp:revision>
  <dcterms:created xsi:type="dcterms:W3CDTF">2022-12-31T05:43:00Z</dcterms:created>
  <dcterms:modified xsi:type="dcterms:W3CDTF">2023-11-19T01:45:05Z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639D48AEBA094FF485B90BB8F634CC96_13</vt:lpwstr>
  </property>
</Properties>
</file>