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06" r:id="rId4"/>
    <p:sldId id="317" r:id="rId5"/>
    <p:sldId id="318" r:id="rId6"/>
    <p:sldId id="319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8" r:id="rId20"/>
    <p:sldId id="339" r:id="rId21"/>
    <p:sldId id="340" r:id="rId22"/>
    <p:sldId id="341" r:id="rId23"/>
    <p:sldId id="28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8" userDrawn="1">
          <p15:clr>
            <a:srgbClr val="A4A3A4"/>
          </p15:clr>
        </p15:guide>
        <p15:guide id="2" pos="3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BFD"/>
    <a:srgbClr val="4B58ED"/>
    <a:srgbClr val="1E38B8"/>
    <a:srgbClr val="B77DFE"/>
    <a:srgbClr val="171DA6"/>
    <a:srgbClr val="210BB8"/>
    <a:srgbClr val="241789"/>
    <a:srgbClr val="4A4A4A"/>
    <a:srgbClr val="FFFEEB"/>
    <a:srgbClr val="FFF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8"/>
        <p:guide pos="36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0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tags" Target="../tags/tag13.xml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经传多赢投顾总监 :孙硌丨执业编号: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17700" y="7664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经传多赢资深投顾:陈锵行丨执业编号:</a:t>
            </a:r>
            <a:r>
              <a:rPr lang="en-US" altLang="zh-CN" sz="12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A1120620020001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画板 2 拷贝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635" y="767080"/>
            <a:ext cx="1218882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vip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320" y="243840"/>
            <a:ext cx="1660525" cy="43307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18165" y="327025"/>
            <a:ext cx="1220470" cy="2603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8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9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21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20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22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3" Type="http://schemas.openxmlformats.org/officeDocument/2006/relationships/image" Target="../media/image23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8.xml"/><Relationship Id="rId7" Type="http://schemas.openxmlformats.org/officeDocument/2006/relationships/image" Target="../media/image26.png"/><Relationship Id="rId6" Type="http://schemas.openxmlformats.org/officeDocument/2006/relationships/tags" Target="../tags/tag97.xml"/><Relationship Id="rId5" Type="http://schemas.openxmlformats.org/officeDocument/2006/relationships/image" Target="../media/image25.png"/><Relationship Id="rId4" Type="http://schemas.openxmlformats.org/officeDocument/2006/relationships/tags" Target="../tags/tag96.xml"/><Relationship Id="rId3" Type="http://schemas.openxmlformats.org/officeDocument/2006/relationships/image" Target="../media/image24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0.xml"/><Relationship Id="rId2" Type="http://schemas.openxmlformats.org/officeDocument/2006/relationships/image" Target="../media/image27.png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image" Target="../media/image28.png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26.xml"/><Relationship Id="rId6" Type="http://schemas.openxmlformats.org/officeDocument/2006/relationships/image" Target="../media/image6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4.xml"/><Relationship Id="rId2" Type="http://schemas.openxmlformats.org/officeDocument/2006/relationships/image" Target="../media/image29.png"/><Relationship Id="rId1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6.xml"/><Relationship Id="rId2" Type="http://schemas.openxmlformats.org/officeDocument/2006/relationships/image" Target="../media/image30.jpeg"/><Relationship Id="rId1" Type="http://schemas.openxmlformats.org/officeDocument/2006/relationships/tags" Target="../tags/tag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8.png"/><Relationship Id="rId3" Type="http://schemas.openxmlformats.org/officeDocument/2006/relationships/tags" Target="../tags/tag28.xml"/><Relationship Id="rId20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Relationship Id="rId3" Type="http://schemas.openxmlformats.org/officeDocument/2006/relationships/image" Target="../media/image9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54.xml"/><Relationship Id="rId7" Type="http://schemas.openxmlformats.org/officeDocument/2006/relationships/image" Target="../media/image12.png"/><Relationship Id="rId6" Type="http://schemas.openxmlformats.org/officeDocument/2006/relationships/tags" Target="../tags/tag53.xml"/><Relationship Id="rId5" Type="http://schemas.openxmlformats.org/officeDocument/2006/relationships/image" Target="../media/image11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5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image" Target="../media/image15.png"/><Relationship Id="rId4" Type="http://schemas.openxmlformats.org/officeDocument/2006/relationships/tags" Target="../tags/tag61.xml"/><Relationship Id="rId3" Type="http://schemas.openxmlformats.org/officeDocument/2006/relationships/image" Target="../media/image14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9.xml"/><Relationship Id="rId5" Type="http://schemas.openxmlformats.org/officeDocument/2006/relationships/image" Target="../media/image17.png"/><Relationship Id="rId4" Type="http://schemas.openxmlformats.org/officeDocument/2006/relationships/tags" Target="../tags/tag68.xml"/><Relationship Id="rId3" Type="http://schemas.openxmlformats.org/officeDocument/2006/relationships/image" Target="../media/image1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08325" y="15240"/>
            <a:ext cx="5975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错失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重建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8775" y="948690"/>
            <a:ext cx="11475085" cy="4488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91910" y="3679190"/>
            <a:ext cx="1873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雄关漫道真如铁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590165" y="5743575"/>
            <a:ext cx="70123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雄关漫道真如铁</a:t>
            </a:r>
            <a:r>
              <a:rPr lang="en-US" altLang="zh-CN" sz="3200" b="1">
                <a:solidFill>
                  <a:srgbClr val="FF0000"/>
                </a:solidFill>
              </a:rPr>
              <a:t>      </a:t>
            </a:r>
            <a:r>
              <a:rPr lang="zh-CN" altLang="en-US" sz="3200" b="1">
                <a:solidFill>
                  <a:srgbClr val="FF0000"/>
                </a:solidFill>
              </a:rPr>
              <a:t>而今迈步从头越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17255" y="2536825"/>
            <a:ext cx="18262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sym typeface="+mn-ea"/>
              </a:rPr>
              <a:t>而今迈步从头越</a:t>
            </a:r>
            <a:endParaRPr lang="zh-CN" altLang="en-US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9121140" y="1878965"/>
            <a:ext cx="2607310" cy="272986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22350" y="3064510"/>
            <a:ext cx="1015555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投资逻辑并未明显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变化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87650" y="15240"/>
            <a:ext cx="6616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这些年貌似发生了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很多事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9290" y="867410"/>
            <a:ext cx="863346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C000"/>
                </a:solidFill>
              </a:rPr>
              <a:t>“</a:t>
            </a:r>
            <a:r>
              <a:rPr lang="zh-CN" altLang="en-US" sz="3200" b="1">
                <a:solidFill>
                  <a:srgbClr val="FFC000"/>
                </a:solidFill>
              </a:rPr>
              <a:t>股王</a:t>
            </a:r>
            <a:r>
              <a:rPr lang="en-US" altLang="zh-CN" sz="3200" b="1">
                <a:solidFill>
                  <a:srgbClr val="FFC000"/>
                </a:solidFill>
              </a:rPr>
              <a:t>”</a:t>
            </a:r>
            <a:r>
              <a:rPr lang="zh-CN" altLang="en-US" sz="3200" b="1">
                <a:solidFill>
                  <a:srgbClr val="FFC000"/>
                </a:solidFill>
              </a:rPr>
              <a:t>交替变更</a:t>
            </a:r>
            <a:endParaRPr lang="zh-CN" altLang="en-US" sz="3200" b="1">
              <a:solidFill>
                <a:srgbClr val="FFC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C000"/>
                </a:solidFill>
              </a:rPr>
              <a:t>“</a:t>
            </a:r>
            <a:r>
              <a:rPr lang="zh-CN" altLang="en-US" sz="3200" b="1">
                <a:solidFill>
                  <a:srgbClr val="FFC000"/>
                </a:solidFill>
              </a:rPr>
              <a:t>白龙马</a:t>
            </a:r>
            <a:r>
              <a:rPr lang="en-US" altLang="zh-CN" sz="3200" b="1">
                <a:solidFill>
                  <a:srgbClr val="FFC000"/>
                </a:solidFill>
              </a:rPr>
              <a:t>”</a:t>
            </a:r>
            <a:r>
              <a:rPr lang="zh-CN" altLang="en-US" sz="3200" b="1">
                <a:solidFill>
                  <a:srgbClr val="FFC000"/>
                </a:solidFill>
              </a:rPr>
              <a:t>蔫了</a:t>
            </a:r>
            <a:r>
              <a:rPr lang="en-US" altLang="zh-CN" sz="3200" b="1">
                <a:solidFill>
                  <a:srgbClr val="FFC000"/>
                </a:solidFill>
              </a:rPr>
              <a:t>     </a:t>
            </a:r>
            <a:r>
              <a:rPr lang="zh-CN" altLang="en-US" sz="3200" b="1">
                <a:solidFill>
                  <a:srgbClr val="FFC000"/>
                </a:solidFill>
              </a:rPr>
              <a:t>千亿公募</a:t>
            </a:r>
            <a:r>
              <a:rPr lang="en-US" altLang="zh-CN" sz="3200" b="1">
                <a:solidFill>
                  <a:srgbClr val="FFC000"/>
                </a:solidFill>
              </a:rPr>
              <a:t>    </a:t>
            </a:r>
            <a:r>
              <a:rPr lang="zh-CN" altLang="en-US" sz="3200" b="1">
                <a:solidFill>
                  <a:srgbClr val="FFC000"/>
                </a:solidFill>
              </a:rPr>
              <a:t>大神退潮</a:t>
            </a:r>
            <a:endParaRPr lang="zh-CN" altLang="en-US" sz="3200" b="1">
              <a:solidFill>
                <a:srgbClr val="FFC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C000"/>
                </a:solidFill>
              </a:rPr>
              <a:t>“</a:t>
            </a:r>
            <a:r>
              <a:rPr lang="zh-CN" altLang="en-US" sz="3200" b="1">
                <a:solidFill>
                  <a:srgbClr val="FFC000"/>
                </a:solidFill>
              </a:rPr>
              <a:t>小而美</a:t>
            </a:r>
            <a:r>
              <a:rPr lang="en-US" altLang="zh-CN" sz="3200" b="1">
                <a:solidFill>
                  <a:srgbClr val="FFC000"/>
                </a:solidFill>
              </a:rPr>
              <a:t>”</a:t>
            </a:r>
            <a:r>
              <a:rPr lang="zh-CN" altLang="en-US" sz="3200" b="1">
                <a:solidFill>
                  <a:srgbClr val="FFC000"/>
                </a:solidFill>
              </a:rPr>
              <a:t>垮了</a:t>
            </a:r>
            <a:r>
              <a:rPr lang="en-US" altLang="zh-CN" sz="3200" b="1">
                <a:solidFill>
                  <a:srgbClr val="FFC000"/>
                </a:solidFill>
              </a:rPr>
              <a:t>     </a:t>
            </a:r>
            <a:r>
              <a:rPr lang="zh-CN" altLang="en-US" sz="3200" b="1">
                <a:solidFill>
                  <a:srgbClr val="FFC000"/>
                </a:solidFill>
              </a:rPr>
              <a:t>百亿量化</a:t>
            </a:r>
            <a:r>
              <a:rPr lang="en-US" altLang="zh-CN" sz="3200" b="1">
                <a:solidFill>
                  <a:srgbClr val="FFC000"/>
                </a:solidFill>
              </a:rPr>
              <a:t>    </a:t>
            </a:r>
            <a:r>
              <a:rPr lang="zh-CN" altLang="en-US" sz="3200" b="1">
                <a:solidFill>
                  <a:srgbClr val="FFC000"/>
                </a:solidFill>
              </a:rPr>
              <a:t>土豪滑降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18460" y="2814320"/>
            <a:ext cx="6675120" cy="37261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2110" y="2664460"/>
            <a:ext cx="7731125" cy="3436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787650" y="15240"/>
            <a:ext cx="6616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其实市场里没有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新鲜事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7345" y="870585"/>
            <a:ext cx="7219315" cy="3190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98170" y="1330960"/>
            <a:ext cx="1333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5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en-US" altLang="zh-CN" sz="2000" b="1">
                <a:solidFill>
                  <a:srgbClr val="FF0000"/>
                </a:solidFill>
              </a:rPr>
              <a:t>  16</a:t>
            </a:r>
            <a:r>
              <a:rPr lang="zh-CN" altLang="en-US" sz="2000" b="1">
                <a:solidFill>
                  <a:srgbClr val="FF0000"/>
                </a:solidFill>
              </a:rPr>
              <a:t>倍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7743825" y="2973705"/>
            <a:ext cx="1333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3</a:t>
            </a:r>
            <a:r>
              <a:rPr lang="zh-CN" altLang="en-US" sz="2000" b="1">
                <a:solidFill>
                  <a:srgbClr val="FF0000"/>
                </a:solidFill>
              </a:rPr>
              <a:t>年</a:t>
            </a:r>
            <a:r>
              <a:rPr lang="en-US" altLang="zh-CN" sz="2000" b="1">
                <a:solidFill>
                  <a:srgbClr val="FF0000"/>
                </a:solidFill>
              </a:rPr>
              <a:t>  8</a:t>
            </a:r>
            <a:r>
              <a:rPr lang="zh-CN" altLang="en-US" sz="2000" b="1">
                <a:solidFill>
                  <a:srgbClr val="FF0000"/>
                </a:solidFill>
              </a:rPr>
              <a:t>倍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56585" y="6087110"/>
            <a:ext cx="5878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C000"/>
                </a:solidFill>
              </a:rPr>
              <a:t>业绩是永恒的王者</a:t>
            </a:r>
            <a:r>
              <a:rPr lang="en-US" altLang="zh-CN" sz="3200" b="1">
                <a:solidFill>
                  <a:srgbClr val="FFC000"/>
                </a:solidFill>
              </a:rPr>
              <a:t>  </a:t>
            </a:r>
            <a:r>
              <a:rPr lang="zh-CN" altLang="en-US" sz="3200" b="1">
                <a:solidFill>
                  <a:srgbClr val="FFC000"/>
                </a:solidFill>
              </a:rPr>
              <a:t>虽迟必</a:t>
            </a:r>
            <a:r>
              <a:rPr lang="zh-CN" altLang="en-US" sz="3200" b="1">
                <a:solidFill>
                  <a:srgbClr val="FFC000"/>
                </a:solidFill>
              </a:rPr>
              <a:t>到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87650" y="15240"/>
            <a:ext cx="6616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其实市场里没有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新鲜事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84220" y="5855335"/>
            <a:ext cx="5623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C000"/>
                </a:solidFill>
              </a:rPr>
              <a:t>题材也从不缺席</a:t>
            </a:r>
            <a:r>
              <a:rPr lang="en-US" altLang="zh-CN" sz="3200" b="1">
                <a:solidFill>
                  <a:srgbClr val="FFC000"/>
                </a:solidFill>
              </a:rPr>
              <a:t>   </a:t>
            </a:r>
            <a:r>
              <a:rPr lang="zh-CN" altLang="en-US" sz="3200" b="1">
                <a:solidFill>
                  <a:srgbClr val="FFC000"/>
                </a:solidFill>
              </a:rPr>
              <a:t>先</a:t>
            </a:r>
            <a:r>
              <a:rPr lang="en-US" altLang="zh-CN" sz="3200" b="1">
                <a:solidFill>
                  <a:srgbClr val="FFC000"/>
                </a:solidFill>
              </a:rPr>
              <a:t>“</a:t>
            </a:r>
            <a:r>
              <a:rPr lang="zh-CN" altLang="en-US" sz="3200" b="1">
                <a:solidFill>
                  <a:srgbClr val="FFC000"/>
                </a:solidFill>
              </a:rPr>
              <a:t>炒</a:t>
            </a:r>
            <a:r>
              <a:rPr lang="en-US" altLang="zh-CN" sz="3200" b="1">
                <a:solidFill>
                  <a:srgbClr val="FFC000"/>
                </a:solidFill>
              </a:rPr>
              <a:t>”</a:t>
            </a:r>
            <a:r>
              <a:rPr lang="zh-CN" altLang="en-US" sz="3200" b="1">
                <a:solidFill>
                  <a:srgbClr val="FFC000"/>
                </a:solidFill>
              </a:rPr>
              <a:t>为</a:t>
            </a:r>
            <a:r>
              <a:rPr lang="zh-CN" altLang="en-US" sz="3200" b="1">
                <a:solidFill>
                  <a:srgbClr val="FFC000"/>
                </a:solidFill>
              </a:rPr>
              <a:t>敬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6920" y="886460"/>
            <a:ext cx="10678160" cy="4746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04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22350" y="3064510"/>
            <a:ext cx="1015555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主题业绩博弈各自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发光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87650" y="15240"/>
            <a:ext cx="6616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业绩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超预期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56360" y="878205"/>
            <a:ext cx="9479915" cy="5109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55725" y="6092190"/>
            <a:ext cx="948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C000"/>
                </a:solidFill>
              </a:rPr>
              <a:t>长线短做</a:t>
            </a:r>
            <a:r>
              <a:rPr lang="en-US" altLang="zh-CN" sz="2400" b="1">
                <a:solidFill>
                  <a:srgbClr val="FFC000"/>
                </a:solidFill>
              </a:rPr>
              <a:t>    </a:t>
            </a:r>
            <a:r>
              <a:rPr lang="zh-CN" altLang="en-US" sz="2400" b="1">
                <a:solidFill>
                  <a:srgbClr val="FFC000"/>
                </a:solidFill>
              </a:rPr>
              <a:t>波段择时</a:t>
            </a:r>
            <a:r>
              <a:rPr lang="en-US" altLang="zh-CN" sz="2400" b="1">
                <a:solidFill>
                  <a:srgbClr val="FFC000"/>
                </a:solidFill>
              </a:rPr>
              <a:t>    </a:t>
            </a:r>
            <a:r>
              <a:rPr lang="zh-CN" altLang="en-US" sz="2400" b="1">
                <a:solidFill>
                  <a:srgbClr val="FFC000"/>
                </a:solidFill>
              </a:rPr>
              <a:t>是大多数人进入价投门槛的最佳方式</a:t>
            </a:r>
            <a:endParaRPr lang="zh-CN" altLang="en-US" sz="2400" b="1">
              <a:solidFill>
                <a:srgbClr val="FFC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87650" y="15240"/>
            <a:ext cx="6616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大题材中的细分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5725" y="5893435"/>
            <a:ext cx="9480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C000"/>
                </a:solidFill>
              </a:rPr>
              <a:t>机器人会不会是有一个新能源车类型的想象</a:t>
            </a:r>
            <a:r>
              <a:rPr lang="zh-CN" altLang="en-US" sz="2400" b="1">
                <a:solidFill>
                  <a:srgbClr val="FFC000"/>
                </a:solidFill>
              </a:rPr>
              <a:t>空间</a:t>
            </a:r>
            <a:endParaRPr lang="zh-CN" altLang="en-US" sz="2400" b="1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9015" y="962660"/>
            <a:ext cx="10173970" cy="4545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8590" y="1376045"/>
            <a:ext cx="4943475" cy="1788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1175" y="3429000"/>
            <a:ext cx="5833110" cy="1839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418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财富节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猎手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预订福利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1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5" name="图片 4" descr="syncCopiedImage_17103077068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885825"/>
            <a:ext cx="10617526" cy="59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418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财富节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猎手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预订福利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 descr="syncCopiedImage_1710309622301_1710324119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885825"/>
            <a:ext cx="10617600" cy="59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3359785"/>
            <a:ext cx="10088880" cy="28130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374640" y="4244340"/>
            <a:ext cx="52692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总监。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361305" y="4518025"/>
            <a:ext cx="5282565" cy="1318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just">
              <a:lnSpc>
                <a:spcPct val="110000"/>
              </a:lnSpc>
              <a:buClrTx/>
              <a:buSzTx/>
              <a:buFontTx/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从业20年，科班出身，有过私募实操和顾问咨询等多维度经验。曾任职全日制重本大学讲师，完成过千场千人股民讲座，著有《唯信号论-系统篇》一书。其所创立的“三维一体”投资体系深受投资者喜爱。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5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5027930" y="788035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市场仍处</a:t>
            </a: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低位</a:t>
            </a:r>
            <a:endParaRPr lang="zh-CN" altLang="en-US" sz="75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把握回踩</a:t>
            </a:r>
            <a:r>
              <a:rPr lang="zh-CN" altLang="en-US" sz="75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机会</a:t>
            </a:r>
            <a:endParaRPr lang="zh-CN" altLang="en-US" sz="75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360" y="41636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166360" y="44780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08600" y="3583940"/>
            <a:ext cx="5335270" cy="5099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B58ED"/>
              </a:gs>
              <a:gs pos="100000">
                <a:srgbClr val="B47BF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5020" y="3639185"/>
            <a:ext cx="471106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孙硌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 |  </a:t>
            </a:r>
            <a:r>
              <a:rPr lang="zh-CN" altLang="en-US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执业编号</a:t>
            </a:r>
            <a:r>
              <a:rPr lang="en-US" altLang="zh-CN" sz="1900">
                <a:solidFill>
                  <a:schemeClr val="bg1"/>
                </a:soli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:A1120613090005</a:t>
            </a:r>
            <a:endParaRPr lang="en-US" altLang="zh-CN" sz="1900">
              <a:solidFill>
                <a:schemeClr val="bg1"/>
              </a:soli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pic>
        <p:nvPicPr>
          <p:cNvPr id="2" name="图片 1" descr="色阶 7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355" y="560705"/>
            <a:ext cx="3453130" cy="54063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经传多赢老用户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高端版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活动福利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1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885825"/>
            <a:ext cx="10617600" cy="59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0" y="7620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经传多赢老用户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高端版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活动</a:t>
            </a:r>
            <a:r>
              <a:rPr lang="zh-CN" altLang="en-US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福利</a:t>
            </a:r>
            <a:r>
              <a:rPr lang="en-US" altLang="zh-CN" sz="4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2</a:t>
            </a:r>
            <a:endParaRPr lang="en-US" altLang="zh-CN" sz="4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 descr="改_17103242074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" y="873125"/>
            <a:ext cx="10617600" cy="5972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3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9748" y="1723390"/>
            <a:ext cx="8612505" cy="34112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1383030"/>
            <a:ext cx="1457325" cy="3444240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187825" y="1383030"/>
            <a:ext cx="6595745" cy="808355"/>
            <a:chOff x="6595" y="2178"/>
            <a:chExt cx="10387" cy="1273"/>
          </a:xfrm>
        </p:grpSpPr>
        <p:pic>
          <p:nvPicPr>
            <p:cNvPr id="11" name="图片 10" descr="第一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第一章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当前大盘状态的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理解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4187825" y="2487930"/>
            <a:ext cx="6595745" cy="808355"/>
            <a:chOff x="6595" y="2178"/>
            <a:chExt cx="10387" cy="1273"/>
          </a:xfrm>
        </p:grpSpPr>
        <p:pic>
          <p:nvPicPr>
            <p:cNvPr id="22" name="图片 21" descr="第一章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二章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市场重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建结构性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慢牛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1"/>
            </p:custDataLst>
          </p:nvPr>
        </p:nvGrpSpPr>
        <p:grpSpPr>
          <a:xfrm>
            <a:off x="4187825" y="3592830"/>
            <a:ext cx="6595745" cy="808355"/>
            <a:chOff x="6595" y="2178"/>
            <a:chExt cx="10387" cy="1273"/>
          </a:xfrm>
        </p:grpSpPr>
        <p:pic>
          <p:nvPicPr>
            <p:cNvPr id="27" name="图片 26" descr="第一章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三章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14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投资逻辑并未明显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变化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5"/>
            </p:custDataLst>
          </p:nvPr>
        </p:nvGrpSpPr>
        <p:grpSpPr>
          <a:xfrm>
            <a:off x="4187825" y="4697730"/>
            <a:ext cx="6595745" cy="808355"/>
            <a:chOff x="6595" y="2178"/>
            <a:chExt cx="10387" cy="1273"/>
          </a:xfrm>
        </p:grpSpPr>
        <p:pic>
          <p:nvPicPr>
            <p:cNvPr id="31" name="图片 30" descr="第一章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595" y="2178"/>
              <a:ext cx="10387" cy="1273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7216" y="2404"/>
              <a:ext cx="23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第</a:t>
              </a:r>
              <a:r>
                <a:rPr lang="zh-CN" altLang="en-US" sz="2800">
                  <a:solidFill>
                    <a:srgbClr val="171DA6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四章</a:t>
              </a:r>
              <a:endParaRPr lang="zh-CN" altLang="en-US" sz="2800">
                <a:solidFill>
                  <a:srgbClr val="171DA6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10006" y="2474"/>
              <a:ext cx="625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主题业绩博弈各自</a:t>
              </a:r>
              <a:r>
                <a:rPr lang="zh-CN" altLang="en-US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发光</a:t>
              </a:r>
              <a:endParaRPr lang="zh-CN" altLang="en-US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03680" y="3064510"/>
            <a:ext cx="919289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当前大盘状态的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理解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08325" y="15240"/>
            <a:ext cx="5975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平均股价仍有标杆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作用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785" y="905510"/>
            <a:ext cx="9028430" cy="5270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3475" y="3486150"/>
            <a:ext cx="4962525" cy="3025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108325" y="15240"/>
            <a:ext cx="5975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市场结构性更加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复杂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5435" y="783590"/>
            <a:ext cx="5459730" cy="3318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58865" y="3114675"/>
            <a:ext cx="5586095" cy="3396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53885" y="783590"/>
            <a:ext cx="4974590" cy="302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106170" y="1075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9475" y="1491615"/>
            <a:ext cx="1437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上证指数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1421765" y="5000625"/>
            <a:ext cx="1437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深圳成</a:t>
            </a:r>
            <a:r>
              <a:rPr lang="zh-CN" altLang="en-US" sz="2400" b="1">
                <a:solidFill>
                  <a:srgbClr val="7030A0"/>
                </a:solidFill>
              </a:rPr>
              <a:t>指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8119110" y="1075690"/>
            <a:ext cx="1437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科创</a:t>
            </a:r>
            <a:r>
              <a:rPr lang="en-US" altLang="zh-CN" sz="2400" b="1">
                <a:solidFill>
                  <a:srgbClr val="7030A0"/>
                </a:solidFill>
              </a:rPr>
              <a:t>50</a:t>
            </a:r>
            <a:endParaRPr lang="en-US" altLang="zh-CN" sz="2400" b="1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6542405" y="4540250"/>
            <a:ext cx="1437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创业板</a:t>
            </a:r>
            <a:r>
              <a:rPr lang="zh-CN" altLang="en-US" sz="2400" b="1">
                <a:solidFill>
                  <a:srgbClr val="7030A0"/>
                </a:solidFill>
              </a:rPr>
              <a:t>综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08325" y="15240"/>
            <a:ext cx="5975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“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搅局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”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新势力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5765" y="884555"/>
            <a:ext cx="7338060" cy="3444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5175" y="3126105"/>
            <a:ext cx="7292340" cy="3421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26560" y="171608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03680" y="3064510"/>
            <a:ext cx="919289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市场重建结构性</a:t>
            </a:r>
            <a:r>
              <a:rPr lang="zh-CN" altLang="en-US" sz="76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慢牛</a:t>
            </a:r>
            <a:endParaRPr lang="zh-CN" altLang="en-US" sz="76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79015" y="2635250"/>
            <a:ext cx="7641590" cy="0"/>
          </a:xfrm>
          <a:prstGeom prst="line">
            <a:avLst/>
          </a:prstGeom>
          <a:ln>
            <a:gradFill>
              <a:gsLst>
                <a:gs pos="0">
                  <a:srgbClr val="1E38B8"/>
                </a:gs>
                <a:gs pos="50000">
                  <a:srgbClr val="B77DFE"/>
                </a:gs>
                <a:gs pos="100000">
                  <a:srgbClr val="1E38B8"/>
                </a:gs>
              </a:gsLst>
              <a:lin ang="0" scaled="0"/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08325" y="15240"/>
            <a:ext cx="5975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新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人新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气象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0130" y="842010"/>
            <a:ext cx="10111740" cy="282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48280" y="3601720"/>
            <a:ext cx="6694805" cy="3052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80940" y="425958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首次给出</a:t>
            </a:r>
            <a:r>
              <a:rPr lang="en-US" altLang="zh-CN" sz="3200" b="1">
                <a:solidFill>
                  <a:srgbClr val="FF0000"/>
                </a:solidFill>
              </a:rPr>
              <a:t>“</a:t>
            </a:r>
            <a:r>
              <a:rPr lang="zh-CN" altLang="en-US" sz="3200" b="1">
                <a:solidFill>
                  <a:srgbClr val="FF0000"/>
                </a:solidFill>
              </a:rPr>
              <a:t>时间表</a:t>
            </a:r>
            <a:r>
              <a:rPr lang="en-US" altLang="zh-CN" sz="3200" b="1">
                <a:solidFill>
                  <a:srgbClr val="FF0000"/>
                </a:solidFill>
              </a:rPr>
              <a:t>”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8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M2I3NDIyNjZhODdjNDBiNzFhNTYyOTJiY2UyMWE3NmY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8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29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1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5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39.xml><?xml version="1.0" encoding="utf-8"?>
<p:tagLst xmlns:p="http://schemas.openxmlformats.org/presentationml/2006/main">
  <p:tag name="KSO_WM_DIAGRAM_VIRTUALLY_FRAME" val="{&quot;height&quot;:324.65,&quot;left&quot;:329.75,&quot;top&quot;:108.9,&quot;width&quot;:519.35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324.65,&quot;left&quot;:329.75,&quot;top&quot;:108.9,&quot;width&quot;:519.3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WPS 演示</Application>
  <PresentationFormat>宽屏</PresentationFormat>
  <Paragraphs>105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黑体</vt:lpstr>
      <vt:lpstr>思源黑体 Medium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278</cp:revision>
  <dcterms:created xsi:type="dcterms:W3CDTF">2022-12-31T05:43:00Z</dcterms:created>
  <dcterms:modified xsi:type="dcterms:W3CDTF">2024-03-16T12:44:46Z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1D3D1A6F1E8A4C65835E8C63057896FD_13</vt:lpwstr>
  </property>
</Properties>
</file>