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28" r:id="rId3"/>
    <p:sldId id="375" r:id="rId4"/>
    <p:sldId id="384" r:id="rId5"/>
    <p:sldId id="321" r:id="rId6"/>
    <p:sldId id="322" r:id="rId7"/>
    <p:sldId id="376" r:id="rId8"/>
    <p:sldId id="377" r:id="rId9"/>
    <p:sldId id="379" r:id="rId10"/>
    <p:sldId id="378" r:id="rId11"/>
    <p:sldId id="385" r:id="rId12"/>
    <p:sldId id="380" r:id="rId13"/>
    <p:sldId id="381" r:id="rId14"/>
    <p:sldId id="390" r:id="rId15"/>
    <p:sldId id="391" r:id="rId16"/>
    <p:sldId id="382" r:id="rId17"/>
    <p:sldId id="386" r:id="rId18"/>
    <p:sldId id="387" r:id="rId19"/>
    <p:sldId id="388" r:id="rId21"/>
    <p:sldId id="389" r:id="rId22"/>
    <p:sldId id="383" r:id="rId23"/>
    <p:sldId id="392" r:id="rId24"/>
    <p:sldId id="393" r:id="rId25"/>
    <p:sldId id="394" r:id="rId26"/>
    <p:sldId id="395" r:id="rId27"/>
    <p:sldId id="396" r:id="rId28"/>
    <p:sldId id="397" r:id="rId29"/>
    <p:sldId id="398" r:id="rId30"/>
    <p:sldId id="327" r:id="rId31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91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6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7.xml"/><Relationship Id="rId2" Type="http://schemas.openxmlformats.org/officeDocument/2006/relationships/image" Target="../media/image15.png"/><Relationship Id="rId1" Type="http://schemas.openxmlformats.org/officeDocument/2006/relationships/tags" Target="../tags/tag5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9.xml"/><Relationship Id="rId2" Type="http://schemas.openxmlformats.org/officeDocument/2006/relationships/image" Target="../media/image16.png"/><Relationship Id="rId1" Type="http://schemas.openxmlformats.org/officeDocument/2006/relationships/tags" Target="../tags/tag58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1.xml"/><Relationship Id="rId2" Type="http://schemas.openxmlformats.org/officeDocument/2006/relationships/image" Target="../media/image17.png"/><Relationship Id="rId1" Type="http://schemas.openxmlformats.org/officeDocument/2006/relationships/tags" Target="../tags/tag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65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tags" Target="../tags/tag64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9.xml"/><Relationship Id="rId2" Type="http://schemas.openxmlformats.org/officeDocument/2006/relationships/image" Target="../media/image20.png"/><Relationship Id="rId1" Type="http://schemas.openxmlformats.org/officeDocument/2006/relationships/tags" Target="../tags/tag68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image" Target="../media/image21.png"/><Relationship Id="rId1" Type="http://schemas.openxmlformats.org/officeDocument/2006/relationships/tags" Target="../tags/tag70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20.xml"/><Relationship Id="rId4" Type="http://schemas.openxmlformats.org/officeDocument/2006/relationships/image" Target="../media/image12.png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3.xml"/><Relationship Id="rId2" Type="http://schemas.openxmlformats.org/officeDocument/2006/relationships/image" Target="../media/image22.png"/><Relationship Id="rId1" Type="http://schemas.openxmlformats.org/officeDocument/2006/relationships/tags" Target="../tags/tag72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2.xml"/><Relationship Id="rId2" Type="http://schemas.openxmlformats.org/officeDocument/2006/relationships/image" Target="../media/image23.png"/><Relationship Id="rId1" Type="http://schemas.openxmlformats.org/officeDocument/2006/relationships/tags" Target="../tags/tag81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7.xml"/><Relationship Id="rId2" Type="http://schemas.openxmlformats.org/officeDocument/2006/relationships/image" Target="../media/image24.png"/><Relationship Id="rId1" Type="http://schemas.openxmlformats.org/officeDocument/2006/relationships/tags" Target="../tags/tag86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9.xml"/><Relationship Id="rId2" Type="http://schemas.openxmlformats.org/officeDocument/2006/relationships/image" Target="../media/image25.png"/><Relationship Id="rId1" Type="http://schemas.openxmlformats.org/officeDocument/2006/relationships/tags" Target="../tags/tag8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0.xml"/><Relationship Id="rId1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image" Target="../media/image14.png"/><Relationship Id="rId3" Type="http://schemas.openxmlformats.org/officeDocument/2006/relationships/tags" Target="../tags/tag24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3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南京加地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杭州加地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en-US" altLang="zh-CN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K</a:t>
            </a:r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型复苏下的投资机遇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为什么铜价一直在涨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6110" y="1306830"/>
            <a:ext cx="1105598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>
                <a:solidFill>
                  <a:schemeClr val="bg1"/>
                </a:solidFill>
              </a:rPr>
              <a:t>铜是工业金属之母，铜涨了其他金属都涨。铜价最近再创新高，背后三个逻辑：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rgbClr val="FFFF00"/>
                </a:solidFill>
              </a:rPr>
              <a:t>1. 真实需求。</a:t>
            </a:r>
            <a:r>
              <a:rPr lang="zh-CN" altLang="en-US" sz="1600">
                <a:solidFill>
                  <a:schemeClr val="bg1"/>
                </a:solidFill>
              </a:rPr>
              <a:t> 美国盖电厂需要铜，搞数据中心需要铜，更新老旧电网需要铜（美国电力设备很老旧了）。如果美国网络都特别发达、铜也很多，铜价不可能涨 —— 没需求囤什么呢？大家都不傻，就是因为有真实需求，觉得未来铜能被消耗掉，才敢囤。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rgbClr val="FFFF00"/>
                </a:solidFill>
              </a:rPr>
              <a:t>2. 供给压缩。</a:t>
            </a:r>
            <a:r>
              <a:rPr lang="zh-CN" altLang="en-US" sz="1600">
                <a:solidFill>
                  <a:schemeClr val="bg1"/>
                </a:solidFill>
              </a:rPr>
              <a:t> 铜矿越来越少，原来一吨铜矿石能提纯约 0.8% 的精炼铜，现在只有 0.4%，下降一半。好挖的高品位矿跟好煤一样都挖完了，越挖越深难度越大成本越高。2026 年铜甚至测算可能要减产。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rgbClr val="FFFF00"/>
                </a:solidFill>
              </a:rPr>
              <a:t>3. 关税博弈（最关键）。 </a:t>
            </a:r>
            <a:r>
              <a:rPr lang="zh-CN" altLang="en-US" sz="1600">
                <a:solidFill>
                  <a:schemeClr val="bg1"/>
                </a:solidFill>
              </a:rPr>
              <a:t>美国政府没钱（40 万亿美债还不了），怎么增加战略资源储备？懂王说 2027 年铜加征 15% 关税、2028 年加征 30%。美国的汽车生产商、科技公司、盖电场的老板担心明年 1 月 1 号变贵，就开始先把铜运到美国囤起来。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结果：铜从去年下半年开始源源不断运到美国，现在全球 6 到 7 成的精炼铜库存在美国（约 100 万吨），中国全社会库存只有约 10 万吨，但我们消耗量很大。欧洲跟东亚缺铜，所以最近铜价起飞。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美国政府没花一毛钱，靠一句话动员了社会购买力，就把铜囤回了美国，增加了战略储备 —— 手段很聪明。9 月 28 号懂王要宣布到底 2027 年 1 月 1 号加不加。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产品涨价：铜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470" y="1191895"/>
            <a:ext cx="8435975" cy="50355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江西铜业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510" y="940435"/>
            <a:ext cx="8856980" cy="52863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北方铜业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335" y="996950"/>
            <a:ext cx="8801100" cy="52533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黄金：大趋势没问题，短期看美联储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6110" y="1306830"/>
            <a:ext cx="1105598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>
                <a:solidFill>
                  <a:schemeClr val="bg1"/>
                </a:solidFill>
              </a:rPr>
              <a:t>黄金大趋势上，滞胀 + 衰退周期天然利好 —— 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第一</a:t>
            </a:r>
            <a:r>
              <a:rPr lang="en-US" altLang="zh-CN" sz="1600">
                <a:solidFill>
                  <a:schemeClr val="bg1"/>
                </a:solidFill>
              </a:rPr>
              <a:t> </a:t>
            </a:r>
            <a:r>
              <a:rPr lang="zh-CN" altLang="en-US" sz="1600">
                <a:solidFill>
                  <a:schemeClr val="bg1"/>
                </a:solidFill>
              </a:rPr>
              <a:t>抗通胀（全球农产品、物价都在涨，资金会找抗通胀资产）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第二</a:t>
            </a:r>
            <a:r>
              <a:rPr lang="en-US" altLang="zh-CN" sz="1600">
                <a:solidFill>
                  <a:schemeClr val="bg1"/>
                </a:solidFill>
              </a:rPr>
              <a:t> </a:t>
            </a:r>
            <a:r>
              <a:rPr lang="zh-CN" altLang="en-US" sz="1600">
                <a:solidFill>
                  <a:schemeClr val="bg1"/>
                </a:solidFill>
              </a:rPr>
              <a:t>经济下行后政府会印钱降息，黄金稀缺受益。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en-US" altLang="zh-CN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短期两个压制：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一是油价（油价高本身也反映通胀，但短期加息预期冲击黄金）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二是美国加息预期。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en-US" altLang="zh-CN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重点看下周美联储货币政策。9 月 15-16 号美联储、9 月 18 号日央行 —— 全球央行加息超级月。9 月 18 号日央行加息结束后，如果加息都落地了，市场阶段性会乐观一点（靴子落地）。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黄金就是两年前的科创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188450" y="3543935"/>
            <a:ext cx="18503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>
                <a:solidFill>
                  <a:schemeClr val="bg1"/>
                </a:solidFill>
              </a:rPr>
              <a:t>截图来源于财联社</a:t>
            </a:r>
            <a:endParaRPr lang="zh-CN" altLang="en-US" sz="160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135" y="1191895"/>
            <a:ext cx="4448810" cy="50412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855" y="1420495"/>
            <a:ext cx="2175510" cy="46831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黄金就是两年前的科创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2740" y="1073150"/>
            <a:ext cx="11418570" cy="518033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现在的中东，正在进入 “权力真空时代”：美国战略收缩，不再像以前一样牢牢控制区域秩序；伊朗内部强硬派逐步掌权，革命卫队、国家安全委员会关键岗位持续换人；沙特、土耳其纷纷搞区域联盟，群雄逐鹿的格局已经形成。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【最新胡赛卡了另外一个咽喉要道】</a:t>
            </a:r>
            <a:endParaRPr lang="zh-CN" altLang="en-US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参考历史，这种格局一旦形成，摩擦只会多不会少，油价中枢会长期易涨难跌。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而且不只是石油，全球资源国都在觉醒：刚果金限制铜矿石出口、印尼收紧镍铝出口、津巴布韦管控矿产…… 大家都不想再廉价出卖核心资源，集体抬升议价权。资源品集体涨价，最终都会传导到通胀层面，这就是黄金长期走牛最坚实的底层支撑。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更不用说真金白银的信号：我们央行从今年 3 月开始持续增持黄金，从单月买 1 吨，到 5 吨、8 吨、15 吨，19 吨，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月直接买了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20.22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吨，越跌越买。主权资金的布局都是看五年十年的，这不是短线题材能解释的。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从技术面看，黄金指数已经走出月线级别金叉，这种级别的行情，都是以月为单位展开的，和之前科创 50 的月线行情量级相当。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【只是暂时周线死叉洗盘】</a:t>
            </a:r>
            <a:endParaRPr lang="zh-CN" altLang="en-US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黄金两种配置方案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01760" y="2169795"/>
            <a:ext cx="3127375" cy="31076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适合错过低位、不想自己选股择时，只想配置黄金类资产的投资者。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这个策略是满仓运作，交易频率很低，一个月大概 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1-3 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次调仓，不用自己盯盘操作。目前回撤处于相对低位，历史波动可控，适合作为资产配置的打底部分。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可以先拿一部分资金底仓进场，后续如果再有回调，再分批加仓，不用纠结买在最低点。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90" y="1118870"/>
            <a:ext cx="8300085" cy="49542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黄金两种配置方案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530" y="1148715"/>
            <a:ext cx="8105140" cy="48380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68605" y="2707005"/>
            <a:ext cx="3115310" cy="172212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喜欢自己操作个股的，可以从 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猎手的产品涨价榜单里找，筛选和黄金高相关的品种；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选股优先选已经站上年线、有三色主力（如果缺黄色控盘，个股要上年线）资金运作的品种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宓睿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:A20250617003815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5374640" y="4244340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5361305" y="4518025"/>
            <a:ext cx="5282565" cy="1318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 fontAlgn="auto">
              <a:lnSpc>
                <a:spcPct val="140000"/>
              </a:lnSpc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10余年从业经验，主张“一切从简单出发，追求本质把握重点”。精通软件指标盈利模式，独创“四四原则”“至猎战法”“三天原则”等模式，善于在不同行情中运用不同盈利模式抉择市场机会。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4959350" y="1683385"/>
            <a:ext cx="6544945" cy="15640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00000"/>
              </a:lnSpc>
            </a:pPr>
            <a:r>
              <a:rPr lang="zh-CN" altLang="en-US" sz="44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靴子未落，机遇已现</a:t>
            </a:r>
            <a:endParaRPr lang="zh-CN" altLang="en-US" sz="44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44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（议息窗口期的攻守策略）</a:t>
            </a:r>
            <a:endParaRPr lang="zh-CN" altLang="en-US" sz="44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 descr="宓睿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65" y="696595"/>
            <a:ext cx="3829685" cy="52736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四川黄金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260" y="989330"/>
            <a:ext cx="8825865" cy="52679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年线没破的科创</a:t>
            </a:r>
            <a:endParaRPr 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532320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日欧股市的启示：弱经济也能有强指数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先说日本：过去 6 年日元贬值 60%，国内经济低迷，老百姓日子并不好过，但日经 225 指数从 18000 点涨到接近 70000 点，翻了三倍还多。就算扣掉货币贬值的部分，日本核心资产也实实在在涨了一倍。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再看欧洲：法国、德国、英国，这几年产业没什么大突破，治安、移民问题一堆，经济增速常年低迷，但德国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DAX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指数 6 年涨了 1.2 倍，法国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CAC40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 4500 点涨到 8700 点，几乎翻倍，还在不断创历史新高。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为什么经济不好，股市反而能涨？核心三个逻辑：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经济不好，死的是小企业，龙头反而更赚钱。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中小企业扛不住风险倒闭，市场份额全被头部公司吃掉；经济稍微回暖，龙头还能顺势涨价，利润反而更厚。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核心公司赚的是全球的钱。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德国高端制造、日本汽车和电子巨头，它们的市场是全世界的，本国经济差一点，对整体业绩影响非常有限。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垄断型企业天然抗通胀。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M2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每年都在涨，钱一直在印，物价一直在涨，但有垄断地位的企业可以随意提价，把成本转嫁给下游，利润水涨船高。苹果手机从不降价、高端白酒年年提价，本质都是这个逻辑。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科普：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股有没有长期机会？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48615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A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股的指数误区：别被上证指数 “骗” 了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很多人吐槽 “上证指数万年三四千点”，觉得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股没有长期机会，这是典型的被指数误导了。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上证指数包含近 3000 家公司，相当于全年级的总平均分，里面有尖子生，也有大量跟不上产业迭代的 “差生”。中国产业升级的速度太快了，30 年走完了海外上百年的路：08 年是银行地产牛市，15 年是互联网 +，21 年是新能源，现在是人工智能。产业一轮一轮换，老公司被淘汰，新公司加进来，全年级平均分自然拉不动。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但你看创业板指，只有 100 只股票，相当于动态调整的尖子班 —— 不行的踢出去，好的加进来。2019 年底 2000 点，高点到过 4300 多点，同样六年时间，也翻倍了，和德国、日本的核心指数涨幅没差多少。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科创板就更不用说了，从六七百点涨到最高 2200 多点，翻了三四倍。里面的龙头标的，比如澜起科技从 80 块涨到最高 300 多块，翻了三四倍；芯源股份翻了六七倍。你能说这不是牛市吗？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全球主流指数都是这个 “尖子班” 逻辑：日经 225、道琼斯 30、标普 500、富时 100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全都是优中选优，动态调整，长期自然向上。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科普：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股有没有长期机会？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13220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、产业趋势被完全破坏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、技术图形有效破年线（均线或者年线捕捞季节死叉）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如果这个没出现，当前尚未跌破年线的科创需要关注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何时科创不碰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385" y="2319020"/>
            <a:ext cx="6778625" cy="40462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其他</a:t>
            </a:r>
            <a:endParaRPr 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705" y="887095"/>
            <a:ext cx="9640570" cy="54235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4225" y="2265680"/>
            <a:ext cx="8188325" cy="28613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议息窗口期，投资者陷入了典型的 “四慌” 状态：买进去怕回调站岗，卖出去怕踏空卖飞，拿着个股天天冲高回落闹心，空仓看着探底回升又焦虑。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其实应对这种不上不下的震荡行情，核心思路从来不是 “全仓赌涨跌”，而是把仓位分层：底仓守住大趋势，浮仓应对洗盘，差价仓赚震荡的钱。既不因为调整乱割，也不因为上涨盲目追高，节奏顺了，心态自然就稳了。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29255" y="198755"/>
            <a:ext cx="629158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别急别慌，务必跟住市场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美林时钟与</a:t>
              </a:r>
              <a:r>
                <a:rPr lang="en-US" altLang="zh-CN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K</a:t>
              </a:r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型复苏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K</a:t>
              </a:r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型复苏下的投资机遇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年线没破的科创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其他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美林时钟与</a:t>
            </a:r>
            <a:r>
              <a:rPr lang="en-US" altLang="zh-CN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K</a:t>
            </a:r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型复苏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美林时钟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110" y="1417955"/>
            <a:ext cx="1105598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400">
                <a:solidFill>
                  <a:schemeClr val="bg1"/>
                </a:solidFill>
              </a:rPr>
              <a:t>       </a:t>
            </a:r>
            <a:r>
              <a:rPr lang="zh-CN" altLang="en-US" sz="2400">
                <a:solidFill>
                  <a:schemeClr val="bg1"/>
                </a:solidFill>
              </a:rPr>
              <a:t>美林时钟是什么？就是研究大类资产的。很多朋友讲 "不要给我讲大类资产，我就只关注股票"—— 其实股票也是资产之一，还有黄金，还有债券，还有农产品、大宗商品、有色等等。这些资产其实你会发现它有些内生规律，它的涨价与跌价有一些历史可以总结的叫内生规律，这个现象很重要。</a:t>
            </a:r>
            <a:endParaRPr lang="zh-CN" altLang="en-US" sz="2400">
              <a:solidFill>
                <a:schemeClr val="bg1"/>
              </a:solidFill>
            </a:endParaRPr>
          </a:p>
          <a:p>
            <a:pPr algn="l"/>
            <a:endParaRPr lang="en-US" altLang="zh-CN" sz="2400">
              <a:solidFill>
                <a:schemeClr val="bg1"/>
              </a:solidFill>
            </a:endParaRPr>
          </a:p>
          <a:p>
            <a:pPr algn="l"/>
            <a:r>
              <a:rPr lang="en-US" altLang="zh-CN" sz="2400">
                <a:solidFill>
                  <a:schemeClr val="bg1"/>
                </a:solidFill>
              </a:rPr>
              <a:t>       </a:t>
            </a:r>
            <a:r>
              <a:rPr lang="zh-CN" altLang="en-US" sz="2400">
                <a:solidFill>
                  <a:schemeClr val="bg1"/>
                </a:solidFill>
              </a:rPr>
              <a:t>历史经验来看，大类资产无论是股票（港股、美股、</a:t>
            </a:r>
            <a:r>
              <a:rPr lang="en-US" altLang="zh-CN" sz="2400">
                <a:solidFill>
                  <a:schemeClr val="bg1"/>
                </a:solidFill>
              </a:rPr>
              <a:t>A </a:t>
            </a:r>
            <a:r>
              <a:rPr lang="zh-CN" altLang="en-US" sz="2400">
                <a:solidFill>
                  <a:schemeClr val="bg1"/>
                </a:solidFill>
              </a:rPr>
              <a:t>股也是一样）、黄金、债券、农产品、大宗商品，包括贵金属、有色金属，它们在历史上有一些规律，涨价与跌价的时间段周期有一些历史性的规律 —— 这就是美林时钟。美林时钟背后主要是经济规律，经济规律决定了这些资产价格的走势，当然也决定了股票的走势。</a:t>
            </a:r>
            <a:endParaRPr lang="zh-CN" altLang="en-US" sz="24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四阶段与对应资产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110" y="883920"/>
            <a:ext cx="1105598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>
                <a:solidFill>
                  <a:srgbClr val="FFFF00"/>
                </a:solidFill>
              </a:rPr>
              <a:t>第一阶段：复苏期（经济从底部向上）—— 股票弹性最大。</a:t>
            </a:r>
            <a:endParaRPr lang="zh-CN" altLang="en-US" sz="1600">
              <a:solidFill>
                <a:srgbClr val="FFFF00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股票炒预期，不是炒现在好，而是炒 "未来会更好"。今年营收增长 100% 不重要，重要的是未来半年到一年增速能不能维持 200%。只要未来会更好，股价就往上走。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rgbClr val="FFFF00"/>
                </a:solidFill>
              </a:rPr>
              <a:t>第二阶段：繁荣期 —— 商品 / 资源品开始涨。</a:t>
            </a:r>
            <a:endParaRPr lang="zh-CN" altLang="en-US" sz="1600">
              <a:solidFill>
                <a:srgbClr val="FFFF00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当老板给你涨工资了，小心点 —— 工资是滞后指标，一旦都涨工资了，这轮经济周期可能快见顶了。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经济繁荣时企业赚到钱，开始扩产线、扩厂房、进货、囤库存。家电需要铝、铁、铜，汽车需要各种金属，基建需要电线（铜）。老板看到赚钱了第一反应是扩产，所以资源品这个时候容易涨价。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rgbClr val="FFFF00"/>
                </a:solidFill>
              </a:rPr>
              <a:t>第三阶段：滞胀期（经济停滞 + 通胀还在）—— 商品价格有粘性。</a:t>
            </a:r>
            <a:endParaRPr lang="zh-CN" altLang="en-US" sz="1600">
              <a:solidFill>
                <a:srgbClr val="FFFF00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需求不会无限增长。大家都纷纷扩产线、都要进货，资源品能源品在涨，但其实需求已经开始往下了 —— 买完了就不买了，你不可能一个人买 10 辆车。然后库存在不断积压，经济涨不动了，老板心慌了，工资涨不动了，消费衰减。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但价格有粘性 —— 上游资源品从涨价周期到降价周期需要时间，而且老板不甘心，总觉得 "扛过这两三个季度经济又好了"（类似于七月份的科技）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endParaRPr lang="zh-CN" altLang="en-US" sz="1600">
              <a:solidFill>
                <a:srgbClr val="FFFF00"/>
              </a:solidFill>
            </a:endParaRPr>
          </a:p>
          <a:p>
            <a:pPr algn="l"/>
            <a:r>
              <a:rPr lang="zh-CN" altLang="en-US" sz="1600">
                <a:solidFill>
                  <a:srgbClr val="FFFF00"/>
                </a:solidFill>
              </a:rPr>
              <a:t>第四阶段：衰退期 —— 债券和黄金容易涨。</a:t>
            </a:r>
            <a:endParaRPr lang="zh-CN" altLang="en-US" sz="1600">
              <a:solidFill>
                <a:srgbClr val="FFFF00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东西卖不出去，资源品崩了，上市公司盈利不行了，股票向下走。股债跷跷板，资金去买债券（至少给固定利息，股票跌起来没底），同时买黄金。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为什么经济下行买黄金？因为政府应对经济下行就两招：印钱（发钱，但政府赤字入不敷出）或降息。</a:t>
            </a:r>
            <a:endParaRPr lang="zh-CN" altLang="en-US" sz="1600">
              <a:solidFill>
                <a:schemeClr val="bg1"/>
              </a:solidFill>
            </a:endParaRPr>
          </a:p>
          <a:p>
            <a:pPr algn="l"/>
            <a:r>
              <a:rPr lang="zh-CN" altLang="en-US" sz="1600">
                <a:solidFill>
                  <a:schemeClr val="bg1"/>
                </a:solidFill>
              </a:rPr>
              <a:t>所以每个阶段：复苏利好股票，繁荣利好资源品，资源品下行时逐步利好黄金和债券。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中国房地产美林时钟</a:t>
            </a:r>
            <a:endParaRPr lang="zh-CN" altLang="en-US" sz="3200">
              <a:solidFill>
                <a:schemeClr val="bg1"/>
              </a:solidFill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816610" y="928370"/>
          <a:ext cx="10485120" cy="4277360"/>
        </p:xfrm>
        <a:graphic>
          <a:graphicData uri="http://schemas.openxmlformats.org/drawingml/2006/table">
            <a:tbl>
              <a:tblPr/>
              <a:tblGrid>
                <a:gridCol w="262128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阶段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时间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标志事件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资产表现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底部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/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复苏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1997—2003</a:t>
                      </a:r>
                      <a:endParaRPr lang="en-US" altLang="zh-CN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亚洲金融危机、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98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房改、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01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入世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房地产刚起步，无人关注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繁荣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2003—2007</a:t>
                      </a:r>
                      <a:endParaRPr lang="en-US" altLang="zh-CN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03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年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"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国民经济支柱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"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定调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房价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5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年翻倍，全产业链爆发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过热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/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见顶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2007—2008</a:t>
                      </a:r>
                      <a:endParaRPr lang="en-US" altLang="zh-CN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美国次贷危机、全球金融危机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房价见顶回落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调整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/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触底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2008—2014</a:t>
                      </a:r>
                      <a:endParaRPr lang="en-US" altLang="zh-CN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4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万亿刺激、限购限贷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V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型反弹后横盘，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14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年再触底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新一轮繁荣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2014—2021</a:t>
                      </a:r>
                      <a:endParaRPr lang="en-US" altLang="zh-CN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去库存、棚改货币化、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16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年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"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房住不炒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"</a:t>
                      </a:r>
                      <a:endParaRPr lang="en-US" altLang="zh-CN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一线翻倍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→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三四线翻倍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→21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年见顶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衰退 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/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转型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2021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至今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恒大暴雷、</a:t>
                      </a:r>
                      <a:r>
                        <a:rPr lang="en-US" altLang="zh-CN" sz="1800">
                          <a:solidFill>
                            <a:schemeClr val="bg1"/>
                          </a:solidFill>
                        </a:rPr>
                        <a:t>25 </a:t>
                      </a:r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年现房销售新政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</a:rPr>
                        <a:t>房价普跌，模式切换到品质住房时代</a:t>
                      </a:r>
                      <a:endParaRPr lang="zh-CN" altLang="en-US" sz="1800">
                        <a:solidFill>
                          <a:schemeClr val="bg1"/>
                        </a:solidFill>
                      </a:endParaRPr>
                    </a:p>
                  </a:txBody>
                  <a:tcPr marL="51117" marR="51117" marT="51117" marB="51117" anchor="ctr" anchorCtr="0">
                    <a:lnL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CCCCC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6110" y="5510530"/>
            <a:ext cx="10742930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rgbClr val="FFFF00"/>
                </a:solidFill>
              </a:rPr>
              <a:t>经济有周期，经济周期背后的资产价格也是有周期的。房地产这轮大周期从 </a:t>
            </a:r>
            <a:r>
              <a:rPr lang="en-US" altLang="zh-CN" sz="1600">
                <a:solidFill>
                  <a:srgbClr val="FFFF00"/>
                </a:solidFill>
              </a:rPr>
              <a:t>1998 </a:t>
            </a:r>
            <a:r>
              <a:rPr lang="zh-CN" altLang="en-US" sz="1600">
                <a:solidFill>
                  <a:srgbClr val="FFFF00"/>
                </a:solidFill>
              </a:rPr>
              <a:t>年房改起步，到 </a:t>
            </a:r>
            <a:r>
              <a:rPr lang="en-US" altLang="zh-CN" sz="1600">
                <a:solidFill>
                  <a:srgbClr val="FFFF00"/>
                </a:solidFill>
              </a:rPr>
              <a:t>2021 </a:t>
            </a:r>
            <a:r>
              <a:rPr lang="zh-CN" altLang="en-US" sz="1600">
                <a:solidFill>
                  <a:srgbClr val="FFFF00"/>
                </a:solidFill>
              </a:rPr>
              <a:t>年见顶，走了 </a:t>
            </a:r>
            <a:r>
              <a:rPr lang="en-US" altLang="zh-CN" sz="1600">
                <a:solidFill>
                  <a:srgbClr val="FFFF00"/>
                </a:solidFill>
              </a:rPr>
              <a:t>23 </a:t>
            </a:r>
            <a:r>
              <a:rPr lang="zh-CN" altLang="en-US" sz="1600">
                <a:solidFill>
                  <a:srgbClr val="FFFF00"/>
                </a:solidFill>
              </a:rPr>
              <a:t>年 </a:t>
            </a:r>
            <a:r>
              <a:rPr lang="en-US" altLang="zh-CN" sz="1600">
                <a:solidFill>
                  <a:srgbClr val="FFFF00"/>
                </a:solidFill>
              </a:rPr>
              <a:t>—— </a:t>
            </a:r>
            <a:r>
              <a:rPr lang="zh-CN" altLang="en-US" sz="1600">
                <a:solidFill>
                  <a:srgbClr val="FFFF00"/>
                </a:solidFill>
              </a:rPr>
              <a:t>比美林时钟标准的七八年一轮长得多，因为中间有政策刺激（</a:t>
            </a:r>
            <a:r>
              <a:rPr lang="en-US" altLang="zh-CN" sz="1600">
                <a:solidFill>
                  <a:srgbClr val="FFFF00"/>
                </a:solidFill>
              </a:rPr>
              <a:t>4 </a:t>
            </a:r>
            <a:r>
              <a:rPr lang="zh-CN" altLang="en-US" sz="1600">
                <a:solidFill>
                  <a:srgbClr val="FFFF00"/>
                </a:solidFill>
              </a:rPr>
              <a:t>万亿、棚改）不断把周期拉长。但规律终究是规律，生老病死，周而复始，没有只涨不跌的资产，也没有永远的支柱产业。</a:t>
            </a:r>
            <a:endParaRPr lang="zh-CN" altLang="en-US" sz="1600">
              <a:solidFill>
                <a:srgbClr val="FFFF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1420" y="271145"/>
            <a:ext cx="7339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chemeClr val="bg1"/>
                </a:solidFill>
              </a:rPr>
              <a:t>K </a:t>
            </a:r>
            <a:r>
              <a:rPr lang="zh-CN" altLang="en-US" sz="3200">
                <a:solidFill>
                  <a:schemeClr val="bg1"/>
                </a:solidFill>
              </a:rPr>
              <a:t>型复苏与美国科技繁荣周期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6110" y="1306830"/>
            <a:ext cx="1105598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>
                <a:solidFill>
                  <a:srgbClr val="FFFF00"/>
                </a:solidFill>
              </a:rPr>
              <a:t>这一轮全球是</a:t>
            </a:r>
            <a:r>
              <a:rPr lang="en-US" altLang="zh-CN">
                <a:solidFill>
                  <a:srgbClr val="FFFF00"/>
                </a:solidFill>
              </a:rPr>
              <a:t>K </a:t>
            </a:r>
            <a:r>
              <a:rPr lang="zh-CN" altLang="en-US">
                <a:solidFill>
                  <a:srgbClr val="FFFF00"/>
                </a:solidFill>
              </a:rPr>
              <a:t>型复苏—— 一部分人踩中了时代红利（当年房地产、现在科技）财富向上，没踩中的向下。</a:t>
            </a:r>
            <a:endParaRPr lang="zh-CN" altLang="en-US">
              <a:solidFill>
                <a:srgbClr val="FFFF00"/>
              </a:solidFill>
            </a:endParaRPr>
          </a:p>
          <a:p>
            <a:pPr algn="l"/>
            <a:endParaRPr lang="zh-CN" altLang="en-US">
              <a:solidFill>
                <a:schemeClr val="bg1"/>
              </a:solidFill>
            </a:endParaRPr>
          </a:p>
          <a:p>
            <a:pPr algn="l"/>
            <a:r>
              <a:rPr lang="zh-CN" altLang="en-US">
                <a:solidFill>
                  <a:schemeClr val="bg1"/>
                </a:solidFill>
              </a:rPr>
              <a:t>过往三四年其实经历了一轮经济繁荣周期，但很多人没感受到。因为任何时代的经济繁荣都不以你理解的方式呈现 —— </a:t>
            </a:r>
            <a:endParaRPr lang="zh-CN" altLang="en-US">
              <a:solidFill>
                <a:schemeClr val="bg1"/>
              </a:solidFill>
            </a:endParaRPr>
          </a:p>
          <a:p>
            <a:pPr algn="l"/>
            <a:endParaRPr lang="zh-CN" altLang="en-US">
              <a:solidFill>
                <a:schemeClr val="bg1"/>
              </a:solidFill>
            </a:endParaRPr>
          </a:p>
          <a:p>
            <a:pPr algn="l"/>
            <a:r>
              <a:rPr lang="zh-CN" altLang="en-US">
                <a:solidFill>
                  <a:schemeClr val="bg1"/>
                </a:solidFill>
              </a:rPr>
              <a:t>大家理解的繁荣是钢筋水泥、大搞基建、房地产开发，但未来 5 年中国经济繁荣也是跟美国相似的，只有 6 张网、新能源、新兴产业板块的繁荣，带来结构性繁荣（不是全面繁荣，只有某些行业某些板块繁荣）。房地产能带动六七十个行业、不分学历年龄都能参与，但科技是相对少部分人能享受到的赛道。</a:t>
            </a:r>
            <a:endParaRPr lang="zh-CN" altLang="en-US">
              <a:solidFill>
                <a:schemeClr val="bg1"/>
              </a:solidFill>
            </a:endParaRPr>
          </a:p>
          <a:p>
            <a:pPr algn="l"/>
            <a:endParaRPr lang="zh-CN" altLang="en-US">
              <a:solidFill>
                <a:schemeClr val="bg1"/>
              </a:solidFill>
            </a:endParaRPr>
          </a:p>
          <a:p>
            <a:pPr algn="l"/>
            <a:r>
              <a:rPr lang="zh-CN" altLang="en-US">
                <a:solidFill>
                  <a:schemeClr val="bg1"/>
                </a:solidFill>
              </a:rPr>
              <a:t>从 2023 年开始，美国进入了一轮科技繁荣大周期。证据是英伟达的股价 —— 一家小几千亿的公司三四年到 5 万亿美金。</a:t>
            </a:r>
            <a:endParaRPr lang="zh-CN" altLang="en-US">
              <a:solidFill>
                <a:schemeClr val="bg1"/>
              </a:solidFill>
            </a:endParaRPr>
          </a:p>
          <a:p>
            <a:pPr algn="l"/>
            <a:endParaRPr lang="zh-CN" altLang="en-US">
              <a:solidFill>
                <a:schemeClr val="bg1"/>
              </a:solidFill>
            </a:endParaRPr>
          </a:p>
          <a:p>
            <a:pPr algn="l"/>
            <a:r>
              <a:rPr lang="zh-CN" altLang="en-US">
                <a:solidFill>
                  <a:schemeClr val="bg1"/>
                </a:solidFill>
              </a:rPr>
              <a:t>美国今年七大科技公司花约 1 万亿美金搞 </a:t>
            </a:r>
            <a:r>
              <a:rPr lang="en-US" altLang="zh-CN">
                <a:solidFill>
                  <a:schemeClr val="bg1"/>
                </a:solidFill>
              </a:rPr>
              <a:t>AI </a:t>
            </a:r>
            <a:r>
              <a:rPr lang="zh-CN" altLang="en-US">
                <a:solidFill>
                  <a:schemeClr val="bg1"/>
                </a:solidFill>
              </a:rPr>
              <a:t>基础设施 —— 盖电厂、修厂房、塞服务器，大量蓝领工人原来没工作现在盖厂房盖电厂了。这就是为什么美国经济数据不差、通胀下不来、甚至还要加息。</a:t>
            </a:r>
            <a:endParaRPr lang="zh-CN" altLang="en-US">
              <a:solidFill>
                <a:schemeClr val="bg1"/>
              </a:solidFill>
            </a:endParaRPr>
          </a:p>
          <a:p>
            <a:pPr algn="l"/>
            <a:endParaRPr lang="zh-CN" altLang="en-US">
              <a:solidFill>
                <a:schemeClr val="bg1"/>
              </a:solidFill>
            </a:endParaRPr>
          </a:p>
          <a:p>
            <a:pPr algn="l"/>
            <a:r>
              <a:rPr lang="zh-CN" altLang="en-US">
                <a:solidFill>
                  <a:srgbClr val="FFFF00"/>
                </a:solidFill>
              </a:rPr>
              <a:t>所以，当前这种</a:t>
            </a:r>
            <a:r>
              <a:rPr lang="en-US" altLang="zh-CN">
                <a:solidFill>
                  <a:srgbClr val="FFFF00"/>
                </a:solidFill>
              </a:rPr>
              <a:t>K</a:t>
            </a:r>
            <a:r>
              <a:rPr lang="zh-CN" altLang="en-US">
                <a:solidFill>
                  <a:srgbClr val="FFFF00"/>
                </a:solidFill>
              </a:rPr>
              <a:t>型复苏，怎么应对？</a:t>
            </a:r>
            <a:endParaRPr lang="zh-CN" altLang="en-US">
              <a:solidFill>
                <a:srgbClr val="FFFF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1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7800</Words>
  <Application>WPS 演示</Application>
  <PresentationFormat>宽屏</PresentationFormat>
  <Paragraphs>272</Paragraphs>
  <Slides>28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Wingdings</vt:lpstr>
      <vt:lpstr>思源黑体 Medium</vt:lpstr>
      <vt:lpstr>黑体</vt:lpstr>
      <vt:lpstr>思源黑体 CN Light</vt:lpstr>
      <vt:lpstr>思源黑体 CN Bold</vt:lpstr>
      <vt:lpstr>思源黑体 CN Normal</vt:lpstr>
      <vt:lpstr>Arial Unicode MS</vt:lpstr>
      <vt:lpstr>Calibri</vt:lpstr>
      <vt:lpstr>KSOF618801C0</vt:lpstr>
      <vt:lpstr>Segoe Print</vt:lpstr>
      <vt:lpstr>KSOFD72470BC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宓睿</cp:lastModifiedBy>
  <cp:revision>355</cp:revision>
  <dcterms:created xsi:type="dcterms:W3CDTF">2022-12-31T05:43:00Z</dcterms:created>
  <dcterms:modified xsi:type="dcterms:W3CDTF">2026-09-11T08:11:45Z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12D8CB961C1D46449E64D7199FBDDE6C_13</vt:lpwstr>
  </property>
</Properties>
</file>