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32"/>
  </p:notesMasterIdLst>
  <p:sldIdLst>
    <p:sldId id="328" r:id="rId4"/>
    <p:sldId id="333" r:id="rId5"/>
    <p:sldId id="336" r:id="rId6"/>
    <p:sldId id="342" r:id="rId7"/>
    <p:sldId id="337" r:id="rId8"/>
    <p:sldId id="346" r:id="rId9"/>
    <p:sldId id="343" r:id="rId10"/>
    <p:sldId id="347" r:id="rId11"/>
    <p:sldId id="338" r:id="rId12"/>
    <p:sldId id="339" r:id="rId13"/>
    <p:sldId id="349" r:id="rId14"/>
    <p:sldId id="335" r:id="rId15"/>
    <p:sldId id="334" r:id="rId16"/>
    <p:sldId id="350" r:id="rId17"/>
    <p:sldId id="340" r:id="rId18"/>
    <p:sldId id="351" r:id="rId19"/>
    <p:sldId id="352" r:id="rId20"/>
    <p:sldId id="356" r:id="rId21"/>
    <p:sldId id="353" r:id="rId22"/>
    <p:sldId id="354" r:id="rId23"/>
    <p:sldId id="357" r:id="rId24"/>
    <p:sldId id="358" r:id="rId25"/>
    <p:sldId id="341" r:id="rId26"/>
    <p:sldId id="359" r:id="rId27"/>
    <p:sldId id="362" r:id="rId28"/>
    <p:sldId id="360" r:id="rId29"/>
    <p:sldId id="361" r:id="rId30"/>
    <p:sldId id="327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96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7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26.png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image" Target="../media/image27.png"/><Relationship Id="rId1" Type="http://schemas.openxmlformats.org/officeDocument/2006/relationships/tags" Target="../tags/tag7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30.png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32.xml"/><Relationship Id="rId6" Type="http://schemas.openxmlformats.org/officeDocument/2006/relationships/image" Target="../media/image15.png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image" Target="../media/image31.png"/><Relationship Id="rId1" Type="http://schemas.openxmlformats.org/officeDocument/2006/relationships/tags" Target="../tags/tag7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image" Target="../media/image32.png"/><Relationship Id="rId1" Type="http://schemas.openxmlformats.org/officeDocument/2006/relationships/tags" Target="../tags/tag8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33.png"/><Relationship Id="rId1" Type="http://schemas.openxmlformats.org/officeDocument/2006/relationships/tags" Target="../tags/tag8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6.xml"/><Relationship Id="rId2" Type="http://schemas.openxmlformats.org/officeDocument/2006/relationships/image" Target="../media/image34.png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image" Target="../media/image37.png"/><Relationship Id="rId1" Type="http://schemas.openxmlformats.org/officeDocument/2006/relationships/tags" Target="../tags/tag89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2.xml"/><Relationship Id="rId2" Type="http://schemas.openxmlformats.org/officeDocument/2006/relationships/image" Target="../media/image38.png"/><Relationship Id="rId1" Type="http://schemas.openxmlformats.org/officeDocument/2006/relationships/tags" Target="../tags/tag91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4.xml"/><Relationship Id="rId2" Type="http://schemas.openxmlformats.org/officeDocument/2006/relationships/image" Target="../media/image39.png"/><Relationship Id="rId1" Type="http://schemas.openxmlformats.org/officeDocument/2006/relationships/tags" Target="../tags/tag9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5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4.xml"/><Relationship Id="rId2" Type="http://schemas.openxmlformats.org/officeDocument/2006/relationships/image" Target="../media/image16.png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8.xml"/><Relationship Id="rId3" Type="http://schemas.openxmlformats.org/officeDocument/2006/relationships/image" Target="../media/image21.png"/><Relationship Id="rId2" Type="http://schemas.openxmlformats.org/officeDocument/2006/relationships/tags" Target="../tags/tag37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22.png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 descr="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佛山加地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常州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加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3600">
                <a:solidFill>
                  <a:schemeClr val="bg1"/>
                </a:solidFill>
              </a:rPr>
              <a:t>主线（有业绩的主题）和纯主题的区别</a:t>
            </a:r>
            <a:endParaRPr lang="zh-CN" sz="36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" y="1062990"/>
            <a:ext cx="6350000" cy="3790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2767965"/>
            <a:ext cx="5744845" cy="3429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任意多边形 31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293955" y="1323220"/>
            <a:ext cx="815283" cy="639829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3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10038961" y="4860578"/>
            <a:ext cx="859084" cy="674203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35430" y="2895600"/>
            <a:ext cx="9144064" cy="10668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8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问：人工智能还能运作？</a:t>
            </a:r>
            <a:endParaRPr lang="zh-CN" altLang="en-US" sz="3600" b="1" spc="38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8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答：短期人工智能中游偏高，但长期、上游和下游还处于低位</a:t>
            </a:r>
            <a:endParaRPr lang="zh-CN" altLang="en-US" sz="3600" b="1" spc="38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600">
                <a:solidFill>
                  <a:schemeClr val="bg1"/>
                </a:solidFill>
              </a:rPr>
              <a:t>AI </a:t>
            </a:r>
            <a:r>
              <a:rPr lang="zh-CN" altLang="en-US" sz="3600">
                <a:solidFill>
                  <a:schemeClr val="bg1"/>
                </a:solidFill>
              </a:rPr>
              <a:t>的四个阶段：现在只是上半场</a:t>
            </a:r>
            <a:endParaRPr lang="zh-CN" altLang="en-US" sz="36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9910" y="1192530"/>
            <a:ext cx="11199495" cy="50158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>
                <a:solidFill>
                  <a:schemeClr val="bg1"/>
                </a:solidFill>
              </a:rPr>
              <a:t>我把人工智能的发展分成了四个阶段，逻辑非常清晰：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 b="1">
                <a:solidFill>
                  <a:srgbClr val="FFFF00"/>
                </a:solidFill>
              </a:rPr>
              <a:t>第一阶段（2022-2024）：</a:t>
            </a:r>
            <a:r>
              <a:rPr lang="en-US" altLang="zh-CN" sz="2000" b="1">
                <a:solidFill>
                  <a:srgbClr val="FFFF00"/>
                </a:solidFill>
              </a:rPr>
              <a:t>GPU </a:t>
            </a:r>
            <a:r>
              <a:rPr lang="zh-CN" altLang="en-US" sz="2000" b="1">
                <a:solidFill>
                  <a:srgbClr val="FFFF00"/>
                </a:solidFill>
              </a:rPr>
              <a:t>时代，从 0 到 1 的突破</a:t>
            </a:r>
            <a:endParaRPr lang="zh-CN" altLang="en-US" sz="2000" b="1">
              <a:solidFill>
                <a:srgbClr val="FFFF00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这个阶段的核心任务是训练大模型。大家疯狂建数据中心，买英伟达的 </a:t>
            </a:r>
            <a:r>
              <a:rPr lang="en-US" altLang="zh-CN" sz="2000">
                <a:solidFill>
                  <a:schemeClr val="bg1"/>
                </a:solidFill>
              </a:rPr>
              <a:t>GPU。</a:t>
            </a:r>
            <a:r>
              <a:rPr lang="zh-CN" altLang="en-US" sz="2000">
                <a:solidFill>
                  <a:schemeClr val="bg1"/>
                </a:solidFill>
              </a:rPr>
              <a:t>所以英伟达成了最大的赢家，股价从 1 万亿美金涨到了 5 万亿美金，翻了 5 倍。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"这个阶段已经过去了，大模型该训练的都训练出来了。所以今年市场的焦点不再是英伟达，而是英特尔。"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 b="1">
                <a:solidFill>
                  <a:srgbClr val="FFFF00"/>
                </a:solidFill>
              </a:rPr>
              <a:t>第二阶段（2025-2026）：商业模式闭环，从 1 到 10 的普及</a:t>
            </a:r>
            <a:endParaRPr lang="zh-CN" altLang="en-US" sz="2000" b="1">
              <a:solidFill>
                <a:srgbClr val="FFFF00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这就是我们现在所处的阶段。大模型已经能用了，而且大家觉得还挺好用，愿意为之付费。所以今年是 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商业化元年，豆包、文心一言、通义千问这些国民级应用都开始收费了。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"收费是开弓没有回头箭的。一旦开始收费，就形成了正向循环：收费→赚更多的钱→买更多的芯片→模型更聪明→吸引更多付费用户→收更多的费。"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这个阶段，光传输变得越来越重要。因为你在上海问 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一个问题，运算可能是在新疆的数据中心完成的，这中间需要传输大量的数据。电的传输太慢了，光纤才是未来。所以最近光纤、光模块、光芯片又开始涨了。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600">
                <a:solidFill>
                  <a:schemeClr val="bg1"/>
                </a:solidFill>
              </a:rPr>
              <a:t>AI </a:t>
            </a:r>
            <a:r>
              <a:rPr lang="zh-CN" altLang="en-US" sz="3600">
                <a:solidFill>
                  <a:schemeClr val="bg1"/>
                </a:solidFill>
              </a:rPr>
              <a:t>的四个阶段：现在只是上半场</a:t>
            </a:r>
            <a:endParaRPr lang="zh-CN" altLang="en-US" sz="36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" y="1012825"/>
            <a:ext cx="11199495" cy="532320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FFFF00"/>
                </a:solidFill>
              </a:rPr>
              <a:t>第三阶段（2027-2028）：全面爆发，从 10 到 100 的渗透</a:t>
            </a:r>
            <a:endParaRPr lang="zh-CN" altLang="en-US" sz="2000" b="1">
              <a:solidFill>
                <a:srgbClr val="FFFF00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如果一切顺利，2027、2028 年，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会全面渗透到我们生活的方方面面。原来你一个月愿意花 10 块钱用 </a:t>
            </a:r>
            <a:r>
              <a:rPr lang="en-US" altLang="zh-CN" sz="2000">
                <a:solidFill>
                  <a:schemeClr val="bg1"/>
                </a:solidFill>
              </a:rPr>
              <a:t>AI，</a:t>
            </a:r>
            <a:r>
              <a:rPr lang="zh-CN" altLang="en-US" sz="2000">
                <a:solidFill>
                  <a:schemeClr val="bg1"/>
                </a:solidFill>
              </a:rPr>
              <a:t>后来你发现它能帮你工作、帮你学习、帮你看病，你一个月愿意花 100 块、甚至 1000 块。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这个阶段，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公司的营业收入会爆发式增长，利润也会开始释放。这会是 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行情最疯狂的阶段，也是最赚钱的阶段。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 b="1">
                <a:solidFill>
                  <a:srgbClr val="FFFF00"/>
                </a:solidFill>
              </a:rPr>
              <a:t>第四阶段（2028 年之后的某日）：终局来临，泡沫破裂</a:t>
            </a:r>
            <a:endParaRPr lang="zh-CN" altLang="en-US" sz="2000" b="1">
              <a:solidFill>
                <a:srgbClr val="FFFF00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但是，所有的泡沫都有破裂的一天。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也不例外。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"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越发达，就会抢走越多的工作岗位。老师、医生、律师、程序员，这些高薪职业都会被 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替代。这些人失业了，就没有收入了。而没有收入，他们就买不起 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的服务了。"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到那个时候，就会形成一个可怕的负循环：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越强大→失业的人越多→买 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服务的人越少→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公司的收入越差→股价崩盘。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华尔街之前写过一篇报告，叫《2028 年 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末日指南》，说的就是这个逻辑。我说："我觉得这个逻辑是对的，</a:t>
            </a:r>
            <a:r>
              <a:rPr lang="en-US" altLang="zh-CN" sz="2000">
                <a:solidFill>
                  <a:schemeClr val="bg1"/>
                </a:solidFill>
              </a:rPr>
              <a:t>AI </a:t>
            </a:r>
            <a:r>
              <a:rPr lang="zh-CN" altLang="en-US" sz="2000">
                <a:solidFill>
                  <a:schemeClr val="bg1"/>
                </a:solidFill>
              </a:rPr>
              <a:t>最终一定会因为自己太强大而毁灭。但那是两年之后某日的事了。"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zh-CN" altLang="en-US" sz="20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"花堪折直须折，莫待无花空折枝。" "现在花还开得正旺，该赚的钱还是要赚。两年之后的事，两年之后再说。我会一直盯着这个事，一旦有危险的信号，我会第一时间告诉大家。"</a:t>
            </a:r>
            <a:endParaRPr lang="zh-CN" altLang="en-US" sz="20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任意多边形 31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293955" y="1323220"/>
            <a:ext cx="815283" cy="639829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3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10038961" y="4860578"/>
            <a:ext cx="859084" cy="674203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35430" y="2895600"/>
            <a:ext cx="9144064" cy="10668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8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科技日新月异，当前业绩表现良好的企业，过几年可能会面临挑战，甚至有可能退市。那么，我们该如何科学地应对这一变化呢？</a:t>
            </a:r>
            <a:endParaRPr lang="zh-CN" altLang="en-US" sz="3600" b="1" spc="38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3600">
                <a:solidFill>
                  <a:schemeClr val="bg1"/>
                </a:solidFill>
              </a:rPr>
              <a:t>资产配置，行稳致远</a:t>
            </a:r>
            <a:endParaRPr lang="zh-CN" sz="36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0650" y="2323465"/>
            <a:ext cx="9097010" cy="193802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>
                <a:solidFill>
                  <a:schemeClr val="bg1"/>
                </a:solidFill>
              </a:rPr>
              <a:t>前锋：股票，负责赚超额收益，比如科技、有色、电力，每个方向最多四层仓；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en-US" altLang="zh-CN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中场：指数基金，负责稳收益，比如科创 </a:t>
            </a:r>
            <a:r>
              <a:rPr lang="en-US" altLang="zh-CN" sz="2000">
                <a:solidFill>
                  <a:schemeClr val="bg1"/>
                </a:solidFill>
              </a:rPr>
              <a:t>ETF、</a:t>
            </a:r>
            <a:r>
              <a:rPr lang="zh-CN" altLang="en-US" sz="2000">
                <a:solidFill>
                  <a:schemeClr val="bg1"/>
                </a:solidFill>
              </a:rPr>
              <a:t>百嘉瑞丰、明亚中证1000，下跌就是机会；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en-US" altLang="zh-CN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后卫：策略类产品，负责防守，跑赢银行理财就行，应对突发性风险。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以史为鉴：上轮牛市创业板</a:t>
            </a:r>
            <a:endParaRPr lang="zh-CN" altLang="en-US" sz="36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35" y="1163320"/>
            <a:ext cx="8484870" cy="50647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当前科创板（基础仓位收益）</a:t>
            </a:r>
            <a:endParaRPr lang="en-US" altLang="zh-CN" sz="36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839470"/>
            <a:ext cx="9105900" cy="54349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rgbClr val="FFFF00"/>
                </a:solidFill>
              </a:rPr>
              <a:t>科创板各类</a:t>
            </a:r>
            <a:r>
              <a:rPr lang="en-US" altLang="zh-CN" sz="3600">
                <a:solidFill>
                  <a:srgbClr val="FFFF00"/>
                </a:solidFill>
              </a:rPr>
              <a:t>etf</a:t>
            </a:r>
            <a:r>
              <a:rPr lang="zh-CN" altLang="en-US" sz="3600">
                <a:solidFill>
                  <a:srgbClr val="FFFF00"/>
                </a:solidFill>
              </a:rPr>
              <a:t>（策略优选）</a:t>
            </a:r>
            <a:endParaRPr lang="zh-CN" altLang="en-US" sz="3600">
              <a:solidFill>
                <a:srgbClr val="FFFF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5" y="2081530"/>
            <a:ext cx="9118600" cy="3225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775" y="1610360"/>
            <a:ext cx="2603500" cy="4254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更进一步，科创成分股呢？</a:t>
            </a:r>
            <a:endParaRPr lang="en-US" altLang="zh-CN" sz="36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90" y="931545"/>
            <a:ext cx="8994775" cy="5368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10余年从业经验，主张“一切从简单出发，追求本质把握重点”。精通软件指标盈利模式，独创“四四原则”“至猎战法”“三天原则”等模式，善于在不同行情中运用不同盈利模式抉择市场机会。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6083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14060" y="3554730"/>
            <a:ext cx="502983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投顾执业编号：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A1120616040002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                                        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5027930" y="1430655"/>
            <a:ext cx="5952490" cy="1718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54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第四次工业革命，普通人如何抓机会</a:t>
            </a:r>
            <a:endParaRPr lang="zh-CN" sz="54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 descr="宓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665" y="696595"/>
            <a:ext cx="3829685" cy="52736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84670" y="3832860"/>
            <a:ext cx="502983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基金从业编号：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A20250617003815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rgbClr val="FFFF00"/>
                </a:solidFill>
              </a:rPr>
              <a:t>控盘双突破（华海清科）</a:t>
            </a:r>
            <a:endParaRPr lang="zh-CN" altLang="en-US" sz="3600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20" y="974090"/>
            <a:ext cx="8849995" cy="52825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百嘉瑞丰</a:t>
            </a:r>
            <a:endParaRPr lang="zh-CN" altLang="en-US" sz="36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90" y="940435"/>
            <a:ext cx="9133205" cy="5451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明亚中证</a:t>
            </a:r>
            <a:r>
              <a:rPr lang="en-US" altLang="zh-CN" sz="3600">
                <a:solidFill>
                  <a:schemeClr val="bg1"/>
                </a:solidFill>
              </a:rPr>
              <a:t>1000</a:t>
            </a:r>
            <a:endParaRPr lang="en-US" altLang="zh-CN" sz="36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30" y="839470"/>
            <a:ext cx="9293860" cy="55473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zh-CN" sz="3600">
                <a:solidFill>
                  <a:schemeClr val="bg1"/>
                </a:solidFill>
              </a:rPr>
              <a:t>配置：有色铜</a:t>
            </a:r>
            <a:endParaRPr lang="zh-CN" altLang="zh-CN" sz="36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860" y="1492885"/>
            <a:ext cx="3615055" cy="45847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如果你是一家家电厂的老板，铜价这周突然涨了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，你会立刻去囤几百吨铜吗？肯定不会。你会先把仓库里的库存用完，看看它是不是真的会一直涨。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如果涨了一个月还没跌，你才会考虑少进一点货；如果连续涨了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个季度，你确认这个价格中枢下不来了，才会大规模补库存。这是所有做生意的人的正常逻辑。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就意味着，现货价格短期（一周、两周甚至一个月）的上涨，根本不会反映到上游矿企的订单里。只有当价格持续上涨，下游企业不得不接受新的价格中枢，开始大规模进货了，矿企的利润才会真正改善，这个时候股票才会有反应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1377315"/>
            <a:ext cx="7712075" cy="46031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zh-CN" sz="3600">
                <a:solidFill>
                  <a:srgbClr val="FFFF00"/>
                </a:solidFill>
              </a:rPr>
              <a:t>主题机器人：恒锋工具</a:t>
            </a:r>
            <a:endParaRPr lang="zh-CN" altLang="zh-CN" sz="3600">
              <a:solidFill>
                <a:srgbClr val="FFFF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" y="1044575"/>
            <a:ext cx="8615045" cy="5142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5" y="3505200"/>
            <a:ext cx="6263005" cy="2797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zh-CN" sz="3600">
                <a:solidFill>
                  <a:srgbClr val="FFFF00"/>
                </a:solidFill>
              </a:rPr>
              <a:t>主题机器人：艾迪精密</a:t>
            </a:r>
            <a:endParaRPr lang="zh-CN" altLang="zh-CN" sz="3600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690" y="1013460"/>
            <a:ext cx="8796655" cy="52508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zh-CN" sz="3600">
                <a:solidFill>
                  <a:srgbClr val="FFFF00"/>
                </a:solidFill>
              </a:rPr>
              <a:t>课后：带着账户面对面交流</a:t>
            </a:r>
            <a:endParaRPr lang="zh-CN" altLang="zh-CN" sz="3600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1320" y="1141730"/>
            <a:ext cx="5399405" cy="4861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64275" y="1361757"/>
            <a:ext cx="5080000" cy="424624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我们的老用户欧欧。她之前亏了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万，其中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万是把账户交给别人操作被骗了，剩下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万是自己追涨杀跌亏的。她运气特别差，买什么跌什么，卖什么涨什么，心态都崩了。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后来我给她制定了一个最简单的计划：“你也别折腾个股了，你不适合择时。你把一半的资金，在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点以下分批买科创 各类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。”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她特别听话，照做了。结果大家也看到了，科创 各类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多点，她这部分仓位赚了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，直接回来了一百多万。再加上他手里的澜起科技和芯原股份，之前亏的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万，现在已经回来一大半了。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就这么简单，对不对？很多人把炒股想得太复杂了，总想天天抓涨停，结果越亏越多。其实对于普通人来说，做好资产配置，买对指数基金，再拿几个主线股，耐心持有，就能跑赢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的人。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rgbClr val="FFFF00"/>
                </a:solidFill>
              </a:rPr>
              <a:t>盘后坚持发总结的用户</a:t>
            </a:r>
            <a:endParaRPr lang="zh-CN" altLang="en-US" sz="3600">
              <a:solidFill>
                <a:srgbClr val="FFFF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977900"/>
            <a:ext cx="10349230" cy="54140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3600">
                <a:solidFill>
                  <a:schemeClr val="bg1"/>
                </a:solidFill>
              </a:rPr>
              <a:t>横向统计，高低切换</a:t>
            </a:r>
            <a:endParaRPr lang="zh-CN" sz="36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30" y="839470"/>
            <a:ext cx="9175115" cy="5476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以史为鉴，高低切换</a:t>
            </a:r>
            <a:endParaRPr lang="zh-CN" altLang="en-US" sz="36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" y="1327150"/>
            <a:ext cx="5182235" cy="45770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090" y="1327150"/>
            <a:ext cx="2707640" cy="4608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695" y="1162685"/>
            <a:ext cx="2722880" cy="49053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8415" y="935990"/>
            <a:ext cx="9140190" cy="545592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当前这轮，目前如何</a:t>
            </a:r>
            <a:endParaRPr lang="zh-CN" altLang="en-US" sz="36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520" y="3119120"/>
            <a:ext cx="3327400" cy="2635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3385" y="2694940"/>
            <a:ext cx="1814195" cy="193802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>
                <a:solidFill>
                  <a:schemeClr val="bg1"/>
                </a:solidFill>
              </a:rPr>
              <a:t>当前半导体明显遥遥邻先，半导体是否还有机会，如果切换，接下来做谁？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任意多边形 31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293955" y="1323220"/>
            <a:ext cx="815283" cy="639829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3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10038961" y="4860578"/>
            <a:ext cx="859084" cy="674203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35430" y="2895600"/>
            <a:ext cx="9144064" cy="10668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500" b="1" spc="38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在分化阶段，并非所有科技股都有问题。那么，哪些科技股可能存在问题呢？</a:t>
            </a:r>
            <a:endParaRPr lang="zh-CN" altLang="en-US" sz="3500" b="1" spc="38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>
                <a:solidFill>
                  <a:schemeClr val="bg1"/>
                </a:solidFill>
              </a:rPr>
              <a:t>滚动净利润科普</a:t>
            </a:r>
            <a:endParaRPr lang="zh-CN" altLang="en-US" sz="36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8010" y="839470"/>
            <a:ext cx="6379845" cy="56311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>
                <a:solidFill>
                  <a:schemeClr val="bg1"/>
                </a:solidFill>
              </a:rPr>
              <a:t>定义：滚动净利润来源于</a:t>
            </a:r>
            <a:r>
              <a:rPr lang="en-US" altLang="zh-CN" sz="2000">
                <a:solidFill>
                  <a:schemeClr val="bg1"/>
                </a:solidFill>
              </a:rPr>
              <a:t>AI</a:t>
            </a:r>
            <a:r>
              <a:rPr lang="zh-CN" altLang="en-US" sz="2000">
                <a:solidFill>
                  <a:schemeClr val="bg1"/>
                </a:solidFill>
              </a:rPr>
              <a:t>预期净利润，根据原有的数据模型，前期估值等财务性指标自动预测下个季度的净利润的数据。紫色和蓝色代表</a:t>
            </a:r>
            <a:r>
              <a:rPr lang="en-US" altLang="zh-CN" sz="2000">
                <a:solidFill>
                  <a:schemeClr val="bg1"/>
                </a:solidFill>
              </a:rPr>
              <a:t>AI</a:t>
            </a:r>
            <a:r>
              <a:rPr lang="zh-CN" altLang="en-US" sz="2000">
                <a:solidFill>
                  <a:schemeClr val="bg1"/>
                </a:solidFill>
              </a:rPr>
              <a:t>预测值，红色和绿色代表实际数值。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en-US" altLang="zh-CN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相比单季净利润，滚动净利润明显减少季度性误差，更合理判断公司的硬实力，持续赚钱的能力，成长性好公司，是否利润反转、持续历史新高等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en-US" altLang="zh-CN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作用：在全面注册制和机构化趋势的时代，机构是最具确定性的增量资金，长线机构大多是做价值投资。而对于经传软件用户，价值投资的正确方式是什么呢？首先业绩是安全底线，其次资金是启动油门，最后交易一定跟随上涨趋势。</a:t>
            </a:r>
            <a:endParaRPr lang="zh-CN" altLang="en-US" sz="2000">
              <a:solidFill>
                <a:schemeClr val="bg1"/>
              </a:solidFill>
            </a:endParaRPr>
          </a:p>
          <a:p>
            <a:pPr algn="l"/>
            <a:endParaRPr lang="en-US" altLang="zh-CN" sz="2000">
              <a:solidFill>
                <a:schemeClr val="bg1"/>
              </a:solidFill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</a:rPr>
              <a:t>简言之，业绩是股价总体长期向上的保证，投资一定回避业绩下降的个股，选择滚动净利润（同比或环比）增长的个股，按照模式跟踪，与好公司为伍！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694815"/>
            <a:ext cx="5313680" cy="33820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任意多边形 31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293955" y="1323220"/>
            <a:ext cx="815283" cy="639829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3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10038961" y="4860578"/>
            <a:ext cx="859084" cy="674203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35430" y="2895600"/>
            <a:ext cx="9144064" cy="10668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8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若产生非芯片股高低切，这个内容你要了解</a:t>
            </a:r>
            <a:endParaRPr lang="zh-CN" altLang="en-US" sz="3600" b="1" spc="38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经传多赢资深投顾宓睿，投顾执业编号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8335" y="194310"/>
            <a:ext cx="863473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3600">
                <a:solidFill>
                  <a:schemeClr val="bg1"/>
                </a:solidFill>
              </a:rPr>
              <a:t>主线（有业绩的主题）和纯主题的区别</a:t>
            </a:r>
            <a:endParaRPr lang="zh-CN" sz="36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54100" y="1123950"/>
            <a:ext cx="10561320" cy="4893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344_1*i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1332f97fbba4e12806446ed40358a3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44_1*i*2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449436611fd4da6bb61f062c2f41787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344_1*a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f46c4de933f497d95145ba4e4c28a5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e6dad4a757343d7aa64699e3d0701ef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6"/>
  <p:tag name="KSO_WM_TEMPLATE_ASSEMBLE_GROUPID" val="60656e8c4054ed1e2fb7fb3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09344"/>
  <p:tag name="KSO_WM_SPECIAL_SOURCE" val="bdnull"/>
  <p:tag name="KSO_WM_SLIDE_ID" val="diagram20209344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SLIDE_LAYOUT" val="a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,&quot;left&quot;:4.2330002784729,&quot;right&quot;:4.2330002784729,&quot;top&quot;:6.349999904632568},&quot;type&quot;:0}],&quot;type&quot;:0}"/>
  <p:tag name="KSO_WM_CHIP_GROUPID" val="5eecbcf1a758c1ec0b708d3e"/>
  <p:tag name="KSO_WM_SLIDE_BK_DARK_LIGHT" val="2"/>
  <p:tag name="KSO_WM_SLIDE_BACKGROUND_TYPE" val="general"/>
  <p:tag name="KSO_WM_SLIDE_SUPPORT_FEATURE_TYPE" val="0"/>
  <p:tag name="KSO_WM_TEMPLATE_ASSEMBLE_XID" val="60656e8c4054ed1e2fb7fb36"/>
  <p:tag name="KSO_WM_TEMPLATE_ASSEMBLE_GROUPID" val="60656e8c4054ed1e2fb7fb3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344_1*i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1332f97fbba4e12806446ed40358a3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44_1*i*2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449436611fd4da6bb61f062c2f41787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344_1*a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f46c4de933f497d95145ba4e4c28a5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e6dad4a757343d7aa64699e3d0701ef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6"/>
  <p:tag name="KSO_WM_TEMPLATE_ASSEMBLE_GROUPID" val="60656e8c4054ed1e2fb7fb36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209344"/>
  <p:tag name="KSO_WM_SPECIAL_SOURCE" val="bdnull"/>
  <p:tag name="KSO_WM_SLIDE_ID" val="diagram20209344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SLIDE_LAYOUT" val="a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,&quot;left&quot;:4.2330002784729,&quot;right&quot;:4.2330002784729,&quot;top&quot;:6.349999904632568},&quot;type&quot;:0}],&quot;type&quot;:0}"/>
  <p:tag name="KSO_WM_CHIP_GROUPID" val="5eecbcf1a758c1ec0b708d3e"/>
  <p:tag name="KSO_WM_SLIDE_BK_DARK_LIGHT" val="2"/>
  <p:tag name="KSO_WM_SLIDE_BACKGROUND_TYPE" val="general"/>
  <p:tag name="KSO_WM_SLIDE_SUPPORT_FEATURE_TYPE" val="0"/>
  <p:tag name="KSO_WM_TEMPLATE_ASSEMBLE_XID" val="60656e8c4054ed1e2fb7fb36"/>
  <p:tag name="KSO_WM_TEMPLATE_ASSEMBLE_GROUPID" val="60656e8c4054ed1e2fb7fb3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344_1*i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1332f97fbba4e12806446ed40358a3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44_1*i*2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449436611fd4da6bb61f062c2f41787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344_1*a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f46c4de933f497d95145ba4e4c28a5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e6dad4a757343d7aa64699e3d0701ef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6"/>
  <p:tag name="KSO_WM_TEMPLATE_ASSEMBLE_GROUPID" val="60656e8c4054ed1e2fb7fb36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09344"/>
  <p:tag name="KSO_WM_SPECIAL_SOURCE" val="bdnull"/>
  <p:tag name="KSO_WM_SLIDE_ID" val="diagram20209344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SLIDE_LAYOUT" val="a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,&quot;left&quot;:4.2330002784729,&quot;right&quot;:4.2330002784729,&quot;top&quot;:6.349999904632568},&quot;type&quot;:0}],&quot;type&quot;:0}"/>
  <p:tag name="KSO_WM_CHIP_GROUPID" val="5eecbcf1a758c1ec0b708d3e"/>
  <p:tag name="KSO_WM_SLIDE_BK_DARK_LIGHT" val="2"/>
  <p:tag name="KSO_WM_SLIDE_BACKGROUND_TYPE" val="general"/>
  <p:tag name="KSO_WM_SLIDE_SUPPORT_FEATURE_TYPE" val="0"/>
  <p:tag name="KSO_WM_TEMPLATE_ASSEMBLE_XID" val="60656e8c4054ed1e2fb7fb36"/>
  <p:tag name="KSO_WM_TEMPLATE_ASSEMBLE_GROUPID" val="60656e8c4054ed1e2fb7fb36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344_1*i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1332f97fbba4e12806446ed40358a3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44_1*i*2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449436611fd4da6bb61f062c2f41787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6"/>
  <p:tag name="KSO_WM_TEMPLATE_ASSEMBLE_GROUPID" val="60656e8c4054ed1e2fb7fb36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344_1*a*1"/>
  <p:tag name="KSO_WM_TEMPLATE_CATEGORY" val="diagram"/>
  <p:tag name="KSO_WM_TEMPLATE_INDEX" val="2020934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f46c4de933f497d95145ba4e4c28a5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e6dad4a757343d7aa64699e3d0701ef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6"/>
  <p:tag name="KSO_WM_TEMPLATE_ASSEMBLE_GROUPID" val="60656e8c4054ed1e2fb7fb36"/>
</p:tagLst>
</file>

<file path=ppt/tags/tag68.xml><?xml version="1.0" encoding="utf-8"?>
<p:tagLst xmlns:p="http://schemas.openxmlformats.org/presentationml/2006/main">
  <p:tag name="KSO_WM_BEAUTIFY_FLAG" val="#wm#"/>
  <p:tag name="KSO_WM_TEMPLATE_CATEGORY" val="diagram"/>
  <p:tag name="KSO_WM_TEMPLATE_INDEX" val="20209344"/>
  <p:tag name="KSO_WM_SPECIAL_SOURCE" val="bdnull"/>
  <p:tag name="KSO_WM_SLIDE_ID" val="diagram20209344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SLIDE_LAYOUT" val="a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,&quot;left&quot;:4.2330002784729,&quot;right&quot;:4.2330002784729,&quot;top&quot;:6.349999904632568},&quot;type&quot;:0}],&quot;type&quot;:0}"/>
  <p:tag name="KSO_WM_CHIP_GROUPID" val="5eecbcf1a758c1ec0b708d3e"/>
  <p:tag name="KSO_WM_SLIDE_BK_DARK_LIGHT" val="2"/>
  <p:tag name="KSO_WM_SLIDE_BACKGROUND_TYPE" val="general"/>
  <p:tag name="KSO_WM_SLIDE_SUPPORT_FEATURE_TYPE" val="0"/>
  <p:tag name="KSO_WM_TEMPLATE_ASSEMBLE_XID" val="60656e8c4054ed1e2fb7fb36"/>
  <p:tag name="KSO_WM_TEMPLATE_ASSEMBLE_GROUPID" val="60656e8c4054ed1e2fb7fb3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6338</Words>
  <Application>WPS 演示</Application>
  <PresentationFormat>宽屏</PresentationFormat>
  <Paragraphs>162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Medium</vt:lpstr>
      <vt:lpstr>思源黑体 CN Bold</vt:lpstr>
      <vt:lpstr>Arial Unicode MS</vt:lpstr>
      <vt:lpstr>Calibri</vt:lpstr>
      <vt:lpstr>KSOF618801C0</vt:lpstr>
      <vt:lpstr>Segoe Print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宓睿</cp:lastModifiedBy>
  <cp:revision>308</cp:revision>
  <dcterms:created xsi:type="dcterms:W3CDTF">2022-12-31T05:43:00Z</dcterms:created>
  <dcterms:modified xsi:type="dcterms:W3CDTF">2026-05-15T09:33:58Z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385C407780F24DEBA8F0F80CDD91A0EA_13</vt:lpwstr>
  </property>
</Properties>
</file>