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3" r:id="rId3"/>
    <p:sldId id="287" r:id="rId4"/>
    <p:sldId id="286" r:id="rId5"/>
    <p:sldId id="354" r:id="rId6"/>
    <p:sldId id="388" r:id="rId7"/>
    <p:sldId id="411" r:id="rId8"/>
    <p:sldId id="389" r:id="rId9"/>
    <p:sldId id="330" r:id="rId10"/>
    <p:sldId id="390" r:id="rId11"/>
    <p:sldId id="394" r:id="rId12"/>
    <p:sldId id="391" r:id="rId13"/>
    <p:sldId id="320" r:id="rId14"/>
    <p:sldId id="376" r:id="rId15"/>
    <p:sldId id="328" r:id="rId16"/>
    <p:sldId id="392" r:id="rId17"/>
    <p:sldId id="412" r:id="rId18"/>
    <p:sldId id="393" r:id="rId19"/>
    <p:sldId id="322" r:id="rId20"/>
    <p:sldId id="337" r:id="rId21"/>
    <p:sldId id="338" r:id="rId22"/>
    <p:sldId id="340" r:id="rId23"/>
    <p:sldId id="343" r:id="rId24"/>
    <p:sldId id="356" r:id="rId25"/>
    <p:sldId id="336" r:id="rId26"/>
    <p:sldId id="289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8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63" d="100"/>
          <a:sy n="163" d="100"/>
        </p:scale>
        <p:origin x="318" y="150"/>
      </p:cViewPr>
      <p:guideLst>
        <p:guide orient="horz" pos="2108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69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ags" Target="../tags/tag6.xml"/><Relationship Id="rId3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tags" Target="../tags/tag8.xml"/><Relationship Id="rId3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时间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主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主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0.xml"/><Relationship Id="rId6" Type="http://schemas.openxmlformats.org/officeDocument/2006/relationships/image" Target="../media/image10.png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1" Type="http://schemas.openxmlformats.org/officeDocument/2006/relationships/tags" Target="../tags/tag4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5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1" Type="http://schemas.openxmlformats.org/officeDocument/2006/relationships/tags" Target="../tags/tag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1" Type="http://schemas.openxmlformats.org/officeDocument/2006/relationships/tags" Target="../tags/tag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1" Type="http://schemas.openxmlformats.org/officeDocument/2006/relationships/tags" Target="../tags/tag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4.png"/><Relationship Id="rId1" Type="http://schemas.openxmlformats.org/officeDocument/2006/relationships/tags" Target="../tags/tag5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1" Type="http://schemas.openxmlformats.org/officeDocument/2006/relationships/tags" Target="../tags/tag6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image" Target="../media/image12.png"/><Relationship Id="rId3" Type="http://schemas.openxmlformats.org/officeDocument/2006/relationships/tags" Target="../tags/tag22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9" Type="http://schemas.openxmlformats.org/officeDocument/2006/relationships/tags" Target="../tags/tag37.xml"/><Relationship Id="rId18" Type="http://schemas.openxmlformats.org/officeDocument/2006/relationships/tags" Target="../tags/tag36.xml"/><Relationship Id="rId17" Type="http://schemas.openxmlformats.org/officeDocument/2006/relationships/tags" Target="../tags/tag35.xml"/><Relationship Id="rId16" Type="http://schemas.openxmlformats.org/officeDocument/2006/relationships/tags" Target="../tags/tag34.xml"/><Relationship Id="rId15" Type="http://schemas.openxmlformats.org/officeDocument/2006/relationships/tags" Target="../tags/tag33.xml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1" Type="http://schemas.openxmlformats.org/officeDocument/2006/relationships/tags" Target="../tags/tag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1" Type="http://schemas.openxmlformats.org/officeDocument/2006/relationships/tags" Target="../tags/tag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1" Type="http://schemas.openxmlformats.org/officeDocument/2006/relationships/tags" Target="../tags/tag6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1" Type="http://schemas.openxmlformats.org/officeDocument/2006/relationships/tags" Target="../tags/tag66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tags" Target="../tags/tag6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8.xml"/><Relationship Id="rId1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4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4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4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tags" Target="../tags/tag47.xml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1" Type="http://schemas.openxmlformats.org/officeDocument/2006/relationships/tags" Target="../tags/tag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en-US" altLang="zh-CN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sz="75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风宜长物</a:t>
            </a:r>
            <a:endParaRPr lang="zh-CN" sz="75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75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放眼量</a:t>
            </a:r>
            <a:endParaRPr lang="zh-CN" sz="75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宽基</a:t>
            </a:r>
            <a:r>
              <a:rPr lang="en-US" alt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ETF</a:t>
            </a:r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的投资方式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887782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选取弹性充足的核心指数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ETF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，进行不同时间的择时</a:t>
            </a: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优化投资方向，提供投资便利，打开投资的另外途径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840" y="766445"/>
            <a:ext cx="9418320" cy="50920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资金新高，控盘强势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905368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资金背离才会出现顶部，资金持续流入，高低切换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中证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500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短线到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10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S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点，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S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点后资金有反弹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045" y="797560"/>
            <a:ext cx="9439275" cy="5108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820" y="1830705"/>
            <a:ext cx="5332730" cy="28860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跟政策，抓本质</a:t>
            </a:r>
            <a:endParaRPr lang="zh-CN" sz="6600" b="1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再次回顾，行情主线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01105" y="3227070"/>
            <a:ext cx="5241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定性：机构贷款牛</a:t>
            </a:r>
            <a:endParaRPr 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，优质资产机构非必要卖出，换取贷款，合理增加买入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，利好沪深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，高股息，高净资产，破净股，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A50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，国企改革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证券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钢铁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科技亏损并购重组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，首提止跌回稳，利好地产，促进消费信心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核心主题，新兴产业，未来产业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核心稳健：沪深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300,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高股息，高净资产，破净股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央企国企为主，核心民营为辅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788670"/>
            <a:ext cx="8048625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" y="3519170"/>
            <a:ext cx="2480310" cy="294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770" y="3349625"/>
            <a:ext cx="2688590" cy="3109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" y="787400"/>
            <a:ext cx="2480310" cy="2814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沪深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，控盘增加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控盘增加，资金流入，反复控盘，机构洗盘明显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寻找周线金叉区域，二次控盘增加的机会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825500"/>
            <a:ext cx="9428480" cy="51022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沪深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，控盘增加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控盘增加，资金流入，反复控盘，机构洗盘明显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周线金叉区域，关注新高，反包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365" y="777240"/>
            <a:ext cx="9399270" cy="50869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中证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500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，控盘增加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控盘增加，资金流入，反复控盘，机构洗盘明显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寻找周线金叉区域，二次控盘增加的机会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590" y="789940"/>
            <a:ext cx="9354185" cy="50615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中证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500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，控盘增加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控盘增加，资金流入，反复控盘，机构洗盘明显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周线金叉区域，关注新高，反包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50" y="791845"/>
            <a:ext cx="9437370" cy="51073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科技强，则国强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新兴产业与未来产业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904141"/>
            <a:ext cx="83762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发展看未来，硬科技为主要核心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防守看过去，高股息为防御策略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795" y="791845"/>
            <a:ext cx="8105775" cy="50577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抓本质，树信心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抬望眼，路依旧</a:t>
              </a:r>
              <a:endParaRPr lang="zh-CN" sz="28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跟政策，抓本质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科技强，则国强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未来产业的无限空间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920651"/>
            <a:ext cx="83762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聚焦大产业，投资大未来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人工智能，机器人，量子技术，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6G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通信等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315" y="799465"/>
            <a:ext cx="9437370" cy="51212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主题挖掘，核心主题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884917"/>
            <a:ext cx="83762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国企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新兴产业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未来产业</a:t>
            </a: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国企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改革，稀缺材料，稀缺资源，主题轮动，跟对风口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20" y="800100"/>
            <a:ext cx="9409430" cy="50920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业绩打底，机构抱团，周线金叉区域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45" y="767715"/>
            <a:ext cx="9491980" cy="513651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，主力控盘，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520" y="762000"/>
            <a:ext cx="9570720" cy="517969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重风控，重配置，跟策略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1789" y="5431467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业绩不稳定，适合短线博弈（少部分仓位），业绩稳定，适合投资（大部分仓位）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88" y="1092512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889" y="1092512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抓本质，树信心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机构无限开火权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01105" y="3227070"/>
            <a:ext cx="5241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定性：机构贷款牛</a:t>
            </a:r>
            <a:endParaRPr 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，优质资产机构非必要卖出，换取贷款，合理增加买入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，利好沪深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，高股息，高净资产，破净股，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A50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，国企改革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证券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钢铁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科技亏损并购重组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，首提止跌回稳，利好地产，促进消费信心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核心主题，新兴产业，未来产业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核心稳健：沪深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300,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高股息，高净资产，破净股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央企国企为主，核心民营为辅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788670"/>
            <a:ext cx="8048625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" y="3519170"/>
            <a:ext cx="2480310" cy="294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770" y="3349625"/>
            <a:ext cx="2688590" cy="3109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" y="787400"/>
            <a:ext cx="2480310" cy="2814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历史不是简单的重复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63026" y="4376595"/>
            <a:ext cx="5619899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沪深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300ETF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依然为核心首选</a:t>
            </a:r>
            <a:endParaRPr lang="en-US" alt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资金大举加仓新质生产力方向</a:t>
            </a:r>
            <a:endParaRPr lang="en-US" alt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创新，智能制造，软件硬件，牛市是对未来的期待</a:t>
            </a:r>
            <a:endParaRPr lang="en-US" alt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电子，电器，家电，通信，软件等</a:t>
            </a:r>
            <a:endParaRPr lang="en-US" alt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07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年券商国企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-15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年创业科技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-24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年新质生产力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23" y="891970"/>
            <a:ext cx="5904686" cy="30097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438" y="891970"/>
            <a:ext cx="5143680" cy="3009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513" y="3901730"/>
            <a:ext cx="4350409" cy="25577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本轮行情特征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798195"/>
            <a:ext cx="6511925" cy="2581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80" y="3379470"/>
            <a:ext cx="6512560" cy="2469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740" y="806450"/>
            <a:ext cx="3997960" cy="25634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740" y="3379470"/>
            <a:ext cx="3998595" cy="24695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文本框 32"/>
          <p:cNvSpPr txBox="1"/>
          <p:nvPr/>
        </p:nvSpPr>
        <p:spPr>
          <a:xfrm>
            <a:off x="955392" y="5905368"/>
            <a:ext cx="10015268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上半年，沪深</a:t>
            </a: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加速流入，权重核心银行，领涨上半年</a:t>
            </a:r>
            <a:endParaRPr 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下半年开始中证</a:t>
            </a: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500</a:t>
            </a: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加速发行</a:t>
            </a: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ETF</a:t>
            </a: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，权重核心，加速上涨，双创核心表现强劲</a:t>
            </a:r>
            <a:endParaRPr 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抬望眼，路依旧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2880" y="785495"/>
            <a:ext cx="9285605" cy="521271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把握天时，跨年可期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905368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29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指数，季线金叉区域，月线金叉区域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北证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50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年线金叉，上证指数，中证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200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年线金叉反复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11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8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次历史中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,2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次阴线，四季度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10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次高点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075" y="818515"/>
            <a:ext cx="5322570" cy="25292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075" y="3347720"/>
            <a:ext cx="5287010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资金新高，无惧调整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905368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每一轮行情，资金突破下降趋势开始，资金突破前期平台加速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两次资金打破下降趋势，两次大机会，历史会重复</a:t>
            </a: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创业板先突破，先修整，上证发力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145" y="798195"/>
            <a:ext cx="9097645" cy="510730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2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3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4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PP_MARK_KEY" val="5d6e9262-ca8a-4070-8ad5-698f89e303ea"/>
  <p:tag name="COMMONDATA" val="eyJoZGlkIjoiZjkxNDE4ODljZWExNTBkMGRlYzgyODQzYTkyNzNjMzYifQ=="/>
  <p:tag name="commondata" val="eyJoZGlkIjoiMmNlYjMwODMwMzFmZDE1MDYzYWUwNWVlNGI5MTMwYjgi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2898</Words>
  <Application>WPS 演示</Application>
  <PresentationFormat>宽屏</PresentationFormat>
  <Paragraphs>186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张聪</cp:lastModifiedBy>
  <cp:revision>306</cp:revision>
  <dcterms:created xsi:type="dcterms:W3CDTF">2022-12-31T05:43:00Z</dcterms:created>
  <dcterms:modified xsi:type="dcterms:W3CDTF">2024-11-15T10:41:38Z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71322B5963C0475B96339BA98A999ED6_13</vt:lpwstr>
  </property>
</Properties>
</file>