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34.webp" ContentType="image/webp"/>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83" r:id="rId3"/>
    <p:sldId id="301" r:id="rId4"/>
    <p:sldId id="302" r:id="rId5"/>
    <p:sldId id="362" r:id="rId6"/>
    <p:sldId id="539" r:id="rId7"/>
    <p:sldId id="319" r:id="rId8"/>
    <p:sldId id="357" r:id="rId9"/>
    <p:sldId id="512" r:id="rId10"/>
    <p:sldId id="514" r:id="rId11"/>
    <p:sldId id="336" r:id="rId12"/>
    <p:sldId id="424" r:id="rId13"/>
    <p:sldId id="423" r:id="rId14"/>
    <p:sldId id="451" r:id="rId15"/>
    <p:sldId id="320" r:id="rId16"/>
    <p:sldId id="473" r:id="rId18"/>
    <p:sldId id="337" r:id="rId19"/>
    <p:sldId id="316" r:id="rId20"/>
    <p:sldId id="513" r:id="rId21"/>
    <p:sldId id="540" r:id="rId22"/>
    <p:sldId id="348" r:id="rId23"/>
    <p:sldId id="307" r:id="rId24"/>
    <p:sldId id="378" r:id="rId25"/>
    <p:sldId id="490" r:id="rId26"/>
    <p:sldId id="325" r:id="rId27"/>
    <p:sldId id="326" r:id="rId28"/>
    <p:sldId id="324" r:id="rId29"/>
    <p:sldId id="323" r:id="rId30"/>
    <p:sldId id="356" r:id="rId31"/>
    <p:sldId id="554" r:id="rId32"/>
    <p:sldId id="309"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0" userDrawn="1">
          <p15:clr>
            <a:srgbClr val="A4A3A4"/>
          </p15:clr>
        </p15:guide>
        <p15:guide id="2" pos="36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0BB8"/>
    <a:srgbClr val="241789"/>
    <a:srgbClr val="4A4A4A"/>
    <a:srgbClr val="FFFEEB"/>
    <a:srgbClr val="FFF4A3"/>
    <a:srgbClr val="D9D9D9"/>
    <a:srgbClr val="7C0000"/>
    <a:srgbClr val="7E0001"/>
    <a:srgbClr val="FF8D8D"/>
    <a:srgbClr val="FF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00"/>
        <p:guide pos="369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22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image" Target="../media/image4.png"/><Relationship Id="rId5" Type="http://schemas.openxmlformats.org/officeDocument/2006/relationships/tags" Target="../tags/tag6.xml"/><Relationship Id="rId4" Type="http://schemas.openxmlformats.org/officeDocument/2006/relationships/image" Target="../media/image3.png"/><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image" Target="../media/image5.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tags" Target="../tags/tag11.xml"/><Relationship Id="rId11" Type="http://schemas.openxmlformats.org/officeDocument/2006/relationships/image" Target="../media/image4.png"/><Relationship Id="rId10"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noFill/>
        <a:effectLst/>
      </p:bgPr>
    </p:bg>
    <p:spTree>
      <p:nvGrpSpPr>
        <p:cNvPr id="1" name=""/>
        <p:cNvGrpSpPr/>
        <p:nvPr/>
      </p:nvGrpSpPr>
      <p:grpSpPr>
        <a:xfrm>
          <a:off x="0" y="0"/>
          <a:ext cx="0" cy="0"/>
          <a:chOff x="0" y="0"/>
          <a:chExt cx="0" cy="0"/>
        </a:xfrm>
      </p:grpSpPr>
      <p:sp>
        <p:nvSpPr>
          <p:cNvPr id="4" name="文本框 3"/>
          <p:cNvSpPr txBox="1"/>
          <p:nvPr userDrawn="1"/>
        </p:nvSpPr>
        <p:spPr>
          <a:xfrm>
            <a:off x="6369685" y="2375535"/>
            <a:ext cx="4064000" cy="368300"/>
          </a:xfrm>
          <a:prstGeom prst="rect">
            <a:avLst/>
          </a:prstGeom>
          <a:noFill/>
        </p:spPr>
        <p:txBody>
          <a:bodyPr wrap="square" rtlCol="0">
            <a:spAutoFit/>
          </a:bodyPr>
          <a:p>
            <a:endParaRPr lang="zh-CN" altLang="en-US"/>
          </a:p>
        </p:txBody>
      </p:sp>
      <p:pic>
        <p:nvPicPr>
          <p:cNvPr id="6" name="图片 5" descr="石家庄-主海报"/>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画板 2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矢量智能对象"/>
          <p:cNvPicPr>
            <a:picLocks noChangeAspect="1"/>
          </p:cNvPicPr>
          <p:nvPr userDrawn="1">
            <p:custDataLst>
              <p:tags r:id="rId3"/>
            </p:custDataLst>
          </p:nvPr>
        </p:nvPicPr>
        <p:blipFill>
          <a:blip r:embed="rId4"/>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5"/>
            </p:custDataLst>
          </p:nvPr>
        </p:nvPicPr>
        <p:blipFill>
          <a:blip r:embed="rId6"/>
          <a:stretch>
            <a:fillRect/>
          </a:stretch>
        </p:blipFill>
        <p:spPr>
          <a:xfrm>
            <a:off x="274320" y="191770"/>
            <a:ext cx="1550035" cy="354965"/>
          </a:xfrm>
          <a:prstGeom prst="rect">
            <a:avLst/>
          </a:prstGeom>
        </p:spPr>
      </p:pic>
      <p:cxnSp>
        <p:nvCxnSpPr>
          <p:cNvPr id="8" name="直接连接符 7"/>
          <p:cNvCxnSpPr/>
          <p:nvPr userDrawn="1">
            <p:custDataLst>
              <p:tags r:id="rId7"/>
            </p:custDataLst>
          </p:nvPr>
        </p:nvCxnSpPr>
        <p:spPr>
          <a:xfrm flipV="1">
            <a:off x="1902460" y="728345"/>
            <a:ext cx="8630920" cy="13335"/>
          </a:xfrm>
          <a:prstGeom prst="line">
            <a:avLst/>
          </a:prstGeom>
          <a:ln w="12700" cmpd="sng">
            <a:gradFill flip="none" rotWithShape="1">
              <a:gsLst>
                <a:gs pos="0">
                  <a:srgbClr val="EABB80"/>
                </a:gs>
                <a:gs pos="100000">
                  <a:srgbClr val="FFFF00">
                    <a:alpha val="0"/>
                  </a:srgbClr>
                </a:gs>
              </a:gsLst>
              <a:path path="shape">
                <a:fillToRect l="50000" t="50000" r="50000" b="50000"/>
              </a:path>
              <a:tileRect/>
            </a:gradFill>
            <a:prstDash val="solid"/>
          </a:ln>
        </p:spPr>
        <p:style>
          <a:lnRef idx="3">
            <a:schemeClr val="accent4"/>
          </a:lnRef>
          <a:fillRef idx="0">
            <a:schemeClr val="accent4"/>
          </a:fillRef>
          <a:effectRef idx="2">
            <a:schemeClr val="accent4"/>
          </a:effectRef>
          <a:fontRef idx="minor">
            <a:schemeClr val="tx1"/>
          </a:fontRef>
        </p:style>
      </p:cxnSp>
      <p:sp>
        <p:nvSpPr>
          <p:cNvPr id="13" name="文本框 12"/>
          <p:cNvSpPr txBox="1"/>
          <p:nvPr userDrawn="1">
            <p:custDataLst>
              <p:tags r:id="rId8"/>
            </p:custDataLst>
          </p:nvPr>
        </p:nvSpPr>
        <p:spPr>
          <a:xfrm>
            <a:off x="635" y="658241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蔡英姿丨执业编号:A1120613090011</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  </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endPar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3" name="图片 2" descr="画板 2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矢量智能对象"/>
          <p:cNvPicPr>
            <a:picLocks noChangeAspect="1"/>
          </p:cNvPicPr>
          <p:nvPr userDrawn="1">
            <p:custDataLst>
              <p:tags r:id="rId3"/>
            </p:custDataLst>
          </p:nvPr>
        </p:nvPicPr>
        <p:blipFill>
          <a:blip r:embed="rId4"/>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5"/>
            </p:custDataLst>
          </p:nvPr>
        </p:nvPicPr>
        <p:blipFill>
          <a:blip r:embed="rId6"/>
          <a:stretch>
            <a:fillRect/>
          </a:stretch>
        </p:blipFill>
        <p:spPr>
          <a:xfrm>
            <a:off x="274320" y="191770"/>
            <a:ext cx="1550035" cy="354965"/>
          </a:xfrm>
          <a:prstGeom prst="rect">
            <a:avLst/>
          </a:prstGeom>
        </p:spPr>
      </p:pic>
      <p:cxnSp>
        <p:nvCxnSpPr>
          <p:cNvPr id="8" name="直接连接符 7"/>
          <p:cNvCxnSpPr/>
          <p:nvPr userDrawn="1">
            <p:custDataLst>
              <p:tags r:id="rId7"/>
            </p:custDataLst>
          </p:nvPr>
        </p:nvCxnSpPr>
        <p:spPr>
          <a:xfrm flipV="1">
            <a:off x="1902460" y="728345"/>
            <a:ext cx="8630920" cy="13335"/>
          </a:xfrm>
          <a:prstGeom prst="line">
            <a:avLst/>
          </a:prstGeom>
          <a:ln w="12700" cmpd="sng">
            <a:gradFill flip="none" rotWithShape="1">
              <a:gsLst>
                <a:gs pos="0">
                  <a:srgbClr val="EABB80"/>
                </a:gs>
                <a:gs pos="100000">
                  <a:srgbClr val="FFFF00">
                    <a:alpha val="0"/>
                  </a:srgbClr>
                </a:gs>
              </a:gsLst>
              <a:path path="shape">
                <a:fillToRect l="50000" t="50000" r="50000" b="50000"/>
              </a:path>
              <a:tileRect/>
            </a:gradFill>
            <a:prstDash val="solid"/>
          </a:ln>
        </p:spPr>
        <p:style>
          <a:lnRef idx="3">
            <a:schemeClr val="accent4"/>
          </a:lnRef>
          <a:fillRef idx="0">
            <a:schemeClr val="accent4"/>
          </a:fillRef>
          <a:effectRef idx="2">
            <a:schemeClr val="accent4"/>
          </a:effectRef>
          <a:fontRef idx="minor">
            <a:schemeClr val="tx1"/>
          </a:fontRef>
        </p:style>
      </p:cxnSp>
      <p:sp>
        <p:nvSpPr>
          <p:cNvPr id="4" name="文本框 3"/>
          <p:cNvSpPr txBox="1"/>
          <p:nvPr userDrawn="1">
            <p:custDataLst>
              <p:tags r:id="rId8"/>
            </p:custDataLst>
          </p:nvPr>
        </p:nvSpPr>
        <p:spPr>
          <a:xfrm>
            <a:off x="635" y="658241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经传多赢首席投顾:蔡英姿丨执业编号:A1120613090011</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  </a:t>
            </a: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endPar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pic>
        <p:nvPicPr>
          <p:cNvPr id="10" name="图片 9" descr="矢量智能对象"/>
          <p:cNvPicPr>
            <a:picLocks noChangeAspect="1"/>
          </p:cNvPicPr>
          <p:nvPr userDrawn="1"/>
        </p:nvPicPr>
        <p:blipFill>
          <a:blip r:embed="rId4"/>
          <a:stretch>
            <a:fillRect/>
          </a:stretch>
        </p:blipFill>
        <p:spPr>
          <a:xfrm>
            <a:off x="10718165" y="235585"/>
            <a:ext cx="1220470" cy="260350"/>
          </a:xfrm>
          <a:prstGeom prst="rect">
            <a:avLst/>
          </a:prstGeom>
        </p:spPr>
      </p:pic>
      <p:pic>
        <p:nvPicPr>
          <p:cNvPr id="2" name="图片 1" descr="见面会"/>
          <p:cNvPicPr>
            <a:picLocks noChangeAspect="1"/>
          </p:cNvPicPr>
          <p:nvPr userDrawn="1"/>
        </p:nvPicPr>
        <p:blipFill>
          <a:blip r:embed="rId5"/>
          <a:stretch>
            <a:fillRect/>
          </a:stretch>
        </p:blipFill>
        <p:spPr>
          <a:xfrm>
            <a:off x="274320" y="191770"/>
            <a:ext cx="1550035" cy="3549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pic>
        <p:nvPicPr>
          <p:cNvPr id="3" name="图片 2" descr="画板 2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4" name="圆角矩形 3"/>
          <p:cNvSpPr/>
          <p:nvPr userDrawn="1">
            <p:custDataLst>
              <p:tags r:id="rId4"/>
            </p:custDataLst>
          </p:nvPr>
        </p:nvSpPr>
        <p:spPr>
          <a:xfrm>
            <a:off x="1905000" y="3746500"/>
            <a:ext cx="8432800" cy="1701800"/>
          </a:xfrm>
          <a:prstGeom prst="round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pic>
        <p:nvPicPr>
          <p:cNvPr id="5" name="图片 4" descr="感谢聆听"/>
          <p:cNvPicPr>
            <a:picLocks noChangeAspect="1"/>
          </p:cNvPicPr>
          <p:nvPr userDrawn="1">
            <p:custDataLst>
              <p:tags r:id="rId5"/>
            </p:custDataLst>
          </p:nvPr>
        </p:nvPicPr>
        <p:blipFill>
          <a:blip r:embed="rId6"/>
          <a:srcRect b="23104"/>
          <a:stretch>
            <a:fillRect/>
          </a:stretch>
        </p:blipFill>
        <p:spPr>
          <a:xfrm>
            <a:off x="1991995" y="1405255"/>
            <a:ext cx="8208010" cy="2240280"/>
          </a:xfrm>
          <a:prstGeom prst="rect">
            <a:avLst/>
          </a:prstGeom>
        </p:spPr>
      </p:pic>
      <p:sp>
        <p:nvSpPr>
          <p:cNvPr id="8" name="文本框 7"/>
          <p:cNvSpPr txBox="1"/>
          <p:nvPr userDrawn="1">
            <p:custDataLst>
              <p:tags r:id="rId7"/>
            </p:custDataLst>
          </p:nvPr>
        </p:nvSpPr>
        <p:spPr>
          <a:xfrm>
            <a:off x="1991995" y="3861435"/>
            <a:ext cx="8208010" cy="1476375"/>
          </a:xfrm>
          <a:prstGeom prst="rect">
            <a:avLst/>
          </a:prstGeom>
          <a:noFill/>
        </p:spPr>
        <p:txBody>
          <a:bodyPr wrap="square" rtlCol="0" anchor="t">
            <a:spAutoFit/>
          </a:bodyPr>
          <a:p>
            <a:pPr fontAlgn="auto">
              <a:lnSpc>
                <a:spcPct val="120000"/>
              </a:lnSpc>
            </a:pPr>
            <a:r>
              <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我司所有工作人员均不允许推荐股票、不允许承诺收益、不允许代客理财、不允许合作分成、不允许私下收款，如您发现有任何违规行为，可联系400-700-3809向我们反馈!</a:t>
            </a:r>
            <a:endPar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20000"/>
              </a:lnSpc>
            </a:pPr>
            <a:r>
              <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500" b="1">
              <a:solidFill>
                <a:schemeClr val="tx1"/>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10" name="图片 9" descr="矢量智能对象"/>
          <p:cNvPicPr>
            <a:picLocks noChangeAspect="1"/>
          </p:cNvPicPr>
          <p:nvPr userDrawn="1">
            <p:custDataLst>
              <p:tags r:id="rId8"/>
            </p:custDataLst>
          </p:nvPr>
        </p:nvPicPr>
        <p:blipFill>
          <a:blip r:embed="rId9"/>
          <a:stretch>
            <a:fillRect/>
          </a:stretch>
        </p:blipFill>
        <p:spPr>
          <a:xfrm>
            <a:off x="10718165" y="235585"/>
            <a:ext cx="1220470" cy="260350"/>
          </a:xfrm>
          <a:prstGeom prst="rect">
            <a:avLst/>
          </a:prstGeom>
        </p:spPr>
      </p:pic>
      <p:pic>
        <p:nvPicPr>
          <p:cNvPr id="2" name="图片 1" descr="见面会"/>
          <p:cNvPicPr>
            <a:picLocks noChangeAspect="1"/>
          </p:cNvPicPr>
          <p:nvPr userDrawn="1">
            <p:custDataLst>
              <p:tags r:id="rId10"/>
            </p:custDataLst>
          </p:nvPr>
        </p:nvPicPr>
        <p:blipFill>
          <a:blip r:embed="rId11"/>
          <a:stretch>
            <a:fillRect/>
          </a:stretch>
        </p:blipFill>
        <p:spPr>
          <a:xfrm>
            <a:off x="274320" y="191770"/>
            <a:ext cx="1550035" cy="3549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1"/>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2"/>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image" Target="../media/image6.png"/><Relationship Id="rId1" Type="http://schemas.openxmlformats.org/officeDocument/2006/relationships/tags" Target="../tags/tag23.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image" Target="../media/image19.jpeg"/><Relationship Id="rId3" Type="http://schemas.openxmlformats.org/officeDocument/2006/relationships/tags" Target="../tags/tag95.xml"/><Relationship Id="rId2" Type="http://schemas.openxmlformats.org/officeDocument/2006/relationships/image" Target="../media/image18.png"/><Relationship Id="rId1" Type="http://schemas.openxmlformats.org/officeDocument/2006/relationships/tags" Target="../tags/tag9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100.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9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24.png"/><Relationship Id="rId2" Type="http://schemas.openxmlformats.org/officeDocument/2006/relationships/tags" Target="../tags/tag104.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tags" Target="../tags/tag107.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image" Target="../media/image27.png"/><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9" Type="http://schemas.openxmlformats.org/officeDocument/2006/relationships/slideLayout" Target="../slideLayouts/slideLayout3.xml"/><Relationship Id="rId28" Type="http://schemas.openxmlformats.org/officeDocument/2006/relationships/tags" Target="../tags/tag131.xml"/><Relationship Id="rId27" Type="http://schemas.openxmlformats.org/officeDocument/2006/relationships/tags" Target="../tags/tag130.xml"/><Relationship Id="rId26" Type="http://schemas.openxmlformats.org/officeDocument/2006/relationships/tags" Target="../tags/tag129.xml"/><Relationship Id="rId25" Type="http://schemas.openxmlformats.org/officeDocument/2006/relationships/image" Target="../media/image30.png"/><Relationship Id="rId24" Type="http://schemas.openxmlformats.org/officeDocument/2006/relationships/tags" Target="../tags/tag128.xml"/><Relationship Id="rId23" Type="http://schemas.openxmlformats.org/officeDocument/2006/relationships/tags" Target="../tags/tag127.xml"/><Relationship Id="rId22" Type="http://schemas.openxmlformats.org/officeDocument/2006/relationships/tags" Target="../tags/tag126.xml"/><Relationship Id="rId21" Type="http://schemas.openxmlformats.org/officeDocument/2006/relationships/tags" Target="../tags/tag125.xml"/><Relationship Id="rId20" Type="http://schemas.openxmlformats.org/officeDocument/2006/relationships/image" Target="../media/image29.png"/><Relationship Id="rId2" Type="http://schemas.openxmlformats.org/officeDocument/2006/relationships/tags" Target="../tags/tag109.xml"/><Relationship Id="rId19" Type="http://schemas.openxmlformats.org/officeDocument/2006/relationships/tags" Target="../tags/tag124.xml"/><Relationship Id="rId18" Type="http://schemas.openxmlformats.org/officeDocument/2006/relationships/tags" Target="../tags/tag123.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image" Target="../media/image28.png"/><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tags" Target="../tags/tag133.xml"/><Relationship Id="rId1" Type="http://schemas.openxmlformats.org/officeDocument/2006/relationships/tags" Target="../tags/tag13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40.xml"/><Relationship Id="rId3" Type="http://schemas.openxmlformats.org/officeDocument/2006/relationships/image" Target="../media/image34.webp"/><Relationship Id="rId2" Type="http://schemas.openxmlformats.org/officeDocument/2006/relationships/tags" Target="../tags/tag139.xml"/><Relationship Id="rId1" Type="http://schemas.openxmlformats.org/officeDocument/2006/relationships/tags" Target="../tags/tag138.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44.xml"/><Relationship Id="rId5" Type="http://schemas.openxmlformats.org/officeDocument/2006/relationships/image" Target="../media/image36.jpeg"/><Relationship Id="rId4" Type="http://schemas.openxmlformats.org/officeDocument/2006/relationships/tags" Target="../tags/tag143.xml"/><Relationship Id="rId3" Type="http://schemas.openxmlformats.org/officeDocument/2006/relationships/image" Target="../media/image35.png"/><Relationship Id="rId2" Type="http://schemas.openxmlformats.org/officeDocument/2006/relationships/tags" Target="../tags/tag142.xml"/><Relationship Id="rId1" Type="http://schemas.openxmlformats.org/officeDocument/2006/relationships/tags" Target="../tags/tag141.xml"/></Relationships>
</file>

<file path=ppt/slides/_rels/slide2.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image" Target="../media/image8.png"/><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7.png"/><Relationship Id="rId10" Type="http://schemas.openxmlformats.org/officeDocument/2006/relationships/slideLayout" Target="../slideLayouts/slideLayout5.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149.xml"/><Relationship Id="rId6" Type="http://schemas.openxmlformats.org/officeDocument/2006/relationships/image" Target="../media/image38.png"/><Relationship Id="rId5" Type="http://schemas.openxmlformats.org/officeDocument/2006/relationships/tags" Target="../tags/tag148.xml"/><Relationship Id="rId4" Type="http://schemas.openxmlformats.org/officeDocument/2006/relationships/image" Target="../media/image37.jpeg"/><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56.xml"/><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23.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tags" Target="../tags/tag162.xml"/><Relationship Id="rId7" Type="http://schemas.openxmlformats.org/officeDocument/2006/relationships/image" Target="../media/image42.png"/><Relationship Id="rId6" Type="http://schemas.openxmlformats.org/officeDocument/2006/relationships/tags" Target="../tags/tag161.xml"/><Relationship Id="rId5" Type="http://schemas.openxmlformats.org/officeDocument/2006/relationships/image" Target="../media/image41.jpeg"/><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1" Type="http://schemas.openxmlformats.org/officeDocument/2006/relationships/slideLayout" Target="../slideLayouts/slideLayout3.xml"/><Relationship Id="rId10" Type="http://schemas.openxmlformats.org/officeDocument/2006/relationships/tags" Target="../tags/tag163.xml"/><Relationship Id="rId1" Type="http://schemas.openxmlformats.org/officeDocument/2006/relationships/tags" Target="../tags/tag157.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67.xml"/><Relationship Id="rId5" Type="http://schemas.openxmlformats.org/officeDocument/2006/relationships/image" Target="../media/image45.jpeg"/><Relationship Id="rId4" Type="http://schemas.openxmlformats.org/officeDocument/2006/relationships/tags" Target="../tags/tag166.xml"/><Relationship Id="rId3" Type="http://schemas.openxmlformats.org/officeDocument/2006/relationships/image" Target="../media/image44.png"/><Relationship Id="rId2" Type="http://schemas.openxmlformats.org/officeDocument/2006/relationships/tags" Target="../tags/tag165.xml"/><Relationship Id="rId1" Type="http://schemas.openxmlformats.org/officeDocument/2006/relationships/tags" Target="../tags/tag164.xml"/></Relationships>
</file>

<file path=ppt/slides/_rels/slide25.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4" Type="http://schemas.openxmlformats.org/officeDocument/2006/relationships/slideLayout" Target="../slideLayouts/slideLayout3.xml"/><Relationship Id="rId33" Type="http://schemas.openxmlformats.org/officeDocument/2006/relationships/tags" Target="../tags/tag200.xml"/><Relationship Id="rId32" Type="http://schemas.openxmlformats.org/officeDocument/2006/relationships/tags" Target="../tags/tag199.xml"/><Relationship Id="rId31" Type="http://schemas.openxmlformats.org/officeDocument/2006/relationships/tags" Target="../tags/tag198.xml"/><Relationship Id="rId30" Type="http://schemas.openxmlformats.org/officeDocument/2006/relationships/tags" Target="../tags/tag197.xml"/><Relationship Id="rId3" Type="http://schemas.openxmlformats.org/officeDocument/2006/relationships/tags" Target="../tags/tag170.xml"/><Relationship Id="rId29" Type="http://schemas.openxmlformats.org/officeDocument/2006/relationships/tags" Target="../tags/tag196.xml"/><Relationship Id="rId28" Type="http://schemas.openxmlformats.org/officeDocument/2006/relationships/tags" Target="../tags/tag195.xml"/><Relationship Id="rId27" Type="http://schemas.openxmlformats.org/officeDocument/2006/relationships/tags" Target="../tags/tag194.xml"/><Relationship Id="rId26" Type="http://schemas.openxmlformats.org/officeDocument/2006/relationships/tags" Target="../tags/tag193.xml"/><Relationship Id="rId25" Type="http://schemas.openxmlformats.org/officeDocument/2006/relationships/tags" Target="../tags/tag192.xml"/><Relationship Id="rId24" Type="http://schemas.openxmlformats.org/officeDocument/2006/relationships/tags" Target="../tags/tag191.xml"/><Relationship Id="rId23" Type="http://schemas.openxmlformats.org/officeDocument/2006/relationships/tags" Target="../tags/tag190.xml"/><Relationship Id="rId22" Type="http://schemas.openxmlformats.org/officeDocument/2006/relationships/tags" Target="../tags/tag189.xml"/><Relationship Id="rId21" Type="http://schemas.openxmlformats.org/officeDocument/2006/relationships/tags" Target="../tags/tag188.xml"/><Relationship Id="rId20" Type="http://schemas.openxmlformats.org/officeDocument/2006/relationships/tags" Target="../tags/tag187.xml"/><Relationship Id="rId2" Type="http://schemas.openxmlformats.org/officeDocument/2006/relationships/tags" Target="../tags/tag169.xml"/><Relationship Id="rId19" Type="http://schemas.openxmlformats.org/officeDocument/2006/relationships/tags" Target="../tags/tag186.xml"/><Relationship Id="rId18" Type="http://schemas.openxmlformats.org/officeDocument/2006/relationships/tags" Target="../tags/tag185.xml"/><Relationship Id="rId17" Type="http://schemas.openxmlformats.org/officeDocument/2006/relationships/tags" Target="../tags/tag184.xml"/><Relationship Id="rId16" Type="http://schemas.openxmlformats.org/officeDocument/2006/relationships/tags" Target="../tags/tag183.xml"/><Relationship Id="rId15" Type="http://schemas.openxmlformats.org/officeDocument/2006/relationships/tags" Target="../tags/tag182.xml"/><Relationship Id="rId14" Type="http://schemas.openxmlformats.org/officeDocument/2006/relationships/tags" Target="../tags/tag181.xml"/><Relationship Id="rId13" Type="http://schemas.openxmlformats.org/officeDocument/2006/relationships/tags" Target="../tags/tag180.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tags" Target="../tags/tag168.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204.xml"/><Relationship Id="rId5" Type="http://schemas.openxmlformats.org/officeDocument/2006/relationships/image" Target="../media/image47.png"/><Relationship Id="rId4" Type="http://schemas.openxmlformats.org/officeDocument/2006/relationships/tags" Target="../tags/tag203.xml"/><Relationship Id="rId3" Type="http://schemas.openxmlformats.org/officeDocument/2006/relationships/image" Target="../media/image46.png"/><Relationship Id="rId2" Type="http://schemas.openxmlformats.org/officeDocument/2006/relationships/tags" Target="../tags/tag202.xml"/><Relationship Id="rId1" Type="http://schemas.openxmlformats.org/officeDocument/2006/relationships/tags" Target="../tags/tag201.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image" Target="../media/image49.png"/><Relationship Id="rId3" Type="http://schemas.openxmlformats.org/officeDocument/2006/relationships/tags" Target="../tags/tag206.xml"/><Relationship Id="rId2" Type="http://schemas.openxmlformats.org/officeDocument/2006/relationships/image" Target="../media/image48.png"/><Relationship Id="rId1" Type="http://schemas.openxmlformats.org/officeDocument/2006/relationships/tags" Target="../tags/tag205.xml"/></Relationships>
</file>

<file path=ppt/slides/_rels/slide28.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image" Target="../media/image53.png"/><Relationship Id="rId7" Type="http://schemas.openxmlformats.org/officeDocument/2006/relationships/tags" Target="../tags/tag212.xml"/><Relationship Id="rId6" Type="http://schemas.openxmlformats.org/officeDocument/2006/relationships/image" Target="../media/image52.png"/><Relationship Id="rId5" Type="http://schemas.openxmlformats.org/officeDocument/2006/relationships/tags" Target="../tags/tag211.xml"/><Relationship Id="rId4" Type="http://schemas.openxmlformats.org/officeDocument/2006/relationships/image" Target="../media/image51.png"/><Relationship Id="rId3" Type="http://schemas.openxmlformats.org/officeDocument/2006/relationships/tags" Target="../tags/tag210.xml"/><Relationship Id="rId2" Type="http://schemas.openxmlformats.org/officeDocument/2006/relationships/image" Target="../media/image50.png"/><Relationship Id="rId11" Type="http://schemas.openxmlformats.org/officeDocument/2006/relationships/slideLayout" Target="../slideLayouts/slideLayout3.xml"/><Relationship Id="rId10" Type="http://schemas.openxmlformats.org/officeDocument/2006/relationships/tags" Target="../tags/tag214.xml"/><Relationship Id="rId1" Type="http://schemas.openxmlformats.org/officeDocument/2006/relationships/tags" Target="../tags/tag209.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image" Target="../media/image55.png"/><Relationship Id="rId4" Type="http://schemas.openxmlformats.org/officeDocument/2006/relationships/tags" Target="../tags/tag217.xml"/><Relationship Id="rId3" Type="http://schemas.openxmlformats.org/officeDocument/2006/relationships/image" Target="../media/image54.jpeg"/><Relationship Id="rId2" Type="http://schemas.openxmlformats.org/officeDocument/2006/relationships/tags" Target="../tags/tag216.xml"/><Relationship Id="rId1" Type="http://schemas.openxmlformats.org/officeDocument/2006/relationships/tags" Target="../tags/tag215.xml"/></Relationships>
</file>

<file path=ppt/slides/_rels/slide3.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10.png"/><Relationship Id="rId15" Type="http://schemas.openxmlformats.org/officeDocument/2006/relationships/slideLayout" Target="../slideLayouts/slideLayout5.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0.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48.xml"/><Relationship Id="rId6" Type="http://schemas.openxmlformats.org/officeDocument/2006/relationships/image" Target="../media/image1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image" Target="../media/image11.png"/><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51.xml"/><Relationship Id="rId3" Type="http://schemas.openxmlformats.org/officeDocument/2006/relationships/image" Target="../media/image13.png"/><Relationship Id="rId2" Type="http://schemas.openxmlformats.org/officeDocument/2006/relationships/tags" Target="../tags/tag50.xml"/><Relationship Id="rId1" Type="http://schemas.openxmlformats.org/officeDocument/2006/relationships/tags" Target="../tags/tag4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7.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2" Type="http://schemas.openxmlformats.org/officeDocument/2006/relationships/slideLayout" Target="../slideLayouts/slideLayout3.xml"/><Relationship Id="rId31" Type="http://schemas.openxmlformats.org/officeDocument/2006/relationships/tags" Target="../tags/tag85.xml"/><Relationship Id="rId30" Type="http://schemas.openxmlformats.org/officeDocument/2006/relationships/tags" Target="../tags/tag84.xml"/><Relationship Id="rId3" Type="http://schemas.openxmlformats.org/officeDocument/2006/relationships/tags" Target="../tags/tag57.xml"/><Relationship Id="rId29" Type="http://schemas.openxmlformats.org/officeDocument/2006/relationships/tags" Target="../tags/tag83.xml"/><Relationship Id="rId28" Type="http://schemas.openxmlformats.org/officeDocument/2006/relationships/tags" Target="../tags/tag82.xml"/><Relationship Id="rId27" Type="http://schemas.openxmlformats.org/officeDocument/2006/relationships/tags" Target="../tags/tag81.xml"/><Relationship Id="rId26" Type="http://schemas.openxmlformats.org/officeDocument/2006/relationships/tags" Target="../tags/tag80.xml"/><Relationship Id="rId25" Type="http://schemas.openxmlformats.org/officeDocument/2006/relationships/tags" Target="../tags/tag79.xml"/><Relationship Id="rId24" Type="http://schemas.openxmlformats.org/officeDocument/2006/relationships/tags" Target="../tags/tag78.xml"/><Relationship Id="rId23" Type="http://schemas.openxmlformats.org/officeDocument/2006/relationships/tags" Target="../tags/tag77.xml"/><Relationship Id="rId22" Type="http://schemas.openxmlformats.org/officeDocument/2006/relationships/tags" Target="../tags/tag76.xml"/><Relationship Id="rId21" Type="http://schemas.openxmlformats.org/officeDocument/2006/relationships/tags" Target="../tags/tag75.xml"/><Relationship Id="rId20" Type="http://schemas.openxmlformats.org/officeDocument/2006/relationships/tags" Target="../tags/tag74.xml"/><Relationship Id="rId2" Type="http://schemas.openxmlformats.org/officeDocument/2006/relationships/tags" Target="../tags/tag56.xml"/><Relationship Id="rId19" Type="http://schemas.openxmlformats.org/officeDocument/2006/relationships/tags" Target="../tags/tag73.xml"/><Relationship Id="rId18" Type="http://schemas.openxmlformats.org/officeDocument/2006/relationships/tags" Target="../tags/tag7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tags" Target="../tags/tag55.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tags" Target="../tags/tag88.xml"/><Relationship Id="rId3" Type="http://schemas.openxmlformats.org/officeDocument/2006/relationships/image" Target="../media/image14.png"/><Relationship Id="rId2" Type="http://schemas.openxmlformats.org/officeDocument/2006/relationships/tags" Target="../tags/tag87.xml"/><Relationship Id="rId1" Type="http://schemas.openxmlformats.org/officeDocument/2006/relationships/tags" Target="../tags/tag8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93.xml"/><Relationship Id="rId3" Type="http://schemas.openxmlformats.org/officeDocument/2006/relationships/image" Target="../media/image17.jpeg"/><Relationship Id="rId2" Type="http://schemas.openxmlformats.org/officeDocument/2006/relationships/tags" Target="../tags/tag92.xml"/><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广州"/>
          <p:cNvPicPr>
            <a:picLocks noChangeAspect="1"/>
          </p:cNvPicPr>
          <p:nvPr>
            <p:custDataLst>
              <p:tags r:id="rId1"/>
            </p:custDataLst>
          </p:nvPr>
        </p:nvPicPr>
        <p:blipFill>
          <a:blip r:embed="rId2"/>
          <a:stretch>
            <a:fillRect/>
          </a:stretch>
        </p:blipFill>
        <p:spPr>
          <a:xfrm>
            <a:off x="0" y="0"/>
            <a:ext cx="12192000" cy="685800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76200"/>
            <a:ext cx="12192000" cy="594360"/>
          </a:xfrm>
          <a:prstGeom prst="rect">
            <a:avLst/>
          </a:prstGeom>
          <a:noFill/>
        </p:spPr>
        <p:txBody>
          <a:bodyPr wrap="square" rtlCol="0" anchor="t">
            <a:noAutofit/>
          </a:bodyPr>
          <a:p>
            <a:pPr algn="ct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加快建设金融强国</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
        <p:nvSpPr>
          <p:cNvPr id="2" name="文本框 1"/>
          <p:cNvSpPr txBox="1"/>
          <p:nvPr/>
        </p:nvSpPr>
        <p:spPr>
          <a:xfrm>
            <a:off x="501015" y="840105"/>
            <a:ext cx="5158740" cy="1518920"/>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习近平：金融系统要切实提高政治站位，胸怀“国之大者”，强化使命担当。牢牢守住不发生系统性金融风险的底线，坚定不移走中国特色金融发展之路，加快建设中国特色现代金融体系。</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9" name="图片 8"/>
          <p:cNvPicPr>
            <a:picLocks noChangeAspect="1"/>
          </p:cNvPicPr>
          <p:nvPr>
            <p:custDataLst>
              <p:tags r:id="rId1"/>
            </p:custDataLst>
          </p:nvPr>
        </p:nvPicPr>
        <p:blipFill>
          <a:blip r:embed="rId2"/>
          <a:stretch>
            <a:fillRect/>
          </a:stretch>
        </p:blipFill>
        <p:spPr>
          <a:xfrm>
            <a:off x="5407660" y="840105"/>
            <a:ext cx="6238240" cy="3388995"/>
          </a:xfrm>
          <a:prstGeom prst="rect">
            <a:avLst/>
          </a:prstGeom>
        </p:spPr>
      </p:pic>
      <p:pic>
        <p:nvPicPr>
          <p:cNvPr id="5" name="图片 4"/>
          <p:cNvPicPr/>
          <p:nvPr>
            <p:custDataLst>
              <p:tags r:id="rId3"/>
            </p:custDataLst>
          </p:nvPr>
        </p:nvPicPr>
        <p:blipFill>
          <a:blip r:embed="rId4"/>
          <a:stretch>
            <a:fillRect/>
          </a:stretch>
        </p:blipFill>
        <p:spPr>
          <a:xfrm>
            <a:off x="636905" y="2359660"/>
            <a:ext cx="2983230" cy="4031615"/>
          </a:xfrm>
          <a:prstGeom prst="rect">
            <a:avLst/>
          </a:prstGeom>
          <a:noFill/>
          <a:ln w="9525">
            <a:noFill/>
          </a:ln>
        </p:spPr>
      </p:pic>
      <p:sp>
        <p:nvSpPr>
          <p:cNvPr id="6" name="文本框 5"/>
          <p:cNvSpPr txBox="1"/>
          <p:nvPr/>
        </p:nvSpPr>
        <p:spPr>
          <a:xfrm>
            <a:off x="3872865" y="4398645"/>
            <a:ext cx="7830820" cy="1992630"/>
          </a:xfrm>
          <a:prstGeom prst="rect">
            <a:avLst/>
          </a:prstGeom>
          <a:noFill/>
        </p:spPr>
        <p:txBody>
          <a:bodyPr wrap="square" rtlCol="0" anchor="t">
            <a:noAutofit/>
          </a:bodyPr>
          <a:p>
            <a:pPr>
              <a:lnSpc>
                <a:spcPct val="110000"/>
              </a:lnSpc>
            </a:pP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2023</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，第六次</a:t>
            </a: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全国金融工作会议</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要加快建设金融强国；金融是国民经济的血脉，是国家核心竞争力的重要组成部分；坚定不移走中国特色金融发展之路，加快建设中国特色现代金融体系。</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相比第五次金融工作会议提出的“积极有序发展股权融资”，本次会议增加了多元化的要求，VC、PE、IPO、并购重组等融资方式需根据当前不同层次资本市场找准定位，为实体企业提供多元化融资服务。</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4" name="文本框 3"/>
          <p:cNvSpPr txBox="1"/>
          <p:nvPr>
            <p:custDataLst>
              <p:tags r:id="rId5"/>
            </p:custDataLst>
          </p:nvPr>
        </p:nvSpPr>
        <p:spPr>
          <a:xfrm>
            <a:off x="636905" y="6359525"/>
            <a:ext cx="2353310" cy="301625"/>
          </a:xfrm>
          <a:prstGeom prst="rect">
            <a:avLst/>
          </a:prstGeom>
          <a:noFill/>
        </p:spPr>
        <p:txBody>
          <a:bodyPr wrap="square" rtlCol="0">
            <a:noAutofit/>
          </a:bodyPr>
          <a:p>
            <a:r>
              <a:rPr lang="zh-CN" altLang="en-US" sz="1200">
                <a:solidFill>
                  <a:schemeClr val="bg1">
                    <a:lumMod val="50000"/>
                  </a:schemeClr>
                </a:solidFill>
                <a:latin typeface="黑体" panose="02010609060101010101" charset="-122"/>
                <a:ea typeface="黑体" panose="02010609060101010101" charset="-122"/>
              </a:rPr>
              <a:t>图片来源于网络</a:t>
            </a:r>
            <a:endParaRPr lang="zh-CN" altLang="en-US" sz="1200">
              <a:solidFill>
                <a:schemeClr val="bg1">
                  <a:lumMod val="50000"/>
                </a:schemeClr>
              </a:solidFill>
              <a:latin typeface="黑体" panose="02010609060101010101" charset="-122"/>
              <a:ea typeface="黑体" panose="02010609060101010101" charset="-122"/>
            </a:endParaRPr>
          </a:p>
        </p:txBody>
      </p:sp>
      <p:sp>
        <p:nvSpPr>
          <p:cNvPr id="7" name="文本框 6"/>
          <p:cNvSpPr txBox="1"/>
          <p:nvPr>
            <p:custDataLst>
              <p:tags r:id="rId6"/>
            </p:custDataLst>
          </p:nvPr>
        </p:nvSpPr>
        <p:spPr>
          <a:xfrm>
            <a:off x="9838690" y="840105"/>
            <a:ext cx="2353310" cy="301625"/>
          </a:xfrm>
          <a:prstGeom prst="rect">
            <a:avLst/>
          </a:prstGeom>
          <a:noFill/>
        </p:spPr>
        <p:txBody>
          <a:bodyPr wrap="square" rtlCol="0">
            <a:noAutofit/>
          </a:bodyPr>
          <a:p>
            <a:r>
              <a:rPr lang="zh-CN" altLang="en-US" sz="1200">
                <a:solidFill>
                  <a:schemeClr val="bg1">
                    <a:lumMod val="50000"/>
                  </a:schemeClr>
                </a:solidFill>
                <a:latin typeface="黑体" panose="02010609060101010101" charset="-122"/>
                <a:ea typeface="黑体" panose="02010609060101010101" charset="-122"/>
              </a:rPr>
              <a:t>图片来源于网络</a:t>
            </a:r>
            <a:endParaRPr lang="zh-CN" altLang="en-US" sz="1200">
              <a:solidFill>
                <a:schemeClr val="bg1">
                  <a:lumMod val="50000"/>
                </a:schemeClr>
              </a:solidFill>
              <a:latin typeface="黑体" panose="02010609060101010101" charset="-122"/>
              <a:ea typeface="黑体" panose="02010609060101010101" charset="-122"/>
            </a:endParaRPr>
          </a:p>
        </p:txBody>
      </p:sp>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63880" y="787400"/>
            <a:ext cx="10885170" cy="1802765"/>
          </a:xfrm>
          <a:prstGeom prst="rect">
            <a:avLst/>
          </a:prstGeom>
          <a:noFill/>
        </p:spPr>
        <p:txBody>
          <a:bodyPr wrap="square" rtlCol="0" anchor="t">
            <a:noAutofit/>
          </a:bodyPr>
          <a:p>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1997年，亚洲金融危机爆发</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。成立中央金融工委、保监会、证监会</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中央财政定向发行2700亿元特别国债，为四大国有银行补充资本金；成立四大资产管理公司，接收四大行和国开行剥离的不良贷款约1.4万亿元。</a:t>
            </a:r>
            <a:endPar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2001年底正式加入WTO，中国承诺金融服务业会在未来五年内分阶段全面对外开放</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撤销中央金融工委、成立银监会，形成金融监管“一行三会”的格局，组建中央汇金公司，推动四大行上市。</a:t>
            </a:r>
            <a:endPar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2007</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年，财政部发行1.55万亿元特别国债成立中投公司，正式开启市场化、国际化的政府外汇投资。</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2012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年，地方化债，新预算法。</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2017</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年，影子银行，资管新规。</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6" name="文本框 5"/>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5次金融工作会议之后A股的走势</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3" name="图片 2" descr="图片1"/>
          <p:cNvPicPr>
            <a:picLocks noChangeAspect="1"/>
          </p:cNvPicPr>
          <p:nvPr/>
        </p:nvPicPr>
        <p:blipFill>
          <a:blip r:embed="rId2"/>
          <a:stretch>
            <a:fillRect/>
          </a:stretch>
        </p:blipFill>
        <p:spPr>
          <a:xfrm>
            <a:off x="563880" y="2590165"/>
            <a:ext cx="3507740" cy="3933190"/>
          </a:xfrm>
          <a:prstGeom prst="rect">
            <a:avLst/>
          </a:prstGeom>
        </p:spPr>
      </p:pic>
      <p:pic>
        <p:nvPicPr>
          <p:cNvPr id="8" name="图片 7" descr="图片3"/>
          <p:cNvPicPr>
            <a:picLocks noChangeAspect="1"/>
          </p:cNvPicPr>
          <p:nvPr/>
        </p:nvPicPr>
        <p:blipFill>
          <a:blip r:embed="rId3"/>
          <a:stretch>
            <a:fillRect/>
          </a:stretch>
        </p:blipFill>
        <p:spPr>
          <a:xfrm>
            <a:off x="7938770" y="2590165"/>
            <a:ext cx="3743325" cy="3933190"/>
          </a:xfrm>
          <a:prstGeom prst="rect">
            <a:avLst/>
          </a:prstGeom>
        </p:spPr>
      </p:pic>
      <p:pic>
        <p:nvPicPr>
          <p:cNvPr id="9" name="图片 8" descr="图片2"/>
          <p:cNvPicPr>
            <a:picLocks noChangeAspect="1"/>
          </p:cNvPicPr>
          <p:nvPr/>
        </p:nvPicPr>
        <p:blipFill>
          <a:blip r:embed="rId4"/>
          <a:stretch>
            <a:fillRect/>
          </a:stretch>
        </p:blipFill>
        <p:spPr>
          <a:xfrm>
            <a:off x="4204970" y="2590165"/>
            <a:ext cx="3600450" cy="3953510"/>
          </a:xfrm>
          <a:prstGeom prst="rect">
            <a:avLst/>
          </a:prstGeom>
        </p:spPr>
      </p:pic>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2</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年底</a:t>
            </a:r>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资金面</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26440" y="894080"/>
            <a:ext cx="5662930" cy="5681345"/>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维持美元指数强势的一个主要因素是美元的高利率，但高利率将会带来沉痛的偿债压力。</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美国联邦政府财政部10月20日发布数据显示：在9月30日结束的2023财年，联邦政府财政赤字达到近1.7万亿美元，比上一财年增加23%。2023财年，美联邦政府财政收入约4.4万亿美元，比上一财年减少约4570亿；财政支出约6.1万亿，比上一财年减少约1370亿。净利息支出约6590亿美元</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截至2022年底，美国政府的债务总额为31.42万亿美元，相当于是美国2022年GDP的1.2倍。</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2023</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21</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日数据，美国国债总额</a:t>
            </a: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33.649</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万亿美元。每天增加200亿美元，每小时增加 8.33亿美元。按此速度，一年后美国债务将达到41万亿美元。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有高达7.6万亿美元的债务将在明年到期。</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跟恒大2万亿人民币企业债比</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过去，</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各国央行为了稳定汇率采取抛售美债换入美元，并在外汇市场卖出美元购入本币以维持汇率。</a:t>
            </a:r>
            <a:endPar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104" name="图片 103"/>
          <p:cNvPicPr/>
          <p:nvPr/>
        </p:nvPicPr>
        <p:blipFill>
          <a:blip r:embed="rId1"/>
          <a:stretch>
            <a:fillRect/>
          </a:stretch>
        </p:blipFill>
        <p:spPr>
          <a:xfrm>
            <a:off x="6523990" y="894080"/>
            <a:ext cx="5090160" cy="2626995"/>
          </a:xfrm>
          <a:prstGeom prst="rect">
            <a:avLst/>
          </a:prstGeom>
          <a:noFill/>
          <a:ln w="9525">
            <a:noFill/>
          </a:ln>
        </p:spPr>
      </p:pic>
      <p:sp>
        <p:nvSpPr>
          <p:cNvPr id="3" name="文本框 2"/>
          <p:cNvSpPr txBox="1"/>
          <p:nvPr>
            <p:custDataLst>
              <p:tags r:id="rId2"/>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美元可能见顶</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5" name="图片 4" descr="WPS图片(2)"/>
          <p:cNvPicPr>
            <a:picLocks noChangeAspect="1"/>
          </p:cNvPicPr>
          <p:nvPr/>
        </p:nvPicPr>
        <p:blipFill>
          <a:blip r:embed="rId3"/>
          <a:stretch>
            <a:fillRect/>
          </a:stretch>
        </p:blipFill>
        <p:spPr>
          <a:xfrm>
            <a:off x="6523355" y="3743960"/>
            <a:ext cx="5090795" cy="2797175"/>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706235" y="859790"/>
            <a:ext cx="5100955" cy="5600065"/>
          </a:xfrm>
          <a:prstGeom prst="rect">
            <a:avLst/>
          </a:prstGeom>
          <a:noFill/>
        </p:spPr>
        <p:txBody>
          <a:bodyPr wrap="square" rtlCol="0" anchor="t">
            <a:noAutofit/>
          </a:bodyPr>
          <a:p>
            <a:pPr lvl="0" algn="l">
              <a:lnSpc>
                <a:spcPct val="110000"/>
              </a:lnSpc>
              <a:buClrTx/>
              <a:buSzTx/>
              <a:buFontTx/>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【美债，全球资产定价之锚】</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a:p>
            <a:pPr lvl="0" algn="l">
              <a:lnSpc>
                <a:spcPct val="110000"/>
              </a:lnSpc>
              <a:buClrTx/>
              <a:buSzTx/>
              <a:buFontTx/>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美联储</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11</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次加息，抽干了全球“净流动性”</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a:p>
            <a:pPr lvl="0" algn="l">
              <a:lnSpc>
                <a:spcPct val="110000"/>
              </a:lnSpc>
              <a:buClrTx/>
              <a:buSzTx/>
              <a:buFontTx/>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美债收益率在10月</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突破</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5%</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之后，市场押注美联储加息周期进入尾声。交易员们目前更加倾向于降息100-150个基点的范围。</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a:p>
            <a:pPr lvl="0" algn="l">
              <a:lnSpc>
                <a:spcPct val="110000"/>
              </a:lnSpc>
              <a:buClrTx/>
              <a:buSzTx/>
              <a:buFontTx/>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美元贬值有利于新兴市场的资产</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利好航空、资源、造纸、银行、房地产、旅游等</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a:p>
            <a:pPr lvl="0" algn="l">
              <a:lnSpc>
                <a:spcPct val="110000"/>
              </a:lnSpc>
              <a:buClrTx/>
              <a:buSzTx/>
              <a:buFontTx/>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a:p>
            <a:pPr lvl="0" algn="l">
              <a:lnSpc>
                <a:spcPct val="110000"/>
              </a:lnSpc>
              <a:buClrTx/>
              <a:buSzTx/>
              <a:buFontTx/>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宋体" panose="02010600030101010101" pitchFamily="2" charset="-122"/>
              </a:rPr>
              <a:t>【</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1</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1</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月人民币明显升值】</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a:p>
            <a:pPr lvl="0" algn="l">
              <a:lnSpc>
                <a:spcPct val="110000"/>
              </a:lnSpc>
              <a:buClrTx/>
              <a:buSzTx/>
              <a:buFontTx/>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中央政府加强金融“防风险”的部署力度；</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a:p>
            <a:pPr lvl="0" algn="l">
              <a:lnSpc>
                <a:spcPct val="110000"/>
              </a:lnSpc>
              <a:buClrTx/>
              <a:buSzTx/>
              <a:buFontTx/>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对地产去杠杆和地方政府化债的表态偏积极；</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a:p>
            <a:pPr lvl="0" algn="l">
              <a:lnSpc>
                <a:spcPct val="110000"/>
              </a:lnSpc>
              <a:buClrTx/>
              <a:buSzTx/>
              <a:buFontTx/>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增发</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1</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万亿国债，赤字率</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3.8%</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，中央财政加杠杆，提振增长预期。</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a:p>
            <a:pPr lvl="0" algn="l">
              <a:lnSpc>
                <a:spcPct val="110000"/>
              </a:lnSpc>
              <a:buClrTx/>
              <a:buSzTx/>
              <a:buFontTx/>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今年我国有6840亿美元贸易顺差，这一年靠外贸净赚的钱，到年末需要兑换成人民币</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结汇。</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a:p>
            <a:pPr lvl="0" algn="l">
              <a:lnSpc>
                <a:spcPct val="110000"/>
              </a:lnSpc>
              <a:buClrTx/>
              <a:buSzTx/>
              <a:buFontTx/>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sp>
        <p:nvSpPr>
          <p:cNvPr id="3" name="文本框 2"/>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美元回落，全球流动性拐点</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6" name="图片 5" descr="WPS图片(4)"/>
          <p:cNvPicPr>
            <a:picLocks noChangeAspect="1"/>
          </p:cNvPicPr>
          <p:nvPr/>
        </p:nvPicPr>
        <p:blipFill>
          <a:blip r:embed="rId2"/>
          <a:stretch>
            <a:fillRect/>
          </a:stretch>
        </p:blipFill>
        <p:spPr>
          <a:xfrm>
            <a:off x="608330" y="3618230"/>
            <a:ext cx="6076950" cy="2926080"/>
          </a:xfrm>
          <a:prstGeom prst="rect">
            <a:avLst/>
          </a:prstGeom>
        </p:spPr>
      </p:pic>
      <p:pic>
        <p:nvPicPr>
          <p:cNvPr id="7" name="图片 6" descr="WPS图片(3)"/>
          <p:cNvPicPr>
            <a:picLocks noChangeAspect="1"/>
          </p:cNvPicPr>
          <p:nvPr/>
        </p:nvPicPr>
        <p:blipFill>
          <a:blip r:embed="rId3"/>
          <a:stretch>
            <a:fillRect/>
          </a:stretch>
        </p:blipFill>
        <p:spPr>
          <a:xfrm>
            <a:off x="608330" y="964565"/>
            <a:ext cx="6098540" cy="2562225"/>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90550" y="859790"/>
            <a:ext cx="7085965" cy="1250950"/>
          </a:xfrm>
          <a:prstGeom prst="rect">
            <a:avLst/>
          </a:prstGeom>
          <a:noFill/>
        </p:spPr>
        <p:txBody>
          <a:bodyPr wrap="square" rtlCol="0" anchor="t">
            <a:noAutofit/>
          </a:bodyPr>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2" name="文本框 1"/>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年底流动性有望缓解</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grpSp>
        <p:nvGrpSpPr>
          <p:cNvPr id="7169" name="组合 1"/>
          <p:cNvGrpSpPr/>
          <p:nvPr/>
        </p:nvGrpSpPr>
        <p:grpSpPr>
          <a:xfrm>
            <a:off x="671830" y="860425"/>
            <a:ext cx="10706735" cy="5448300"/>
            <a:chOff x="221855" y="922338"/>
            <a:chExt cx="8817370" cy="5254777"/>
          </a:xfrm>
        </p:grpSpPr>
        <p:sp>
          <p:nvSpPr>
            <p:cNvPr id="7170" name="矩形 12"/>
            <p:cNvSpPr/>
            <p:nvPr>
              <p:custDataLst>
                <p:tags r:id="rId2"/>
              </p:custDataLst>
            </p:nvPr>
          </p:nvSpPr>
          <p:spPr>
            <a:xfrm>
              <a:off x="1333112" y="5104112"/>
              <a:ext cx="7490659" cy="1063817"/>
            </a:xfrm>
            <a:prstGeom prst="rect">
              <a:avLst/>
            </a:prstGeom>
            <a:gradFill rotWithShape="1">
              <a:gsLst>
                <a:gs pos="0">
                  <a:srgbClr val="D9D9D9">
                    <a:alpha val="100000"/>
                  </a:srgbClr>
                </a:gs>
                <a:gs pos="21001">
                  <a:srgbClr val="F2F2F2">
                    <a:alpha val="100000"/>
                  </a:srgbClr>
                </a:gs>
                <a:gs pos="67999">
                  <a:srgbClr val="FFFFFF">
                    <a:alpha val="100000"/>
                  </a:srgbClr>
                </a:gs>
                <a:gs pos="100000">
                  <a:srgbClr val="FFFFFF">
                    <a:alpha val="100000"/>
                  </a:srgbClr>
                </a:gs>
              </a:gsLst>
              <a:lin ang="5400000" scaled="1"/>
              <a:tileRect/>
            </a:gradFill>
            <a:ln w="12700" cap="flat" cmpd="sng">
              <a:solidFill>
                <a:srgbClr val="A6A6A6"/>
              </a:solidFill>
              <a:prstDash val="solid"/>
              <a:miter/>
              <a:headEnd type="none" w="med" len="med"/>
              <a:tailEnd type="none" w="med" len="med"/>
            </a:ln>
          </p:spPr>
          <p:txBody>
            <a:bodyPr anchor="ctr" anchorCtr="0"/>
            <a:p>
              <a:r>
                <a:rPr lang="zh-CN" altLang="en-US" sz="2000" dirty="0">
                  <a:latin typeface="Arial" panose="020B0604020202020204" pitchFamily="34" charset="0"/>
                  <a:ea typeface="宋体" panose="02010600030101010101" pitchFamily="2" charset="-122"/>
                  <a:sym typeface="Arial" panose="020B0604020202020204" pitchFamily="34" charset="0"/>
                </a:rPr>
                <a:t>特殊再融资债和增发的一万亿元国债基本发行完毕。对外汇占款方面，11月以来人民币兑美元持续升值，12月外汇占款或延续小幅流入。</a:t>
              </a:r>
              <a:endParaRPr lang="zh-CN" altLang="en-US" sz="2000" dirty="0">
                <a:latin typeface="Arial" panose="020B0604020202020204" pitchFamily="34" charset="0"/>
                <a:ea typeface="宋体" panose="02010600030101010101" pitchFamily="2" charset="-122"/>
                <a:sym typeface="Arial" panose="020B0604020202020204" pitchFamily="34" charset="0"/>
              </a:endParaRPr>
            </a:p>
          </p:txBody>
        </p:sp>
        <p:sp>
          <p:nvSpPr>
            <p:cNvPr id="7171" name="TextBox 14"/>
            <p:cNvSpPr txBox="1"/>
            <p:nvPr>
              <p:custDataLst>
                <p:tags r:id="rId3"/>
              </p:custDataLst>
            </p:nvPr>
          </p:nvSpPr>
          <p:spPr>
            <a:xfrm>
              <a:off x="933450" y="2163763"/>
              <a:ext cx="7419975" cy="507831"/>
            </a:xfrm>
            <a:prstGeom prst="rect">
              <a:avLst/>
            </a:prstGeom>
            <a:noFill/>
            <a:ln w="9525">
              <a:noFill/>
            </a:ln>
          </p:spPr>
          <p:txBody>
            <a:bodyPr anchor="t" anchorCtr="0">
              <a:spAutoFit/>
            </a:bodyPr>
            <a:p>
              <a:pPr marL="742950" lvl="1" indent="-285750">
                <a:lnSpc>
                  <a:spcPct val="150000"/>
                </a:lnSpc>
                <a:buChar char="•"/>
              </a:pPr>
              <a:endParaRPr lang="zh-CN" altLang="en-US" i="1" dirty="0">
                <a:latin typeface="Arial" panose="020B0604020202020204" pitchFamily="34" charset="0"/>
                <a:ea typeface="宋体" panose="02010600030101010101" pitchFamily="2" charset="-122"/>
              </a:endParaRPr>
            </a:p>
          </p:txBody>
        </p:sp>
        <p:grpSp>
          <p:nvGrpSpPr>
            <p:cNvPr id="7172" name="Group 6"/>
            <p:cNvGrpSpPr/>
            <p:nvPr/>
          </p:nvGrpSpPr>
          <p:grpSpPr>
            <a:xfrm>
              <a:off x="803275" y="3762375"/>
              <a:ext cx="1063625" cy="954088"/>
              <a:chOff x="0" y="0"/>
              <a:chExt cx="557" cy="557"/>
            </a:xfrm>
          </p:grpSpPr>
          <p:sp>
            <p:nvSpPr>
              <p:cNvPr id="7173" name="椭圆 33"/>
              <p:cNvSpPr/>
              <p:nvPr>
                <p:custDataLst>
                  <p:tags r:id="rId4"/>
                </p:custDataLst>
              </p:nvPr>
            </p:nvSpPr>
            <p:spPr>
              <a:xfrm>
                <a:off x="11" y="5"/>
                <a:ext cx="543" cy="543"/>
              </a:xfrm>
              <a:prstGeom prst="ellipse">
                <a:avLst/>
              </a:prstGeom>
              <a:solidFill>
                <a:schemeClr val="folHlink"/>
              </a:solidFill>
              <a:ln w="25400" cap="flat" cmpd="sng">
                <a:solidFill>
                  <a:srgbClr val="BFBFBF"/>
                </a:solidFill>
                <a:prstDash val="solid"/>
                <a:round/>
                <a:headEnd type="none" w="med" len="med"/>
                <a:tailEnd type="none" w="med" len="med"/>
              </a:ln>
            </p:spPr>
            <p:txBody>
              <a:bodyPr anchor="ctr" anchorCtr="0"/>
              <a:p>
                <a:pPr algn="ctr"/>
                <a:endParaRPr lang="zh-CN" altLang="en-US" dirty="0">
                  <a:solidFill>
                    <a:srgbClr val="FFFFFF"/>
                  </a:solidFill>
                  <a:latin typeface="Calibri" panose="020F0502020204030204" charset="0"/>
                  <a:ea typeface="宋体" panose="02010600030101010101" pitchFamily="2" charset="-122"/>
                </a:endParaRPr>
              </a:p>
            </p:txBody>
          </p:sp>
          <p:pic>
            <p:nvPicPr>
              <p:cNvPr id="7174" name="椭圆 34"/>
              <p:cNvPicPr/>
              <p:nvPr>
                <p:custDataLst>
                  <p:tags r:id="rId5"/>
                </p:custDataLst>
              </p:nvPr>
            </p:nvPicPr>
            <p:blipFill>
              <a:blip r:embed="rId6"/>
              <a:stretch>
                <a:fillRect/>
              </a:stretch>
            </p:blipFill>
            <p:spPr>
              <a:xfrm>
                <a:off x="0" y="0"/>
                <a:ext cx="557" cy="557"/>
              </a:xfrm>
              <a:prstGeom prst="rect">
                <a:avLst/>
              </a:prstGeom>
              <a:noFill/>
              <a:ln w="9525">
                <a:noFill/>
              </a:ln>
            </p:spPr>
          </p:pic>
          <p:sp>
            <p:nvSpPr>
              <p:cNvPr id="7175" name="椭圆 35"/>
              <p:cNvSpPr/>
              <p:nvPr>
                <p:custDataLst>
                  <p:tags r:id="rId7"/>
                </p:custDataLst>
              </p:nvPr>
            </p:nvSpPr>
            <p:spPr>
              <a:xfrm>
                <a:off x="107" y="16"/>
                <a:ext cx="351" cy="207"/>
              </a:xfrm>
              <a:prstGeom prst="ellipse">
                <a:avLst/>
              </a:prstGeom>
              <a:gradFill rotWithShape="1">
                <a:gsLst>
                  <a:gs pos="0">
                    <a:schemeClr val="bg1">
                      <a:alpha val="0"/>
                    </a:schemeClr>
                  </a:gs>
                  <a:gs pos="100000">
                    <a:schemeClr val="bg1">
                      <a:alpha val="73996"/>
                    </a:schemeClr>
                  </a:gs>
                </a:gsLst>
                <a:lin ang="5400000" scaled="1"/>
                <a:tileRect/>
              </a:gradFill>
              <a:ln w="9525">
                <a:noFill/>
              </a:ln>
            </p:spPr>
            <p:txBody>
              <a:bodyPr anchor="ctr" anchorCtr="0"/>
              <a:p>
                <a:pPr algn="ctr"/>
                <a:endParaRPr lang="zh-CN" altLang="en-US" dirty="0">
                  <a:solidFill>
                    <a:srgbClr val="FFFFFF"/>
                  </a:solidFill>
                  <a:latin typeface="Calibri" panose="020F0502020204030204" charset="0"/>
                  <a:ea typeface="宋体" panose="02010600030101010101" pitchFamily="2" charset="-122"/>
                </a:endParaRPr>
              </a:p>
            </p:txBody>
          </p:sp>
          <p:sp>
            <p:nvSpPr>
              <p:cNvPr id="7176" name="Text Box 57"/>
              <p:cNvSpPr txBox="1"/>
              <p:nvPr>
                <p:custDataLst>
                  <p:tags r:id="rId8"/>
                </p:custDataLst>
              </p:nvPr>
            </p:nvSpPr>
            <p:spPr>
              <a:xfrm>
                <a:off x="116" y="63"/>
                <a:ext cx="323" cy="363"/>
              </a:xfrm>
              <a:prstGeom prst="rect">
                <a:avLst/>
              </a:prstGeom>
              <a:noFill/>
              <a:ln w="9525">
                <a:noFill/>
              </a:ln>
            </p:spPr>
            <p:txBody>
              <a:bodyPr anchor="t" anchorCtr="0">
                <a:spAutoFit/>
              </a:bodyPr>
              <a:p>
                <a:pPr algn="ctr">
                  <a:spcBef>
                    <a:spcPct val="50000"/>
                  </a:spcBef>
                </a:pPr>
                <a:r>
                  <a:rPr lang="en-US" altLang="zh-CN" sz="3600" b="1" dirty="0">
                    <a:solidFill>
                      <a:schemeClr val="bg1"/>
                    </a:solidFill>
                    <a:latin typeface="Arial" panose="020B0604020202020204" pitchFamily="34" charset="0"/>
                    <a:ea typeface="宋体" panose="02010600030101010101" pitchFamily="2" charset="-122"/>
                  </a:rPr>
                  <a:t>3</a:t>
                </a:r>
                <a:endParaRPr lang="en-US" altLang="zh-CN" sz="3600" b="1" dirty="0">
                  <a:solidFill>
                    <a:schemeClr val="bg1"/>
                  </a:solidFill>
                  <a:latin typeface="Arial" panose="020B0604020202020204" pitchFamily="34" charset="0"/>
                  <a:ea typeface="宋体" panose="02010600030101010101" pitchFamily="2" charset="-122"/>
                </a:endParaRPr>
              </a:p>
            </p:txBody>
          </p:sp>
        </p:grpSp>
        <p:sp>
          <p:nvSpPr>
            <p:cNvPr id="7177" name="矩形 12"/>
            <p:cNvSpPr/>
            <p:nvPr>
              <p:custDataLst>
                <p:tags r:id="rId9"/>
              </p:custDataLst>
            </p:nvPr>
          </p:nvSpPr>
          <p:spPr>
            <a:xfrm>
              <a:off x="1808163" y="3667125"/>
              <a:ext cx="7108825" cy="1162050"/>
            </a:xfrm>
            <a:prstGeom prst="rect">
              <a:avLst/>
            </a:prstGeom>
            <a:gradFill rotWithShape="1">
              <a:gsLst>
                <a:gs pos="0">
                  <a:srgbClr val="D9D9D9">
                    <a:alpha val="100000"/>
                  </a:srgbClr>
                </a:gs>
                <a:gs pos="21001">
                  <a:srgbClr val="F2F2F2">
                    <a:alpha val="100000"/>
                  </a:srgbClr>
                </a:gs>
                <a:gs pos="67999">
                  <a:srgbClr val="FFFFFF">
                    <a:alpha val="100000"/>
                  </a:srgbClr>
                </a:gs>
                <a:gs pos="100000">
                  <a:srgbClr val="FFFFFF">
                    <a:alpha val="100000"/>
                  </a:srgbClr>
                </a:gs>
              </a:gsLst>
              <a:lin ang="5400000" scaled="1"/>
              <a:tileRect/>
            </a:gradFill>
            <a:ln w="12700" cap="flat" cmpd="sng">
              <a:solidFill>
                <a:srgbClr val="A6A6A6"/>
              </a:solidFill>
              <a:prstDash val="solid"/>
              <a:miter/>
              <a:headEnd type="none" w="med" len="med"/>
              <a:tailEnd type="none" w="med" len="med"/>
            </a:ln>
          </p:spPr>
          <p:txBody>
            <a:bodyPr anchor="ctr" anchorCtr="0"/>
            <a:p>
              <a:r>
                <a:rPr lang="zh-CN" altLang="en-US" sz="2000" dirty="0">
                  <a:latin typeface="Arial" panose="020B0604020202020204" pitchFamily="34" charset="0"/>
                  <a:ea typeface="宋体" panose="02010600030101010101" pitchFamily="2" charset="-122"/>
                  <a:sym typeface="Arial" panose="020B0604020202020204" pitchFamily="34" charset="0"/>
                </a:rPr>
                <a:t>12月政府债到期量约为3225亿元，12月政府债发行规模预计1.44万亿，预计12月净融资规模在1.1万亿左右，基本持平于11月。</a:t>
              </a:r>
              <a:endParaRPr lang="zh-CN" altLang="en-US" sz="2000" dirty="0">
                <a:latin typeface="Arial" panose="020B0604020202020204" pitchFamily="34" charset="0"/>
                <a:ea typeface="宋体" panose="02010600030101010101" pitchFamily="2" charset="-122"/>
                <a:sym typeface="Arial" panose="020B0604020202020204" pitchFamily="34" charset="0"/>
              </a:endParaRPr>
            </a:p>
          </p:txBody>
        </p:sp>
        <p:sp>
          <p:nvSpPr>
            <p:cNvPr id="7178" name="TextBox 14"/>
            <p:cNvSpPr txBox="1"/>
            <p:nvPr>
              <p:custDataLst>
                <p:tags r:id="rId10"/>
              </p:custDataLst>
            </p:nvPr>
          </p:nvSpPr>
          <p:spPr>
            <a:xfrm>
              <a:off x="1441450" y="922338"/>
              <a:ext cx="7372350" cy="553998"/>
            </a:xfrm>
            <a:prstGeom prst="rect">
              <a:avLst/>
            </a:prstGeom>
            <a:noFill/>
            <a:ln w="9525">
              <a:noFill/>
            </a:ln>
          </p:spPr>
          <p:txBody>
            <a:bodyPr anchor="t" anchorCtr="0">
              <a:spAutoFit/>
            </a:bodyPr>
            <a:p>
              <a:pPr marL="2057400" lvl="4" indent="-228600">
                <a:lnSpc>
                  <a:spcPct val="150000"/>
                </a:lnSpc>
              </a:pPr>
              <a:endParaRPr lang="zh-CN" altLang="en-US" sz="2000" b="1" i="1" dirty="0">
                <a:latin typeface="Arial" panose="020B0604020202020204" pitchFamily="34" charset="0"/>
                <a:ea typeface="宋体" panose="02010600030101010101" pitchFamily="2" charset="-122"/>
              </a:endParaRPr>
            </a:p>
          </p:txBody>
        </p:sp>
        <p:sp>
          <p:nvSpPr>
            <p:cNvPr id="7179" name="矩形 12"/>
            <p:cNvSpPr/>
            <p:nvPr>
              <p:custDataLst>
                <p:tags r:id="rId11"/>
              </p:custDataLst>
            </p:nvPr>
          </p:nvSpPr>
          <p:spPr>
            <a:xfrm>
              <a:off x="2686050" y="1076325"/>
              <a:ext cx="6353175" cy="1071563"/>
            </a:xfrm>
            <a:prstGeom prst="rect">
              <a:avLst/>
            </a:prstGeom>
            <a:gradFill rotWithShape="1">
              <a:gsLst>
                <a:gs pos="0">
                  <a:srgbClr val="D9D9D9">
                    <a:alpha val="100000"/>
                  </a:srgbClr>
                </a:gs>
                <a:gs pos="21001">
                  <a:srgbClr val="F2F2F2">
                    <a:alpha val="100000"/>
                  </a:srgbClr>
                </a:gs>
                <a:gs pos="67999">
                  <a:srgbClr val="FFFFFF">
                    <a:alpha val="100000"/>
                  </a:srgbClr>
                </a:gs>
                <a:gs pos="100000">
                  <a:srgbClr val="FFFFFF">
                    <a:alpha val="100000"/>
                  </a:srgbClr>
                </a:gs>
              </a:gsLst>
              <a:lin ang="5400000" scaled="1"/>
              <a:tileRect/>
            </a:gradFill>
            <a:ln w="12700" cap="flat" cmpd="sng">
              <a:solidFill>
                <a:srgbClr val="A6A6A6"/>
              </a:solidFill>
              <a:prstDash val="solid"/>
              <a:miter/>
              <a:headEnd type="none" w="med" len="med"/>
              <a:tailEnd type="none" w="med" len="med"/>
            </a:ln>
          </p:spPr>
          <p:txBody>
            <a:bodyPr anchor="ctr" anchorCtr="0"/>
            <a:p>
              <a:r>
                <a:rPr lang="zh-CN" altLang="en-US" sz="2000" dirty="0">
                  <a:latin typeface="Arial" panose="020B0604020202020204" pitchFamily="34" charset="0"/>
                  <a:ea typeface="宋体" panose="02010600030101010101" pitchFamily="2" charset="-122"/>
                  <a:sym typeface="Arial" panose="020B0604020202020204" pitchFamily="34" charset="0"/>
                </a:rPr>
                <a:t>国盛证券：假定再融资债拨付释放的资金对冲了国债发行增加的财政存款，满足信贷投放需要的长期资金需求在4000亿左右，而满足跨季需求的资金供给可能需要在2.6万亿左右，</a:t>
              </a:r>
              <a:endParaRPr lang="zh-CN" altLang="en-US" sz="2000" dirty="0">
                <a:latin typeface="Arial" panose="020B0604020202020204" pitchFamily="34" charset="0"/>
                <a:ea typeface="宋体" panose="02010600030101010101" pitchFamily="2" charset="-122"/>
                <a:sym typeface="Arial" panose="020B0604020202020204" pitchFamily="34" charset="0"/>
              </a:endParaRPr>
            </a:p>
          </p:txBody>
        </p:sp>
        <p:grpSp>
          <p:nvGrpSpPr>
            <p:cNvPr id="7180" name="Group 15"/>
            <p:cNvGrpSpPr/>
            <p:nvPr/>
          </p:nvGrpSpPr>
          <p:grpSpPr>
            <a:xfrm>
              <a:off x="1716088" y="1100138"/>
              <a:ext cx="987425" cy="938212"/>
              <a:chOff x="0" y="0"/>
              <a:chExt cx="458" cy="458"/>
            </a:xfrm>
          </p:grpSpPr>
          <p:grpSp>
            <p:nvGrpSpPr>
              <p:cNvPr id="7181" name="Group 16"/>
              <p:cNvGrpSpPr/>
              <p:nvPr/>
            </p:nvGrpSpPr>
            <p:grpSpPr>
              <a:xfrm>
                <a:off x="0" y="0"/>
                <a:ext cx="458" cy="458"/>
                <a:chOff x="0" y="0"/>
                <a:chExt cx="1857388" cy="1857388"/>
              </a:xfrm>
            </p:grpSpPr>
            <p:sp>
              <p:nvSpPr>
                <p:cNvPr id="7182" name="椭圆 33"/>
                <p:cNvSpPr/>
                <p:nvPr>
                  <p:custDataLst>
                    <p:tags r:id="rId12"/>
                  </p:custDataLst>
                </p:nvPr>
              </p:nvSpPr>
              <p:spPr>
                <a:xfrm>
                  <a:off x="0" y="0"/>
                  <a:ext cx="1857388" cy="1857388"/>
                </a:xfrm>
                <a:prstGeom prst="ellipse">
                  <a:avLst/>
                </a:prstGeom>
                <a:gradFill rotWithShape="1">
                  <a:gsLst>
                    <a:gs pos="0">
                      <a:srgbClr val="D9D9D9">
                        <a:alpha val="100000"/>
                      </a:srgbClr>
                    </a:gs>
                    <a:gs pos="50000">
                      <a:srgbClr val="BFBFBF">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 pos="100000">
                      <a:srgbClr val="A6A6A6">
                        <a:alpha val="100000"/>
                      </a:srgbClr>
                    </a:gs>
                  </a:gsLst>
                  <a:path path="shape">
                    <a:fillToRect l="50000" t="50000" r="50000" b="50000"/>
                  </a:path>
                  <a:tileRect/>
                </a:gradFill>
                <a:ln w="25400" cap="flat" cmpd="sng">
                  <a:solidFill>
                    <a:srgbClr val="BFBFBF"/>
                  </a:solidFill>
                  <a:prstDash val="solid"/>
                  <a:round/>
                  <a:headEnd type="none" w="med" len="med"/>
                  <a:tailEnd type="none" w="med" len="med"/>
                </a:ln>
              </p:spPr>
              <p:txBody>
                <a:bodyPr anchor="ctr" anchorCtr="0"/>
                <a:p>
                  <a:pPr algn="ctr"/>
                  <a:endParaRPr lang="zh-CN" altLang="en-US" dirty="0">
                    <a:solidFill>
                      <a:srgbClr val="FFFFFF"/>
                    </a:solidFill>
                    <a:latin typeface="Calibri" panose="020F0502020204030204" charset="0"/>
                    <a:ea typeface="宋体" panose="02010600030101010101" pitchFamily="2" charset="-122"/>
                  </a:endParaRPr>
                </a:p>
              </p:txBody>
            </p:sp>
            <p:pic>
              <p:nvPicPr>
                <p:cNvPr id="7183" name="椭圆 34"/>
                <p:cNvPicPr/>
                <p:nvPr>
                  <p:custDataLst>
                    <p:tags r:id="rId13"/>
                  </p:custDataLst>
                </p:nvPr>
              </p:nvPicPr>
              <p:blipFill>
                <a:blip r:embed="rId14"/>
                <a:stretch>
                  <a:fillRect/>
                </a:stretch>
              </p:blipFill>
              <p:spPr>
                <a:xfrm>
                  <a:off x="-20524" y="-29145"/>
                  <a:ext cx="1891456" cy="1904593"/>
                </a:xfrm>
                <a:prstGeom prst="rect">
                  <a:avLst/>
                </a:prstGeom>
                <a:noFill/>
                <a:ln w="9525">
                  <a:noFill/>
                </a:ln>
              </p:spPr>
            </p:pic>
            <p:sp>
              <p:nvSpPr>
                <p:cNvPr id="7184" name="椭圆 35"/>
                <p:cNvSpPr/>
                <p:nvPr>
                  <p:custDataLst>
                    <p:tags r:id="rId15"/>
                  </p:custDataLst>
                </p:nvPr>
              </p:nvSpPr>
              <p:spPr>
                <a:xfrm>
                  <a:off x="328378" y="37626"/>
                  <a:ext cx="1200632" cy="708067"/>
                </a:xfrm>
                <a:prstGeom prst="ellipse">
                  <a:avLst/>
                </a:prstGeom>
                <a:gradFill rotWithShape="1">
                  <a:gsLst>
                    <a:gs pos="0">
                      <a:schemeClr val="bg1">
                        <a:alpha val="0"/>
                      </a:schemeClr>
                    </a:gs>
                    <a:gs pos="100000">
                      <a:schemeClr val="bg1">
                        <a:alpha val="73996"/>
                      </a:schemeClr>
                    </a:gs>
                  </a:gsLst>
                  <a:lin ang="5400000" scaled="1"/>
                  <a:tileRect/>
                </a:gradFill>
                <a:ln w="9525">
                  <a:noFill/>
                </a:ln>
              </p:spPr>
              <p:txBody>
                <a:bodyPr anchor="ctr" anchorCtr="0"/>
                <a:p>
                  <a:pPr algn="ctr"/>
                  <a:endParaRPr lang="zh-CN" altLang="en-US" dirty="0">
                    <a:solidFill>
                      <a:srgbClr val="FFFFFF"/>
                    </a:solidFill>
                    <a:latin typeface="Calibri" panose="020F0502020204030204" charset="0"/>
                    <a:ea typeface="宋体" panose="02010600030101010101" pitchFamily="2" charset="-122"/>
                  </a:endParaRPr>
                </a:p>
              </p:txBody>
            </p:sp>
          </p:grpSp>
          <p:sp>
            <p:nvSpPr>
              <p:cNvPr id="7185" name="Text Box 65"/>
              <p:cNvSpPr txBox="1"/>
              <p:nvPr>
                <p:custDataLst>
                  <p:tags r:id="rId16"/>
                </p:custDataLst>
              </p:nvPr>
            </p:nvSpPr>
            <p:spPr>
              <a:xfrm>
                <a:off x="90" y="57"/>
                <a:ext cx="272" cy="304"/>
              </a:xfrm>
              <a:prstGeom prst="rect">
                <a:avLst/>
              </a:prstGeom>
              <a:noFill/>
              <a:ln w="9525">
                <a:noFill/>
              </a:ln>
            </p:spPr>
            <p:txBody>
              <a:bodyPr anchor="t" anchorCtr="0">
                <a:spAutoFit/>
              </a:bodyPr>
              <a:p>
                <a:pPr algn="ctr">
                  <a:spcBef>
                    <a:spcPct val="50000"/>
                  </a:spcBef>
                </a:pPr>
                <a:r>
                  <a:rPr lang="en-US" altLang="zh-CN" sz="3600" b="1" dirty="0">
                    <a:latin typeface="Arial" panose="020B0604020202020204" pitchFamily="34" charset="0"/>
                    <a:ea typeface="宋体" panose="02010600030101010101" pitchFamily="2" charset="-122"/>
                  </a:rPr>
                  <a:t>1</a:t>
                </a:r>
                <a:endParaRPr lang="en-US" altLang="zh-CN" sz="3600" b="1" dirty="0">
                  <a:latin typeface="Arial" panose="020B0604020202020204" pitchFamily="34" charset="0"/>
                  <a:ea typeface="宋体" panose="02010600030101010101" pitchFamily="2" charset="-122"/>
                </a:endParaRPr>
              </a:p>
            </p:txBody>
          </p:sp>
        </p:grpSp>
        <p:sp>
          <p:nvSpPr>
            <p:cNvPr id="7186" name="矩形 12"/>
            <p:cNvSpPr/>
            <p:nvPr>
              <p:custDataLst>
                <p:tags r:id="rId17"/>
              </p:custDataLst>
            </p:nvPr>
          </p:nvSpPr>
          <p:spPr>
            <a:xfrm>
              <a:off x="2309450" y="2386081"/>
              <a:ext cx="6654994" cy="1144659"/>
            </a:xfrm>
            <a:prstGeom prst="rect">
              <a:avLst/>
            </a:prstGeom>
            <a:gradFill rotWithShape="1">
              <a:gsLst>
                <a:gs pos="0">
                  <a:srgbClr val="D9D9D9">
                    <a:alpha val="100000"/>
                  </a:srgbClr>
                </a:gs>
                <a:gs pos="21001">
                  <a:srgbClr val="F2F2F2">
                    <a:alpha val="100000"/>
                  </a:srgbClr>
                </a:gs>
                <a:gs pos="67999">
                  <a:srgbClr val="FFFFFF">
                    <a:alpha val="100000"/>
                  </a:srgbClr>
                </a:gs>
                <a:gs pos="100000">
                  <a:srgbClr val="FFFFFF">
                    <a:alpha val="100000"/>
                  </a:srgbClr>
                </a:gs>
              </a:gsLst>
              <a:lin ang="5400000" scaled="1"/>
              <a:tileRect/>
            </a:gradFill>
            <a:ln w="12700" cap="flat" cmpd="sng">
              <a:solidFill>
                <a:srgbClr val="A6A6A6"/>
              </a:solidFill>
              <a:prstDash val="solid"/>
              <a:miter/>
              <a:headEnd type="none" w="med" len="med"/>
              <a:tailEnd type="none" w="med" len="med"/>
            </a:ln>
          </p:spPr>
          <p:txBody>
            <a:bodyPr anchor="ctr" anchorCtr="0"/>
            <a:p>
              <a:r>
                <a:rPr lang="zh-CN" altLang="en-US" sz="2000" dirty="0">
                  <a:latin typeface="Arial" panose="020B0604020202020204" pitchFamily="34" charset="0"/>
                  <a:ea typeface="宋体" panose="02010600030101010101" pitchFamily="2" charset="-122"/>
                  <a:sym typeface="宋体" panose="02010600030101010101" pitchFamily="2" charset="-122"/>
                </a:rPr>
                <a:t>央行表示：“运用多种货币政策工具，保持流动性合理充裕”。</a:t>
              </a:r>
              <a:endParaRPr lang="zh-CN" altLang="en-US" sz="2000" dirty="0">
                <a:latin typeface="Arial" panose="020B0604020202020204" pitchFamily="34" charset="0"/>
                <a:ea typeface="宋体" panose="02010600030101010101" pitchFamily="2" charset="-122"/>
                <a:sym typeface="宋体" panose="02010600030101010101" pitchFamily="2" charset="-122"/>
              </a:endParaRPr>
            </a:p>
            <a:p>
              <a:r>
                <a:rPr lang="zh-CN" altLang="en-US" sz="2000" dirty="0">
                  <a:latin typeface="Arial" panose="020B0604020202020204" pitchFamily="34" charset="0"/>
                  <a:ea typeface="宋体" panose="02010600030101010101" pitchFamily="2" charset="-122"/>
                  <a:sym typeface="宋体" panose="02010600030101010101" pitchFamily="2" charset="-122"/>
                </a:rPr>
                <a:t>12月财政存款通常以净投放为主，而且财政部要求落实好减税降费。</a:t>
              </a:r>
              <a:endParaRPr lang="zh-CN" altLang="en-US" sz="2000" dirty="0">
                <a:latin typeface="Arial" panose="020B0604020202020204" pitchFamily="34" charset="0"/>
                <a:ea typeface="宋体" panose="02010600030101010101" pitchFamily="2" charset="-122"/>
                <a:sym typeface="宋体" panose="02010600030101010101" pitchFamily="2" charset="-122"/>
              </a:endParaRPr>
            </a:p>
          </p:txBody>
        </p:sp>
        <p:grpSp>
          <p:nvGrpSpPr>
            <p:cNvPr id="7187" name="Group 22"/>
            <p:cNvGrpSpPr/>
            <p:nvPr/>
          </p:nvGrpSpPr>
          <p:grpSpPr>
            <a:xfrm>
              <a:off x="1211263" y="2349500"/>
              <a:ext cx="1087437" cy="950913"/>
              <a:chOff x="0" y="0"/>
              <a:chExt cx="458" cy="458"/>
            </a:xfrm>
          </p:grpSpPr>
          <p:grpSp>
            <p:nvGrpSpPr>
              <p:cNvPr id="7188" name="Group 23"/>
              <p:cNvGrpSpPr/>
              <p:nvPr/>
            </p:nvGrpSpPr>
            <p:grpSpPr>
              <a:xfrm>
                <a:off x="0" y="0"/>
                <a:ext cx="458" cy="458"/>
                <a:chOff x="0" y="0"/>
                <a:chExt cx="1857388" cy="1857388"/>
              </a:xfrm>
            </p:grpSpPr>
            <p:sp>
              <p:nvSpPr>
                <p:cNvPr id="7189" name="椭圆 28"/>
                <p:cNvSpPr/>
                <p:nvPr>
                  <p:custDataLst>
                    <p:tags r:id="rId18"/>
                  </p:custDataLst>
                </p:nvPr>
              </p:nvSpPr>
              <p:spPr>
                <a:xfrm>
                  <a:off x="0" y="0"/>
                  <a:ext cx="1857388" cy="1857388"/>
                </a:xfrm>
                <a:prstGeom prst="ellipse">
                  <a:avLst/>
                </a:prstGeom>
                <a:solidFill>
                  <a:srgbClr val="FFFFCC">
                    <a:alpha val="0"/>
                  </a:srgbClr>
                </a:solidFill>
                <a:ln w="25400" cap="flat" cmpd="sng">
                  <a:solidFill>
                    <a:srgbClr val="BFBFBF"/>
                  </a:solidFill>
                  <a:prstDash val="solid"/>
                  <a:round/>
                  <a:headEnd type="none" w="med" len="med"/>
                  <a:tailEnd type="none" w="med" len="med"/>
                </a:ln>
              </p:spPr>
              <p:txBody>
                <a:bodyPr lIns="90170" tIns="46990" rIns="90170" bIns="46990" anchor="ctr" anchorCtr="0"/>
                <a:p>
                  <a:pPr algn="ctr"/>
                  <a:endParaRPr lang="zh-CN" altLang="en-US" dirty="0">
                    <a:solidFill>
                      <a:srgbClr val="FFFFFF"/>
                    </a:solidFill>
                    <a:latin typeface="Calibri" panose="020F0502020204030204" charset="0"/>
                    <a:ea typeface="宋体" panose="02010600030101010101" pitchFamily="2" charset="-122"/>
                  </a:endParaRPr>
                </a:p>
              </p:txBody>
            </p:sp>
            <p:pic>
              <p:nvPicPr>
                <p:cNvPr id="7190" name="椭圆 29"/>
                <p:cNvPicPr/>
                <p:nvPr>
                  <p:custDataLst>
                    <p:tags r:id="rId19"/>
                  </p:custDataLst>
                </p:nvPr>
              </p:nvPicPr>
              <p:blipFill>
                <a:blip r:embed="rId20"/>
                <a:stretch>
                  <a:fillRect/>
                </a:stretch>
              </p:blipFill>
              <p:spPr>
                <a:xfrm>
                  <a:off x="-16419" y="-30101"/>
                  <a:ext cx="1891456" cy="1904591"/>
                </a:xfrm>
                <a:prstGeom prst="rect">
                  <a:avLst/>
                </a:prstGeom>
                <a:solidFill>
                  <a:srgbClr val="FFFFCC">
                    <a:alpha val="0"/>
                  </a:srgbClr>
                </a:solidFill>
                <a:ln w="9525">
                  <a:noFill/>
                </a:ln>
              </p:spPr>
            </p:pic>
            <p:sp>
              <p:nvSpPr>
                <p:cNvPr id="7191" name="椭圆 30"/>
                <p:cNvSpPr/>
                <p:nvPr>
                  <p:custDataLst>
                    <p:tags r:id="rId21"/>
                  </p:custDataLst>
                </p:nvPr>
              </p:nvSpPr>
              <p:spPr>
                <a:xfrm>
                  <a:off x="328378" y="37628"/>
                  <a:ext cx="1200632" cy="708064"/>
                </a:xfrm>
                <a:prstGeom prst="ellipse">
                  <a:avLst/>
                </a:prstGeom>
                <a:solidFill>
                  <a:srgbClr val="FFFFCC">
                    <a:alpha val="0"/>
                  </a:srgbClr>
                </a:solidFill>
                <a:ln w="9525">
                  <a:noFill/>
                </a:ln>
              </p:spPr>
              <p:txBody>
                <a:bodyPr lIns="90170" tIns="46990" rIns="90170" bIns="46990" anchor="ctr" anchorCtr="0"/>
                <a:p>
                  <a:pPr algn="ctr"/>
                  <a:endParaRPr lang="zh-CN" altLang="en-US" dirty="0">
                    <a:solidFill>
                      <a:srgbClr val="FFFFFF"/>
                    </a:solidFill>
                    <a:latin typeface="Calibri" panose="020F0502020204030204" charset="0"/>
                    <a:ea typeface="宋体" panose="02010600030101010101" pitchFamily="2" charset="-122"/>
                  </a:endParaRPr>
                </a:p>
              </p:txBody>
            </p:sp>
          </p:grpSp>
          <p:sp>
            <p:nvSpPr>
              <p:cNvPr id="7192" name="Text Box 65"/>
              <p:cNvSpPr txBox="1"/>
              <p:nvPr>
                <p:custDataLst>
                  <p:tags r:id="rId22"/>
                </p:custDataLst>
              </p:nvPr>
            </p:nvSpPr>
            <p:spPr>
              <a:xfrm>
                <a:off x="92" y="55"/>
                <a:ext cx="272" cy="301"/>
              </a:xfrm>
              <a:prstGeom prst="rect">
                <a:avLst/>
              </a:prstGeom>
              <a:solidFill>
                <a:srgbClr val="FFFFCC">
                  <a:alpha val="0"/>
                </a:srgbClr>
              </a:solidFill>
              <a:ln w="9525">
                <a:noFill/>
              </a:ln>
            </p:spPr>
            <p:txBody>
              <a:bodyPr lIns="90170" tIns="46990" rIns="90170" bIns="46990" anchor="t" anchorCtr="0">
                <a:spAutoFit/>
              </a:bodyPr>
              <a:p>
                <a:pPr algn="ctr">
                  <a:spcBef>
                    <a:spcPct val="50000"/>
                  </a:spcBef>
                </a:pPr>
                <a:r>
                  <a:rPr lang="en-US" altLang="zh-CN" sz="3600" b="1" dirty="0">
                    <a:latin typeface="Arial" panose="020B0604020202020204" pitchFamily="34" charset="0"/>
                    <a:ea typeface="宋体" panose="02010600030101010101" pitchFamily="2" charset="-122"/>
                  </a:rPr>
                  <a:t>2</a:t>
                </a:r>
                <a:endParaRPr lang="en-US" altLang="zh-CN" sz="3600" b="1" dirty="0">
                  <a:latin typeface="Arial" panose="020B0604020202020204" pitchFamily="34" charset="0"/>
                  <a:ea typeface="宋体" panose="02010600030101010101" pitchFamily="2" charset="-122"/>
                </a:endParaRPr>
              </a:p>
            </p:txBody>
          </p:sp>
        </p:grpSp>
        <p:grpSp>
          <p:nvGrpSpPr>
            <p:cNvPr id="7193" name="Group 28"/>
            <p:cNvGrpSpPr/>
            <p:nvPr/>
          </p:nvGrpSpPr>
          <p:grpSpPr>
            <a:xfrm>
              <a:off x="221855" y="5207612"/>
              <a:ext cx="1111645" cy="969503"/>
              <a:chOff x="3" y="4"/>
              <a:chExt cx="560" cy="557"/>
            </a:xfrm>
          </p:grpSpPr>
          <p:sp>
            <p:nvSpPr>
              <p:cNvPr id="7194" name="椭圆 33"/>
              <p:cNvSpPr/>
              <p:nvPr>
                <p:custDataLst>
                  <p:tags r:id="rId23"/>
                </p:custDataLst>
              </p:nvPr>
            </p:nvSpPr>
            <p:spPr>
              <a:xfrm>
                <a:off x="20" y="10"/>
                <a:ext cx="543" cy="543"/>
              </a:xfrm>
              <a:prstGeom prst="ellipse">
                <a:avLst/>
              </a:prstGeom>
              <a:solidFill>
                <a:schemeClr val="tx2"/>
              </a:solidFill>
              <a:ln w="25400" cap="flat" cmpd="sng">
                <a:solidFill>
                  <a:srgbClr val="BFBFBF"/>
                </a:solidFill>
                <a:prstDash val="solid"/>
                <a:round/>
                <a:headEnd type="none" w="med" len="med"/>
                <a:tailEnd type="none" w="med" len="med"/>
              </a:ln>
            </p:spPr>
            <p:txBody>
              <a:bodyPr anchor="ctr" anchorCtr="0"/>
              <a:p>
                <a:pPr algn="ctr"/>
                <a:endParaRPr lang="zh-CN" altLang="en-US" dirty="0">
                  <a:solidFill>
                    <a:srgbClr val="FFFFFF"/>
                  </a:solidFill>
                  <a:latin typeface="Calibri" panose="020F0502020204030204" charset="0"/>
                  <a:ea typeface="宋体" panose="02010600030101010101" pitchFamily="2" charset="-122"/>
                </a:endParaRPr>
              </a:p>
            </p:txBody>
          </p:sp>
          <p:pic>
            <p:nvPicPr>
              <p:cNvPr id="7195" name="椭圆 34"/>
              <p:cNvPicPr/>
              <p:nvPr>
                <p:custDataLst>
                  <p:tags r:id="rId24"/>
                </p:custDataLst>
              </p:nvPr>
            </p:nvPicPr>
            <p:blipFill>
              <a:blip r:embed="rId25"/>
              <a:stretch>
                <a:fillRect/>
              </a:stretch>
            </p:blipFill>
            <p:spPr>
              <a:xfrm>
                <a:off x="3" y="4"/>
                <a:ext cx="557" cy="557"/>
              </a:xfrm>
              <a:prstGeom prst="rect">
                <a:avLst/>
              </a:prstGeom>
              <a:noFill/>
              <a:ln w="9525">
                <a:noFill/>
              </a:ln>
            </p:spPr>
          </p:pic>
          <p:sp>
            <p:nvSpPr>
              <p:cNvPr id="7196" name="椭圆 35"/>
              <p:cNvSpPr/>
              <p:nvPr>
                <p:custDataLst>
                  <p:tags r:id="rId26"/>
                </p:custDataLst>
              </p:nvPr>
            </p:nvSpPr>
            <p:spPr>
              <a:xfrm>
                <a:off x="116" y="21"/>
                <a:ext cx="351" cy="207"/>
              </a:xfrm>
              <a:prstGeom prst="ellipse">
                <a:avLst/>
              </a:prstGeom>
              <a:gradFill rotWithShape="1">
                <a:gsLst>
                  <a:gs pos="0">
                    <a:schemeClr val="bg1">
                      <a:alpha val="0"/>
                    </a:schemeClr>
                  </a:gs>
                  <a:gs pos="100000">
                    <a:schemeClr val="bg1">
                      <a:alpha val="73996"/>
                    </a:schemeClr>
                  </a:gs>
                </a:gsLst>
                <a:lin ang="5400000" scaled="1"/>
                <a:tileRect/>
              </a:gradFill>
              <a:ln w="9525">
                <a:noFill/>
              </a:ln>
            </p:spPr>
            <p:txBody>
              <a:bodyPr anchor="ctr" anchorCtr="0"/>
              <a:p>
                <a:pPr algn="ctr"/>
                <a:endParaRPr lang="zh-CN" altLang="en-US" dirty="0">
                  <a:solidFill>
                    <a:srgbClr val="FFFFFF"/>
                  </a:solidFill>
                  <a:latin typeface="Calibri" panose="020F0502020204030204" charset="0"/>
                  <a:ea typeface="宋体" panose="02010600030101010101" pitchFamily="2" charset="-122"/>
                </a:endParaRPr>
              </a:p>
            </p:txBody>
          </p:sp>
          <p:sp>
            <p:nvSpPr>
              <p:cNvPr id="7197" name="Text Box 50"/>
              <p:cNvSpPr txBox="1"/>
              <p:nvPr>
                <p:custDataLst>
                  <p:tags r:id="rId27"/>
                </p:custDataLst>
              </p:nvPr>
            </p:nvSpPr>
            <p:spPr>
              <a:xfrm>
                <a:off x="126" y="78"/>
                <a:ext cx="323" cy="357"/>
              </a:xfrm>
              <a:prstGeom prst="rect">
                <a:avLst/>
              </a:prstGeom>
              <a:noFill/>
              <a:ln w="9525">
                <a:noFill/>
              </a:ln>
            </p:spPr>
            <p:txBody>
              <a:bodyPr anchor="t" anchorCtr="0">
                <a:spAutoFit/>
              </a:bodyPr>
              <a:p>
                <a:pPr algn="ctr">
                  <a:spcBef>
                    <a:spcPct val="50000"/>
                  </a:spcBef>
                </a:pPr>
                <a:r>
                  <a:rPr lang="en-US" altLang="zh-CN" sz="3600" b="1" dirty="0">
                    <a:solidFill>
                      <a:schemeClr val="bg1"/>
                    </a:solidFill>
                    <a:latin typeface="Arial" panose="020B0604020202020204" pitchFamily="34" charset="0"/>
                    <a:ea typeface="宋体" panose="02010600030101010101" pitchFamily="2" charset="-122"/>
                  </a:rPr>
                  <a:t>4</a:t>
                </a:r>
                <a:endParaRPr lang="en-US" altLang="zh-CN" sz="3600" b="1" dirty="0">
                  <a:solidFill>
                    <a:schemeClr val="bg1"/>
                  </a:solidFill>
                  <a:latin typeface="Arial" panose="020B0604020202020204" pitchFamily="34" charset="0"/>
                  <a:ea typeface="宋体" panose="02010600030101010101" pitchFamily="2" charset="-122"/>
                </a:endParaRPr>
              </a:p>
            </p:txBody>
          </p:sp>
        </p:grpSp>
      </p:grpSp>
    </p:spTree>
    <p:custDataLst>
      <p:tags r:id="rId2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00710" y="841375"/>
            <a:ext cx="6424930" cy="2768600"/>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周期循环：</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供需错配-价格暴涨-狂扩产能-需求下降-价格暴跌</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这一轮，</a:t>
            </a:r>
            <a:r>
              <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锂矿和硅料</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跌最惨，市场提前预期了碳酸锂跌破10万元，股价走在期货前面。</a:t>
            </a:r>
            <a:r>
              <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3</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日，碳酸锂价格跌最惨，但是锂矿股已经收红了。【回顾】</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2022年4月，上海疫情最吃紧的时刻，沪指2863点，当时</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也</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是锂矿股率先反弹</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5" name="文本框 4"/>
          <p:cNvSpPr txBox="1"/>
          <p:nvPr/>
        </p:nvSpPr>
        <p:spPr>
          <a:xfrm>
            <a:off x="7272655" y="4740910"/>
            <a:ext cx="4158615" cy="1676400"/>
          </a:xfrm>
          <a:prstGeom prst="rect">
            <a:avLst/>
          </a:prstGeom>
          <a:noFill/>
        </p:spPr>
        <p:txBody>
          <a:bodyPr wrap="square" rtlCol="0" anchor="t">
            <a:noAutofit/>
          </a:bodyPr>
          <a:p>
            <a:endParaRPr lang="zh-CN" altLang="en-US"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3" name="文本框 2"/>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zh-CN"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周期股：预期你的预期 </a:t>
            </a:r>
            <a:endParaRPr lang="zh-CN"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4" name="图片 3"/>
          <p:cNvPicPr>
            <a:picLocks noChangeAspect="1"/>
          </p:cNvPicPr>
          <p:nvPr>
            <p:custDataLst>
              <p:tags r:id="rId2"/>
            </p:custDataLst>
          </p:nvPr>
        </p:nvPicPr>
        <p:blipFill>
          <a:blip r:embed="rId3"/>
          <a:stretch>
            <a:fillRect/>
          </a:stretch>
        </p:blipFill>
        <p:spPr>
          <a:xfrm>
            <a:off x="600075" y="2553335"/>
            <a:ext cx="6360795" cy="3864610"/>
          </a:xfrm>
          <a:prstGeom prst="rect">
            <a:avLst/>
          </a:prstGeom>
        </p:spPr>
      </p:pic>
      <p:pic>
        <p:nvPicPr>
          <p:cNvPr id="6" name="图片 5" descr="图片5"/>
          <p:cNvPicPr>
            <a:picLocks noChangeAspect="1"/>
          </p:cNvPicPr>
          <p:nvPr/>
        </p:nvPicPr>
        <p:blipFill>
          <a:blip r:embed="rId4"/>
          <a:stretch>
            <a:fillRect/>
          </a:stretch>
        </p:blipFill>
        <p:spPr>
          <a:xfrm>
            <a:off x="7117080" y="1049020"/>
            <a:ext cx="4673600" cy="2613025"/>
          </a:xfrm>
          <a:prstGeom prst="rect">
            <a:avLst/>
          </a:prstGeom>
        </p:spPr>
      </p:pic>
      <p:pic>
        <p:nvPicPr>
          <p:cNvPr id="7" name="图片 6" descr="图片6"/>
          <p:cNvPicPr>
            <a:picLocks noChangeAspect="1"/>
          </p:cNvPicPr>
          <p:nvPr/>
        </p:nvPicPr>
        <p:blipFill>
          <a:blip r:embed="rId5"/>
          <a:stretch>
            <a:fillRect/>
          </a:stretch>
        </p:blipFill>
        <p:spPr>
          <a:xfrm>
            <a:off x="7117080" y="3796030"/>
            <a:ext cx="4696460" cy="2621280"/>
          </a:xfrm>
          <a:prstGeom prst="rect">
            <a:avLst/>
          </a:prstGeom>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3</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8043" y="2843530"/>
            <a:ext cx="7955915"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风格转换</a:t>
            </a:r>
            <a:r>
              <a:rPr lang="en-US" altLang="zh-CN"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a:t>
            </a:r>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小</a:t>
            </a:r>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盘值</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000125" y="859790"/>
            <a:ext cx="10177145" cy="1250950"/>
          </a:xfrm>
          <a:prstGeom prst="rect">
            <a:avLst/>
          </a:prstGeom>
          <a:noFill/>
        </p:spPr>
        <p:txBody>
          <a:bodyPr wrap="square" rtlCol="0" anchor="t">
            <a:noAutofit/>
          </a:bodyPr>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早期的</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股，市场规模小，容易齐涨齐跌。</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2009年之后</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，随着</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市场</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规模扩大</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，A股的结构性行情凸显，</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越来越走向</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风格分化。A股大概每2-3年左右，就会经历一轮比较典型的风格切换，不同风格之间的收益差，最高差距</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甚至</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能达到155%。</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【成长进攻，价值防守，小盘在复苏初期，大盘在复苏后期】</a:t>
            </a:r>
            <a:endPar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3" name="文本框 2"/>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风格切换周期，</a:t>
            </a:r>
            <a:r>
              <a:rPr lang="en-US" altLang="zh-CN"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2-3</a:t>
            </a: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年</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102" name="图片 101"/>
          <p:cNvPicPr/>
          <p:nvPr>
            <p:custDataLst>
              <p:tags r:id="rId2"/>
            </p:custDataLst>
          </p:nvPr>
        </p:nvPicPr>
        <p:blipFill>
          <a:blip r:embed="rId3"/>
          <a:stretch>
            <a:fillRect/>
          </a:stretch>
        </p:blipFill>
        <p:spPr>
          <a:xfrm>
            <a:off x="1000125" y="1933575"/>
            <a:ext cx="9880600" cy="4522470"/>
          </a:xfrm>
          <a:prstGeom prst="rect">
            <a:avLst/>
          </a:prstGeom>
          <a:noFill/>
          <a:ln w="9525">
            <a:noFill/>
          </a:ln>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45795" y="859790"/>
            <a:ext cx="10807065" cy="2084705"/>
          </a:xfrm>
          <a:prstGeom prst="rect">
            <a:avLst/>
          </a:prstGeom>
          <a:noFill/>
        </p:spPr>
        <p:txBody>
          <a:bodyPr wrap="square" rtlCol="0" anchor="t">
            <a:noAutofit/>
          </a:bodyPr>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市场见大底后的第一&amp;第二轮，喜欢先炒微盘股。因为市场会博弈预期的预期，经常提前于经济和流动性先见底，那时只炒得动微盘股；然后还有逼仓效应，逼得一些机构要么止损要么挪仓。</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等M1这种货币流动性数据出现拐点、经济（基本面）复苏了，才切换到价值类个股上。</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熊来的时候，小盘股更易受到冲击</a:t>
            </a: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a:t>
            </a: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016年的最成功策略小市值策略</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是2017年的最失败策略</a:t>
            </a:r>
            <a:endPar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22013-2015年，国内流行多成长空价值，策略一直非常有效，直到2015年创业板摸到4000点</a:t>
            </a:r>
            <a:r>
              <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2016-2020年</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是价值投资的</a:t>
            </a:r>
            <a:r>
              <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时代，创业板如果剔除新能源和医药的权重，则是陷入长期熊市...</a:t>
            </a:r>
            <a:endPar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2018年10月-2019年3月，大盘整体（核心资产是2019年1月见底）见底后，整整5个月，狂炒小盘股，计算机和传媒最凶。光一科技，2018年10月最低4</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yuan1</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，2019年3月涨到12元。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3" name="文本框 2"/>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只见新人笑</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5" name="图片 4"/>
          <p:cNvPicPr>
            <a:picLocks noChangeAspect="1"/>
          </p:cNvPicPr>
          <p:nvPr>
            <p:custDataLst>
              <p:tags r:id="rId2"/>
            </p:custDataLst>
          </p:nvPr>
        </p:nvPicPr>
        <p:blipFill>
          <a:blip r:embed="rId3"/>
          <a:stretch>
            <a:fillRect/>
          </a:stretch>
        </p:blipFill>
        <p:spPr>
          <a:xfrm>
            <a:off x="5900420" y="3212465"/>
            <a:ext cx="5553075" cy="3154045"/>
          </a:xfrm>
          <a:prstGeom prst="rect">
            <a:avLst/>
          </a:prstGeom>
        </p:spPr>
      </p:pic>
      <p:pic>
        <p:nvPicPr>
          <p:cNvPr id="101" name="图片 100"/>
          <p:cNvPicPr/>
          <p:nvPr>
            <p:custDataLst>
              <p:tags r:id="rId4"/>
            </p:custDataLst>
          </p:nvPr>
        </p:nvPicPr>
        <p:blipFill>
          <a:blip r:embed="rId5"/>
          <a:stretch>
            <a:fillRect/>
          </a:stretch>
        </p:blipFill>
        <p:spPr>
          <a:xfrm>
            <a:off x="645795" y="3212465"/>
            <a:ext cx="5142865" cy="3154045"/>
          </a:xfrm>
          <a:prstGeom prst="rect">
            <a:avLst/>
          </a:prstGeom>
          <a:noFill/>
          <a:ln w="9525">
            <a:no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组 2933"/>
          <p:cNvPicPr>
            <a:picLocks noChangeAspect="1"/>
          </p:cNvPicPr>
          <p:nvPr>
            <p:custDataLst>
              <p:tags r:id="rId1"/>
            </p:custDataLst>
          </p:nvPr>
        </p:nvPicPr>
        <p:blipFill>
          <a:blip r:embed="rId2"/>
          <a:stretch>
            <a:fillRect/>
          </a:stretch>
        </p:blipFill>
        <p:spPr>
          <a:xfrm>
            <a:off x="1388110" y="3778885"/>
            <a:ext cx="9427210" cy="2113280"/>
          </a:xfrm>
          <a:prstGeom prst="rect">
            <a:avLst/>
          </a:prstGeom>
        </p:spPr>
      </p:pic>
      <p:sp>
        <p:nvSpPr>
          <p:cNvPr id="7" name="文本框 6"/>
          <p:cNvSpPr txBox="1"/>
          <p:nvPr>
            <p:custDataLst>
              <p:tags r:id="rId3"/>
            </p:custDataLst>
          </p:nvPr>
        </p:nvSpPr>
        <p:spPr>
          <a:xfrm>
            <a:off x="4927600" y="3832860"/>
            <a:ext cx="4069080" cy="321945"/>
          </a:xfrm>
          <a:prstGeom prst="rect">
            <a:avLst/>
          </a:prstGeom>
          <a:noFill/>
        </p:spPr>
        <p:txBody>
          <a:bodyPr wrap="square" rtlCol="0">
            <a:spAutoFit/>
          </a:bodyPr>
          <a:p>
            <a:r>
              <a:rPr lang="zh-CN" altLang="en-US" sz="1500">
                <a:solidFill>
                  <a:srgbClr val="210BB8"/>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蔡英姿</a:t>
            </a:r>
            <a:r>
              <a:rPr lang="en-US" altLang="zh-CN" sz="1500">
                <a:solidFill>
                  <a:srgbClr val="210BB8"/>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 | 执业编号:A1120613090011</a:t>
            </a:r>
            <a:endParaRPr lang="en-US" altLang="zh-CN" sz="1500">
              <a:solidFill>
                <a:srgbClr val="210BB8"/>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7" name="文本框 16"/>
          <p:cNvSpPr txBox="1"/>
          <p:nvPr>
            <p:custDataLst>
              <p:tags r:id="rId4"/>
            </p:custDataLst>
          </p:nvPr>
        </p:nvSpPr>
        <p:spPr>
          <a:xfrm>
            <a:off x="5117465" y="4384040"/>
            <a:ext cx="5634990" cy="306705"/>
          </a:xfrm>
          <a:prstGeom prst="rect">
            <a:avLst/>
          </a:prstGeom>
          <a:noFill/>
        </p:spPr>
        <p:txBody>
          <a:bodyPr wrap="square" rtlCol="0">
            <a:spAutoFit/>
          </a:bodyPr>
          <a:lstStyle/>
          <a:p>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经传多赢首席投顾，中国第一代</a:t>
            </a:r>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股评人士。</a:t>
            </a:r>
            <a:endPar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custDataLst>
              <p:tags r:id="rId5"/>
            </p:custDataLst>
          </p:nvPr>
        </p:nvSpPr>
        <p:spPr>
          <a:xfrm>
            <a:off x="5104130" y="4657725"/>
            <a:ext cx="5060950" cy="1071245"/>
          </a:xfrm>
          <a:prstGeom prst="rect">
            <a:avLst/>
          </a:prstGeom>
          <a:noFill/>
        </p:spPr>
        <p:txBody>
          <a:bodyPr wrap="square" rtlCol="0">
            <a:noAutofit/>
          </a:bodyPr>
          <a:lstStyle/>
          <a:p>
            <a:pPr algn="just" fontAlgn="auto">
              <a:lnSpc>
                <a:spcPct val="120000"/>
              </a:lnSpc>
            </a:pPr>
            <a:r>
              <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具有30年证券投资分析经验，先后与广东卫视、浙江卫视等多地担任证券节目嘉宾，风格幽默，话锋犀利，深受广大投资者的喜爱！</a:t>
            </a:r>
            <a:endParaRPr lang="zh-CN" altLang="en-US" sz="1400">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9" name="文本框 18"/>
          <p:cNvSpPr txBox="1"/>
          <p:nvPr>
            <p:custDataLst>
              <p:tags r:id="rId6"/>
            </p:custDataLst>
          </p:nvPr>
        </p:nvSpPr>
        <p:spPr>
          <a:xfrm>
            <a:off x="4867275" y="1315085"/>
            <a:ext cx="6087418" cy="2441575"/>
          </a:xfrm>
          <a:prstGeom prst="rect">
            <a:avLst/>
          </a:prstGeom>
          <a:noFill/>
        </p:spPr>
        <p:txBody>
          <a:bodyPr wrap="square" rtlCol="0" anchor="ctr" anchorCtr="0">
            <a:noAutofit/>
          </a:bodyPr>
          <a:lstStyle/>
          <a:p>
            <a:pPr fontAlgn="auto"/>
            <a:r>
              <a:rPr lang="zh-CN" sz="66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震荡市、结构牛</a:t>
            </a:r>
            <a:endParaRPr lang="zh-CN" sz="6600" b="1">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
        <p:nvSpPr>
          <p:cNvPr id="6" name="文本框 5"/>
          <p:cNvSpPr txBox="1"/>
          <p:nvPr/>
        </p:nvSpPr>
        <p:spPr>
          <a:xfrm>
            <a:off x="4909185" y="4303395"/>
            <a:ext cx="398780" cy="445135"/>
          </a:xfrm>
          <a:prstGeom prst="rect">
            <a:avLst/>
          </a:prstGeom>
          <a:noFill/>
        </p:spPr>
        <p:txBody>
          <a:bodyPr wrap="square" rtlCol="0">
            <a:spAutoFit/>
          </a:bodyPr>
          <a:lstStyle/>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sp>
        <p:nvSpPr>
          <p:cNvPr id="8" name="文本框 7"/>
          <p:cNvSpPr txBox="1"/>
          <p:nvPr>
            <p:custDataLst>
              <p:tags r:id="rId7"/>
            </p:custDataLst>
          </p:nvPr>
        </p:nvSpPr>
        <p:spPr>
          <a:xfrm>
            <a:off x="4909185" y="4617720"/>
            <a:ext cx="398780" cy="445135"/>
          </a:xfrm>
          <a:prstGeom prst="rect">
            <a:avLst/>
          </a:prstGeom>
          <a:noFill/>
        </p:spPr>
        <p:txBody>
          <a:bodyPr wrap="square" rtlCol="0">
            <a:spAutoFit/>
          </a:bodyPr>
          <a:lstStyle/>
          <a:p>
            <a:r>
              <a:rPr lang="en-US" altLang="zh-CN" sz="2300">
                <a:solidFill>
                  <a:srgbClr val="4A4A4A"/>
                </a:solidFill>
                <a:latin typeface="思源黑体 CN Medium" panose="020B0600000000000000" pitchFamily="34" charset="-122"/>
                <a:ea typeface="思源黑体 CN Medium" panose="020B0600000000000000" pitchFamily="34" charset="-122"/>
                <a:sym typeface="+mn-ea"/>
              </a:rPr>
              <a:t>·</a:t>
            </a:r>
            <a:endParaRPr lang="en-US" altLang="zh-CN" sz="2300">
              <a:solidFill>
                <a:srgbClr val="4A4A4A"/>
              </a:solidFill>
              <a:latin typeface="思源黑体 CN Medium" panose="020B0600000000000000" pitchFamily="34" charset="-122"/>
              <a:ea typeface="思源黑体 CN Medium" panose="020B0600000000000000" pitchFamily="34" charset="-122"/>
            </a:endParaRPr>
          </a:p>
        </p:txBody>
      </p:sp>
      <p:pic>
        <p:nvPicPr>
          <p:cNvPr id="2" name="图片 1" descr="蔡英姿 拷贝 3_1660641237174 - 副本"/>
          <p:cNvPicPr>
            <a:picLocks noChangeAspect="1"/>
          </p:cNvPicPr>
          <p:nvPr/>
        </p:nvPicPr>
        <p:blipFill>
          <a:blip r:embed="rId8"/>
          <a:stretch>
            <a:fillRect/>
          </a:stretch>
        </p:blipFill>
        <p:spPr>
          <a:xfrm>
            <a:off x="711835" y="26670"/>
            <a:ext cx="4048125" cy="5873115"/>
          </a:xfrm>
          <a:prstGeom prst="rect">
            <a:avLst/>
          </a:prstGeom>
        </p:spPr>
      </p:pic>
    </p:spTree>
    <p:custDataLst>
      <p:tags r:id="rId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374515" y="943610"/>
            <a:ext cx="7294245" cy="5426075"/>
          </a:xfrm>
          <a:prstGeom prst="rect">
            <a:avLst/>
          </a:prstGeom>
          <a:noFill/>
        </p:spPr>
        <p:txBody>
          <a:bodyPr wrap="square" rtlCol="0" anchor="t">
            <a:noAutofit/>
          </a:bodyPr>
          <a:p>
            <a:pPr>
              <a:lnSpc>
                <a:spcPct val="110000"/>
              </a:lnSpc>
            </a:pP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股市的特征</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就是会放大情绪、把中短期因素长期化。</a:t>
            </a:r>
            <a:endPar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万得微盘股指数202</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年3月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8</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日推出，基期</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2019</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30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日。市值最小的400只股票组成的(剔除ST、*ST、退市整理股、首发连板未打开的标的),每只股票的权重相同(等权重编制)。</a:t>
            </a:r>
            <a:r>
              <a:rPr lang="zh-CN" altLang="en-US">
                <a:solidFill>
                  <a:schemeClr val="bg1"/>
                </a:solidFill>
                <a:sym typeface="+mn-ea"/>
              </a:rPr>
              <a:t>为了保证成分股为市值最小的400只股票，微盘股指数每日都会更新成份股。</a:t>
            </a:r>
            <a:endParaRPr lang="zh-CN" altLang="en-US">
              <a:solidFill>
                <a:schemeClr val="bg1"/>
              </a:solidFill>
              <a:sym typeface="+mn-ea"/>
            </a:endParaRPr>
          </a:p>
          <a:p>
            <a:pPr>
              <a:lnSpc>
                <a:spcPct val="110000"/>
              </a:lnSpc>
            </a:pPr>
            <a:r>
              <a:rPr lang="zh-CN" altLang="en-US">
                <a:solidFill>
                  <a:schemeClr val="bg1"/>
                </a:solidFill>
                <a:sym typeface="+mn-ea"/>
              </a:rPr>
              <a:t>缪玮彬，买了</a:t>
            </a:r>
            <a:r>
              <a:rPr lang="en-US" altLang="zh-CN">
                <a:solidFill>
                  <a:schemeClr val="bg1"/>
                </a:solidFill>
                <a:sym typeface="+mn-ea"/>
              </a:rPr>
              <a:t>100</a:t>
            </a:r>
            <a:r>
              <a:rPr lang="zh-CN" altLang="en-US">
                <a:solidFill>
                  <a:schemeClr val="bg1"/>
                </a:solidFill>
                <a:sym typeface="+mn-ea"/>
              </a:rPr>
              <a:t>只低估值小盘股，</a:t>
            </a:r>
            <a:r>
              <a:rPr lang="zh-CN" altLang="en-US">
                <a:solidFill>
                  <a:schemeClr val="bg1"/>
                </a:solidFill>
                <a:sym typeface="+mn-ea"/>
              </a:rPr>
              <a:t>一代神基“金运顺安元启”</a:t>
            </a:r>
            <a:endParaRPr lang="zh-CN" altLang="en-US">
              <a:solidFill>
                <a:schemeClr val="bg1"/>
              </a:solidFill>
              <a:sym typeface="+mn-ea"/>
            </a:endParaRPr>
          </a:p>
        </p:txBody>
      </p:sp>
      <p:sp>
        <p:nvSpPr>
          <p:cNvPr id="2" name="文本框 1"/>
          <p:cNvSpPr txBox="1"/>
          <p:nvPr>
            <p:custDataLst>
              <p:tags r:id="rId2"/>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微盘股指数，</a:t>
            </a:r>
            <a:r>
              <a:rPr lang="en-US" altLang="zh-CN"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4</a:t>
            </a: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年牛市</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100" name="图片 99"/>
          <p:cNvPicPr/>
          <p:nvPr>
            <p:custDataLst>
              <p:tags r:id="rId3"/>
            </p:custDataLst>
          </p:nvPr>
        </p:nvPicPr>
        <p:blipFill>
          <a:blip r:embed="rId4"/>
          <a:stretch>
            <a:fillRect/>
          </a:stretch>
        </p:blipFill>
        <p:spPr>
          <a:xfrm>
            <a:off x="544830" y="799465"/>
            <a:ext cx="3734435" cy="5570220"/>
          </a:xfrm>
          <a:prstGeom prst="rect">
            <a:avLst/>
          </a:prstGeom>
          <a:noFill/>
          <a:ln w="9525">
            <a:noFill/>
          </a:ln>
        </p:spPr>
      </p:pic>
      <p:pic>
        <p:nvPicPr>
          <p:cNvPr id="5" name="图片 4"/>
          <p:cNvPicPr>
            <a:picLocks noChangeAspect="1"/>
          </p:cNvPicPr>
          <p:nvPr>
            <p:custDataLst>
              <p:tags r:id="rId5"/>
            </p:custDataLst>
          </p:nvPr>
        </p:nvPicPr>
        <p:blipFill>
          <a:blip r:embed="rId6"/>
          <a:stretch>
            <a:fillRect/>
          </a:stretch>
        </p:blipFill>
        <p:spPr>
          <a:xfrm>
            <a:off x="4497070" y="2871470"/>
            <a:ext cx="7049770" cy="3498215"/>
          </a:xfrm>
          <a:prstGeom prst="rect">
            <a:avLst/>
          </a:prstGeom>
        </p:spPr>
      </p:pic>
    </p:spTree>
    <p:custDataLst>
      <p:tags r:id="rId7"/>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a:t>
            </a:r>
            <a:r>
              <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4</a:t>
            </a:r>
            <a:endParaRPr kumimoji="0" lang="en-US" altLang="zh-CN"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2110105" y="2843530"/>
            <a:ext cx="8392160" cy="1198880"/>
          </a:xfrm>
          <a:prstGeom prst="rect">
            <a:avLst/>
          </a:prstGeom>
          <a:noFill/>
        </p:spPr>
        <p:txBody>
          <a:bodyPr wrap="square" rtlCol="0">
            <a:spAutoFit/>
          </a:bodyPr>
          <a:p>
            <a:pPr algn="ctr" fontAlgn="auto"/>
            <a:r>
              <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题材猜想</a:t>
            </a:r>
            <a:endParaRPr lang="zh-CN" altLang="en-US" sz="72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32460" y="859790"/>
            <a:ext cx="6999605" cy="1250950"/>
          </a:xfrm>
          <a:prstGeom prst="rect">
            <a:avLst/>
          </a:prstGeom>
          <a:noFill/>
        </p:spPr>
        <p:txBody>
          <a:bodyPr wrap="square" rtlCol="0" anchor="t">
            <a:noAutofit/>
          </a:bodyPr>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2" name="文本框 1"/>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en-US" altLang="zh-CN"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3000</a:t>
            </a: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点附近，国家队频频出手</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
        <p:nvSpPr>
          <p:cNvPr id="10247" name="TextBox 5"/>
          <p:cNvSpPr txBox="1"/>
          <p:nvPr>
            <p:custDataLst>
              <p:tags r:id="rId2"/>
            </p:custDataLst>
          </p:nvPr>
        </p:nvSpPr>
        <p:spPr>
          <a:xfrm>
            <a:off x="648335" y="923290"/>
            <a:ext cx="11180445" cy="2226310"/>
          </a:xfrm>
          <a:prstGeom prst="rect">
            <a:avLst/>
          </a:prstGeom>
          <a:noFill/>
          <a:ln w="9525">
            <a:noFill/>
          </a:ln>
        </p:spPr>
        <p:txBody>
          <a:bodyPr wrap="square">
            <a:noAutofit/>
          </a:bodyPr>
          <a:p>
            <a:pPr lvl="0"/>
            <a:r>
              <a:rPr lang="zh-CN" altLang="en-US" sz="2000" dirty="0">
                <a:solidFill>
                  <a:schemeClr val="bg1"/>
                </a:solidFill>
                <a:latin typeface="黑体" panose="02010609060101010101" charset="-122"/>
                <a:ea typeface="黑体" panose="02010609060101010101" charset="-122"/>
                <a:cs typeface="黑体" panose="02010609060101010101" charset="-122"/>
                <a:sym typeface="宋体" panose="02010600030101010101" pitchFamily="2" charset="-122"/>
              </a:rPr>
              <a:t>【</a:t>
            </a: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10月11日，汇金公司增持四大行】媒体估算，</a:t>
            </a: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增持四大行花费约4.77亿元。当日低点</a:t>
            </a:r>
            <a:r>
              <a:rPr lang="en-US" altLang="zh-CN"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3071</a:t>
            </a: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点</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【10月23日，汇金公司买入ETF基金】猜测，买入的是上证50ETF、沪深300ETF。当日低点</a:t>
            </a:r>
            <a:r>
              <a:rPr lang="en-US" altLang="zh-CN"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2923</a:t>
            </a: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点，其后股指反弹</a:t>
            </a:r>
            <a:r>
              <a:rPr lang="en-US" altLang="zh-CN"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3</a:t>
            </a: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周。</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【1</a:t>
            </a:r>
            <a:r>
              <a:rPr lang="en-US" altLang="zh-CN"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2</a:t>
            </a: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月</a:t>
            </a:r>
            <a:r>
              <a:rPr lang="en-US" altLang="zh-CN"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1</a:t>
            </a: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日，国新控股旗下国新投资有限公司增持中证国新央企科技指数基金】</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博时央企创新驱动ETF（</a:t>
            </a:r>
            <a:r>
              <a:rPr lang="en-US" altLang="zh-CN"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515600</a:t>
            </a: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）定位于“创新+成长”；南方央企科技ETF（</a:t>
            </a:r>
            <a:r>
              <a:rPr lang="en-US" altLang="zh-CN"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560170</a:t>
            </a: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），强调央企的科技属性（研发支出占比）和成长属性（营业收入增速和净利润增速）。</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pic>
        <p:nvPicPr>
          <p:cNvPr id="9" name="图片 8"/>
          <p:cNvPicPr>
            <a:picLocks noChangeAspect="1"/>
          </p:cNvPicPr>
          <p:nvPr>
            <p:custDataLst>
              <p:tags r:id="rId3"/>
            </p:custDataLst>
          </p:nvPr>
        </p:nvPicPr>
        <p:blipFill>
          <a:blip r:embed="rId4"/>
          <a:stretch>
            <a:fillRect/>
          </a:stretch>
        </p:blipFill>
        <p:spPr>
          <a:xfrm>
            <a:off x="632460" y="2939415"/>
            <a:ext cx="5401310" cy="3303270"/>
          </a:xfrm>
          <a:prstGeom prst="rect">
            <a:avLst/>
          </a:prstGeom>
        </p:spPr>
      </p:pic>
      <p:pic>
        <p:nvPicPr>
          <p:cNvPr id="3" name="图片 2" descr="图片8"/>
          <p:cNvPicPr>
            <a:picLocks noChangeAspect="1"/>
          </p:cNvPicPr>
          <p:nvPr/>
        </p:nvPicPr>
        <p:blipFill>
          <a:blip r:embed="rId5"/>
          <a:stretch>
            <a:fillRect/>
          </a:stretch>
        </p:blipFill>
        <p:spPr>
          <a:xfrm>
            <a:off x="6180455" y="2939415"/>
            <a:ext cx="5819775" cy="3303270"/>
          </a:xfrm>
          <a:prstGeom prst="rect">
            <a:avLst/>
          </a:prstGeom>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拼多多市值超阿里</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
        <p:nvSpPr>
          <p:cNvPr id="10247" name="TextBox 5"/>
          <p:cNvSpPr txBox="1"/>
          <p:nvPr>
            <p:custDataLst>
              <p:tags r:id="rId2"/>
            </p:custDataLst>
          </p:nvPr>
        </p:nvSpPr>
        <p:spPr>
          <a:xfrm>
            <a:off x="391160" y="3169285"/>
            <a:ext cx="5121910" cy="3201035"/>
          </a:xfrm>
          <a:prstGeom prst="rect">
            <a:avLst/>
          </a:prstGeom>
          <a:noFill/>
          <a:ln w="9525">
            <a:noFill/>
          </a:ln>
        </p:spPr>
        <p:txBody>
          <a:bodyPr wrap="square">
            <a:noAutofit/>
          </a:bodyPr>
          <a:p>
            <a:pPr lvl="0" algn="l">
              <a:lnSpc>
                <a:spcPct val="130000"/>
              </a:lnSpc>
              <a:buClrTx/>
              <a:buSzTx/>
              <a:buFontTx/>
            </a:pPr>
            <a:r>
              <a:rPr lang="zh-CN" altLang="en-US" sz="2000" dirty="0">
                <a:solidFill>
                  <a:srgbClr val="FFFF00"/>
                </a:solidFill>
                <a:latin typeface="黑体" panose="02010609060101010101" charset="-122"/>
                <a:ea typeface="黑体" panose="02010609060101010101" charset="-122"/>
                <a:cs typeface="黑体" panose="02010609060101010101" charset="-122"/>
                <a:sym typeface="宋体" panose="02010600030101010101" pitchFamily="2" charset="-122"/>
              </a:rPr>
              <a:t>【</a:t>
            </a:r>
            <a:r>
              <a:rPr lang="zh-CN" altLang="en-US" sz="2000" dirty="0">
                <a:solidFill>
                  <a:srgbClr val="FFFF00"/>
                </a:solidFill>
                <a:latin typeface="黑体" panose="02010609060101010101" charset="-122"/>
                <a:ea typeface="黑体" panose="02010609060101010101" charset="-122"/>
                <a:cs typeface="黑体" panose="02010609060101010101" charset="-122"/>
                <a:sym typeface="Arial" panose="020B0604020202020204" pitchFamily="34" charset="0"/>
              </a:rPr>
              <a:t>阿里巴巴</a:t>
            </a:r>
            <a:r>
              <a:rPr lang="zh-CN" altLang="en-US" sz="2000" dirty="0">
                <a:solidFill>
                  <a:srgbClr val="FFFF00"/>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000" dirty="0">
                <a:solidFill>
                  <a:srgbClr val="FFFF00"/>
                </a:solidFill>
                <a:latin typeface="黑体" panose="02010609060101010101" charset="-122"/>
                <a:ea typeface="黑体" panose="02010609060101010101" charset="-122"/>
                <a:cs typeface="黑体" panose="02010609060101010101" charset="-122"/>
                <a:sym typeface="Arial" panose="020B0604020202020204" pitchFamily="34" charset="0"/>
              </a:rPr>
              <a:t>让天下没有难做的生意</a:t>
            </a:r>
            <a:r>
              <a:rPr lang="zh-CN" altLang="en-US" sz="2000" dirty="0">
                <a:solidFill>
                  <a:srgbClr val="FFFF00"/>
                </a:solidFill>
                <a:latin typeface="黑体" panose="02010609060101010101" charset="-122"/>
                <a:ea typeface="黑体" panose="02010609060101010101" charset="-122"/>
                <a:cs typeface="黑体" panose="02010609060101010101" charset="-122"/>
                <a:sym typeface="Arial" panose="020B0604020202020204" pitchFamily="34" charset="0"/>
              </a:rPr>
              <a:t>】</a:t>
            </a:r>
            <a:endParaRPr lang="zh-CN" altLang="en-US" sz="2000" dirty="0">
              <a:solidFill>
                <a:srgbClr val="FFFF00"/>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30000"/>
              </a:lnSpc>
              <a:buClrTx/>
              <a:buSzTx/>
              <a:buFontTx/>
            </a:pP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业务涵盖了电商、云计算、本地服务、物流、国际化和文娱等众多领域，可谓是“赚钱的生意都要涉足”。</a:t>
            </a:r>
            <a:endPar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30000"/>
              </a:lnSpc>
              <a:buClrTx/>
              <a:buSzTx/>
              <a:buFontTx/>
            </a:pP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组织结构复杂，每一次架构调整和领导层变动，都会影响业务走向。</a:t>
            </a:r>
            <a:endPar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30000"/>
              </a:lnSpc>
              <a:buClrTx/>
              <a:buSzTx/>
              <a:buFontTx/>
            </a:pP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2020.</a:t>
            </a: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10.26</a:t>
            </a:r>
            <a:r>
              <a:rPr lang="en-US" altLang="zh-CN"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马云在上海陆家嘴金融论坛发表演讲</a:t>
            </a: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a:t>
            </a:r>
            <a:endPar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30000"/>
              </a:lnSpc>
              <a:buClrTx/>
              <a:buSzTx/>
              <a:buFontTx/>
            </a:pP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现在</a:t>
            </a: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阿里剥离了很多业务，加上反垄断的影响，东南亚电商业务发展承压</a:t>
            </a:r>
            <a:endPar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30000"/>
              </a:lnSpc>
              <a:buClrTx/>
              <a:buSzTx/>
              <a:buFontTx/>
            </a:pP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30000"/>
              </a:lnSpc>
              <a:buClrTx/>
              <a:buSzTx/>
              <a:buFontTx/>
            </a:pP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30000"/>
              </a:lnSpc>
              <a:buClrTx/>
              <a:buSzTx/>
              <a:buFontTx/>
            </a:pP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30000"/>
              </a:lnSpc>
              <a:buClrTx/>
              <a:buSzTx/>
              <a:buFontTx/>
            </a:pP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作者：i财谜</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30000"/>
              </a:lnSpc>
              <a:buClrTx/>
              <a:buSzTx/>
              <a:buFontTx/>
            </a:pP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链接：https://xueqiu.com/4124861351/162931429</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30000"/>
              </a:lnSpc>
              <a:buClrTx/>
              <a:buSzTx/>
              <a:buFontTx/>
            </a:pP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来源：雪球</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30000"/>
              </a:lnSpc>
              <a:buClrTx/>
              <a:buSzTx/>
              <a:buFontTx/>
            </a:pP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著作权归作者所有。商业转载请联系作者获得授权，非商业转载请注明出处。</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30000"/>
              </a:lnSpc>
              <a:buClrTx/>
              <a:buSzTx/>
              <a:buFontTx/>
            </a:pPr>
            <a:r>
              <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风险提示：本文所提到的观点仅代表个人的意见，所涉及标的不作推荐，据此买卖，风险自负。</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buClrTx/>
              <a:buSzTx/>
              <a:buFontTx/>
            </a:pP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10248" name="TextBox 6"/>
          <p:cNvSpPr txBox="1"/>
          <p:nvPr>
            <p:custDataLst>
              <p:tags r:id="rId3"/>
            </p:custDataLst>
          </p:nvPr>
        </p:nvSpPr>
        <p:spPr>
          <a:xfrm>
            <a:off x="5513070" y="860425"/>
            <a:ext cx="5701665" cy="3883660"/>
          </a:xfrm>
          <a:prstGeom prst="rect">
            <a:avLst/>
          </a:prstGeom>
          <a:noFill/>
          <a:ln w="9525">
            <a:noFill/>
          </a:ln>
        </p:spPr>
        <p:txBody>
          <a:bodyPr wrap="square">
            <a:noAutofit/>
          </a:bodyPr>
          <a:p>
            <a:pPr lvl="0" algn="l">
              <a:lnSpc>
                <a:spcPct val="120000"/>
              </a:lnSpc>
              <a:buClrTx/>
              <a:buSzTx/>
              <a:buFontTx/>
            </a:pPr>
            <a:r>
              <a:rPr lang="zh-CN" altLang="en-US" sz="2000" dirty="0">
                <a:solidFill>
                  <a:srgbClr val="FFFF00"/>
                </a:solidFill>
                <a:latin typeface="黑体" panose="02010609060101010101" charset="-122"/>
                <a:ea typeface="黑体" panose="02010609060101010101" charset="-122"/>
                <a:cs typeface="黑体" panose="02010609060101010101" charset="-122"/>
                <a:sym typeface="Arial" panose="020B0604020202020204" pitchFamily="34" charset="0"/>
              </a:rPr>
              <a:t>【2015年才成立的拼多多，低价</a:t>
            </a:r>
            <a:r>
              <a:rPr lang="zh-CN" altLang="en-US" sz="2000" dirty="0">
                <a:solidFill>
                  <a:srgbClr val="FFFF00"/>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000" dirty="0">
                <a:solidFill>
                  <a:srgbClr val="FFFF00"/>
                </a:solidFill>
                <a:latin typeface="黑体" panose="02010609060101010101" charset="-122"/>
                <a:ea typeface="黑体" panose="02010609060101010101" charset="-122"/>
                <a:cs typeface="黑体" panose="02010609060101010101" charset="-122"/>
                <a:sym typeface="Arial" panose="020B0604020202020204" pitchFamily="34" charset="0"/>
              </a:rPr>
              <a:t>社交电商】</a:t>
            </a:r>
            <a:endParaRPr lang="zh-CN" altLang="en-US" sz="20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20000"/>
              </a:lnSpc>
              <a:buClrTx/>
              <a:buSzTx/>
              <a:buFontTx/>
            </a:pP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11月29日晚间，美股拼多多一度涨超4%，盘中市值达到1924亿美元，首次超越阿里巴巴，成为美股市值最大中概股。</a:t>
            </a:r>
            <a:endPar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20000"/>
              </a:lnSpc>
              <a:buClrTx/>
              <a:buSzTx/>
              <a:buFontTx/>
            </a:pP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拼多多只有主站、多多买菜、海外Temu三个主营业务。</a:t>
            </a:r>
            <a:endPar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20000"/>
              </a:lnSpc>
              <a:buClrTx/>
              <a:buSzTx/>
              <a:buFontTx/>
            </a:pP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“重仓”农业，从农村包围城市</a:t>
            </a: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死磕“下沉市场”</a:t>
            </a: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a:t>
            </a:r>
            <a:endPar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20000"/>
              </a:lnSpc>
              <a:buClrTx/>
              <a:buSzTx/>
              <a:buFontTx/>
            </a:pP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目前Temu已在全球 47 个国家上线， APP被下载 2 亿次。</a:t>
            </a:r>
            <a:endPar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20000"/>
              </a:lnSpc>
              <a:buClrTx/>
              <a:buSzTx/>
              <a:buFontTx/>
            </a:pP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1</a:t>
            </a: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、三季度营收高速增长。源于跨境电商业务的推进，提前布局万圣节、圣诞节、黑色星期五等海外消费节点。</a:t>
            </a:r>
            <a:endPar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a:p>
            <a:pPr lvl="0" algn="l">
              <a:lnSpc>
                <a:spcPct val="120000"/>
              </a:lnSpc>
              <a:buClrTx/>
              <a:buSzTx/>
              <a:buFontTx/>
            </a:pP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2</a:t>
            </a:r>
            <a:r>
              <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、强调为消费者创造价值，把为消费者争取“多实惠，多乐趣”作为公司核心价值观。</a:t>
            </a:r>
            <a:endParaRPr lang="zh-CN" altLang="en-US" sz="1700"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pic>
        <p:nvPicPr>
          <p:cNvPr id="100" name="图片 99"/>
          <p:cNvPicPr/>
          <p:nvPr>
            <p:custDataLst>
              <p:tags r:id="rId4"/>
            </p:custDataLst>
          </p:nvPr>
        </p:nvPicPr>
        <p:blipFill>
          <a:blip r:embed="rId5"/>
          <a:stretch>
            <a:fillRect/>
          </a:stretch>
        </p:blipFill>
        <p:spPr>
          <a:xfrm>
            <a:off x="5527040" y="4610100"/>
            <a:ext cx="1850390" cy="1751330"/>
          </a:xfrm>
          <a:prstGeom prst="rect">
            <a:avLst/>
          </a:prstGeom>
          <a:noFill/>
          <a:ln w="9525">
            <a:noFill/>
          </a:ln>
        </p:spPr>
      </p:pic>
      <p:pic>
        <p:nvPicPr>
          <p:cNvPr id="3" name="图片 2"/>
          <p:cNvPicPr/>
          <p:nvPr>
            <p:custDataLst>
              <p:tags r:id="rId6"/>
            </p:custDataLst>
          </p:nvPr>
        </p:nvPicPr>
        <p:blipFill>
          <a:blip r:embed="rId7"/>
          <a:stretch>
            <a:fillRect/>
          </a:stretch>
        </p:blipFill>
        <p:spPr>
          <a:xfrm>
            <a:off x="7578725" y="4610100"/>
            <a:ext cx="3960495" cy="1760220"/>
          </a:xfrm>
          <a:prstGeom prst="rect">
            <a:avLst/>
          </a:prstGeom>
          <a:noFill/>
          <a:ln w="9525">
            <a:noFill/>
          </a:ln>
        </p:spPr>
      </p:pic>
      <p:pic>
        <p:nvPicPr>
          <p:cNvPr id="4" name="图片 3"/>
          <p:cNvPicPr>
            <a:picLocks noChangeAspect="1"/>
          </p:cNvPicPr>
          <p:nvPr>
            <p:custDataLst>
              <p:tags r:id="rId8"/>
            </p:custDataLst>
          </p:nvPr>
        </p:nvPicPr>
        <p:blipFill>
          <a:blip r:embed="rId9"/>
          <a:stretch>
            <a:fillRect/>
          </a:stretch>
        </p:blipFill>
        <p:spPr>
          <a:xfrm>
            <a:off x="525145" y="861060"/>
            <a:ext cx="4648200" cy="2307590"/>
          </a:xfrm>
          <a:prstGeom prst="rect">
            <a:avLst/>
          </a:prstGeom>
        </p:spPr>
      </p:pic>
    </p:spTree>
    <p:custDataLst>
      <p:tags r:id="rId10"/>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2280" y="1072515"/>
            <a:ext cx="11343005" cy="3246755"/>
          </a:xfrm>
          <a:prstGeom prst="rect">
            <a:avLst/>
          </a:prstGeom>
          <a:noFill/>
        </p:spPr>
        <p:txBody>
          <a:bodyPr wrap="square" rtlCol="0" anchor="t">
            <a:noAutofit/>
          </a:bodyPr>
          <a:p>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第三季度里，拼多多营收688.4亿元，同比增长93.9%，经营利润同比增长47%，归母净利润同比增长37%……</a:t>
            </a:r>
            <a:endPar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拼多多专注电商业务，建立了一套完善的以“价格”优势的系统和运营机制，海外市场增速很快。</a:t>
            </a:r>
            <a:endPar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2022年9月，拼多多推出跨境电商平台Temu。与亚马逊、速卖通等跨境电商平台上商家自主经营的模式不同，Temu采用全托管模式，即商家只需将货发到Temu的国内中转仓，剩下物流、推广、投流等由Temu平台全负责。</a:t>
            </a:r>
            <a:endPar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“运营亚马逊等平台就像做高数，既要投流，又要管供应链、仓储、物流、售后等。而做多多跨境就像背乘法口诀表，只要专注做好供货、选品就够了，剩下的由Temu负责。”</a:t>
            </a:r>
            <a:endPar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从去年9月正式上线至今，Temu已在全球47个国家上线， APP被下载2亿次</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，三季度销售额突破50亿美金，尤其是9月，其单日GMV甚至高达8000万美金。</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 name="文本框 1"/>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拼多多：海外奇兵Temu</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103" name="图片 102"/>
          <p:cNvPicPr/>
          <p:nvPr>
            <p:custDataLst>
              <p:tags r:id="rId2"/>
            </p:custDataLst>
          </p:nvPr>
        </p:nvPicPr>
        <p:blipFill>
          <a:blip r:embed="rId3"/>
          <a:stretch>
            <a:fillRect/>
          </a:stretch>
        </p:blipFill>
        <p:spPr>
          <a:xfrm>
            <a:off x="5867400" y="3355340"/>
            <a:ext cx="5756275" cy="3120390"/>
          </a:xfrm>
          <a:prstGeom prst="rect">
            <a:avLst/>
          </a:prstGeom>
          <a:noFill/>
          <a:ln w="9525">
            <a:noFill/>
          </a:ln>
        </p:spPr>
      </p:pic>
      <p:pic>
        <p:nvPicPr>
          <p:cNvPr id="106" name="图片 105"/>
          <p:cNvPicPr/>
          <p:nvPr>
            <p:custDataLst>
              <p:tags r:id="rId4"/>
            </p:custDataLst>
          </p:nvPr>
        </p:nvPicPr>
        <p:blipFill>
          <a:blip r:embed="rId5"/>
          <a:stretch>
            <a:fillRect/>
          </a:stretch>
        </p:blipFill>
        <p:spPr>
          <a:xfrm>
            <a:off x="532130" y="3458210"/>
            <a:ext cx="5194300" cy="2914650"/>
          </a:xfrm>
          <a:prstGeom prst="rect">
            <a:avLst/>
          </a:prstGeom>
          <a:noFill/>
          <a:ln w="9525">
            <a:noFill/>
          </a:ln>
        </p:spPr>
      </p:pic>
    </p:spTree>
    <p:custDataLst>
      <p:tags r:id="rId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3"/>
          <p:cNvGrpSpPr/>
          <p:nvPr/>
        </p:nvGrpSpPr>
        <p:grpSpPr>
          <a:xfrm>
            <a:off x="3588385" y="2519045"/>
            <a:ext cx="2093595" cy="1840865"/>
            <a:chOff x="4078513" y="2305388"/>
            <a:chExt cx="1683939" cy="1328992"/>
          </a:xfrm>
          <a:solidFill>
            <a:schemeClr val="accent1"/>
          </a:solidFill>
        </p:grpSpPr>
        <p:sp>
          <p:nvSpPr>
            <p:cNvPr id="5" name="Freeform: Shape 24"/>
            <p:cNvSpPr/>
            <p:nvPr>
              <p:custDataLst>
                <p:tags r:id="rId1"/>
              </p:custDataLst>
            </p:nvPr>
          </p:nvSpPr>
          <p:spPr bwMode="auto">
            <a:xfrm>
              <a:off x="4171565" y="2305388"/>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gradFill>
              <a:gsLst>
                <a:gs pos="0">
                  <a:schemeClr val="accent1"/>
                </a:gs>
                <a:gs pos="68000">
                  <a:schemeClr val="accent2"/>
                </a:gs>
              </a:gsLst>
              <a:path path="circle">
                <a:fillToRect l="100000" t="100000"/>
              </a:path>
            </a:grad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6" name="Straight Connector 25"/>
            <p:cNvSpPr/>
            <p:nvPr>
              <p:custDataLst>
                <p:tags r:id="rId2"/>
              </p:custDataLst>
            </p:nvPr>
          </p:nvSpPr>
          <p:spPr bwMode="auto">
            <a:xfrm>
              <a:off x="5700918" y="2902721"/>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7" name="Straight Connector 26"/>
            <p:cNvSpPr/>
            <p:nvPr>
              <p:custDataLst>
                <p:tags r:id="rId3"/>
              </p:custDataLst>
            </p:nvPr>
          </p:nvSpPr>
          <p:spPr bwMode="auto">
            <a:xfrm>
              <a:off x="5700918" y="2902721"/>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8" name="Freeform: Shape 27"/>
            <p:cNvSpPr/>
            <p:nvPr>
              <p:custDataLst>
                <p:tags r:id="rId4"/>
              </p:custDataLst>
            </p:nvPr>
          </p:nvSpPr>
          <p:spPr bwMode="auto">
            <a:xfrm>
              <a:off x="4078513" y="249899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9" name="Freeform: Shape 28"/>
            <p:cNvSpPr/>
            <p:nvPr>
              <p:custDataLst>
                <p:tags r:id="rId5"/>
              </p:custDataLst>
            </p:nvPr>
          </p:nvSpPr>
          <p:spPr bwMode="auto">
            <a:xfrm>
              <a:off x="5117842" y="3501555"/>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10" name="Freeform: Shape 23"/>
            <p:cNvSpPr/>
            <p:nvPr>
              <p:custDataLst>
                <p:tags r:id="rId6"/>
              </p:custDataLst>
            </p:nvPr>
          </p:nvSpPr>
          <p:spPr bwMode="auto">
            <a:xfrm>
              <a:off x="4171565" y="2620564"/>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grpSp>
        <p:nvGrpSpPr>
          <p:cNvPr id="11" name="Group 2"/>
          <p:cNvGrpSpPr/>
          <p:nvPr/>
        </p:nvGrpSpPr>
        <p:grpSpPr>
          <a:xfrm>
            <a:off x="6511290" y="2519045"/>
            <a:ext cx="2093595" cy="1840865"/>
            <a:chOff x="6429548" y="2305388"/>
            <a:chExt cx="1683939" cy="1328992"/>
          </a:xfrm>
          <a:solidFill>
            <a:srgbClr val="F9C574"/>
          </a:solidFill>
        </p:grpSpPr>
        <p:sp>
          <p:nvSpPr>
            <p:cNvPr id="12" name="Freeform: Shape 32"/>
            <p:cNvSpPr/>
            <p:nvPr>
              <p:custDataLst>
                <p:tags r:id="rId7"/>
              </p:custDataLst>
            </p:nvPr>
          </p:nvSpPr>
          <p:spPr bwMode="auto">
            <a:xfrm flipH="1">
              <a:off x="6429548" y="2305388"/>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13" name="Straight Connector 33"/>
            <p:cNvSpPr/>
            <p:nvPr>
              <p:custDataLst>
                <p:tags r:id="rId8"/>
              </p:custDataLst>
            </p:nvPr>
          </p:nvSpPr>
          <p:spPr bwMode="auto">
            <a:xfrm flipH="1">
              <a:off x="6491082" y="2902722"/>
              <a:ext cx="0" cy="0"/>
            </a:xfrm>
            <a:prstGeom prst="line">
              <a:avLst/>
            </a:prstGeom>
            <a:grp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4" name="Straight Connector 34"/>
            <p:cNvSpPr/>
            <p:nvPr>
              <p:custDataLst>
                <p:tags r:id="rId9"/>
              </p:custDataLst>
            </p:nvPr>
          </p:nvSpPr>
          <p:spPr bwMode="auto">
            <a:xfrm flipH="1">
              <a:off x="6491082" y="2902722"/>
              <a:ext cx="0" cy="0"/>
            </a:xfrm>
            <a:prstGeom prst="line">
              <a:avLst/>
            </a:prstGeom>
            <a:grp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15" name="Freeform: Shape 35"/>
            <p:cNvSpPr/>
            <p:nvPr>
              <p:custDataLst>
                <p:tags r:id="rId10"/>
              </p:custDataLst>
            </p:nvPr>
          </p:nvSpPr>
          <p:spPr bwMode="auto">
            <a:xfrm flipH="1">
              <a:off x="6963846" y="249899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16" name="Freeform: Shape 36"/>
            <p:cNvSpPr/>
            <p:nvPr>
              <p:custDataLst>
                <p:tags r:id="rId11"/>
              </p:custDataLst>
            </p:nvPr>
          </p:nvSpPr>
          <p:spPr bwMode="auto">
            <a:xfrm flipH="1">
              <a:off x="6429548" y="3501556"/>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17" name="Freeform: Shape 37"/>
            <p:cNvSpPr/>
            <p:nvPr>
              <p:custDataLst>
                <p:tags r:id="rId12"/>
              </p:custDataLst>
            </p:nvPr>
          </p:nvSpPr>
          <p:spPr bwMode="auto">
            <a:xfrm flipH="1">
              <a:off x="7234747" y="2620564"/>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grpSp>
        <p:nvGrpSpPr>
          <p:cNvPr id="18" name="Group 4"/>
          <p:cNvGrpSpPr/>
          <p:nvPr/>
        </p:nvGrpSpPr>
        <p:grpSpPr>
          <a:xfrm>
            <a:off x="3588385" y="4322445"/>
            <a:ext cx="2093595" cy="1840865"/>
            <a:chOff x="4078513" y="3755948"/>
            <a:chExt cx="1683939" cy="1328992"/>
          </a:xfrm>
          <a:solidFill>
            <a:srgbClr val="F9C574"/>
          </a:solidFill>
        </p:grpSpPr>
        <p:sp>
          <p:nvSpPr>
            <p:cNvPr id="19" name="Freeform: Shape 39"/>
            <p:cNvSpPr/>
            <p:nvPr>
              <p:custDataLst>
                <p:tags r:id="rId13"/>
              </p:custDataLst>
            </p:nvPr>
          </p:nvSpPr>
          <p:spPr bwMode="auto">
            <a:xfrm flipV="1">
              <a:off x="4171565" y="3888773"/>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20" name="Straight Connector 40"/>
            <p:cNvSpPr/>
            <p:nvPr>
              <p:custDataLst>
                <p:tags r:id="rId14"/>
              </p:custDataLst>
            </p:nvPr>
          </p:nvSpPr>
          <p:spPr bwMode="auto">
            <a:xfrm flipV="1">
              <a:off x="5700918" y="44876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1" name="Straight Connector 41"/>
            <p:cNvSpPr/>
            <p:nvPr>
              <p:custDataLst>
                <p:tags r:id="rId15"/>
              </p:custDataLst>
            </p:nvPr>
          </p:nvSpPr>
          <p:spPr bwMode="auto">
            <a:xfrm flipV="1">
              <a:off x="5700918" y="44876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2" name="Freeform: Shape 42"/>
            <p:cNvSpPr/>
            <p:nvPr>
              <p:custDataLst>
                <p:tags r:id="rId16"/>
              </p:custDataLst>
            </p:nvPr>
          </p:nvSpPr>
          <p:spPr bwMode="auto">
            <a:xfrm flipV="1">
              <a:off x="4078513" y="398557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23" name="Freeform: Shape 43"/>
            <p:cNvSpPr/>
            <p:nvPr>
              <p:custDataLst>
                <p:tags r:id="rId17"/>
              </p:custDataLst>
            </p:nvPr>
          </p:nvSpPr>
          <p:spPr bwMode="auto">
            <a:xfrm flipV="1">
              <a:off x="5117842" y="3864759"/>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24" name="Freeform: Shape 44"/>
            <p:cNvSpPr/>
            <p:nvPr>
              <p:custDataLst>
                <p:tags r:id="rId18"/>
              </p:custDataLst>
            </p:nvPr>
          </p:nvSpPr>
          <p:spPr bwMode="auto">
            <a:xfrm flipV="1">
              <a:off x="4171565" y="3755948"/>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grpSp>
        <p:nvGrpSpPr>
          <p:cNvPr id="25" name="Group 5"/>
          <p:cNvGrpSpPr/>
          <p:nvPr/>
        </p:nvGrpSpPr>
        <p:grpSpPr>
          <a:xfrm>
            <a:off x="6511290" y="4322445"/>
            <a:ext cx="2093595" cy="1840865"/>
            <a:chOff x="6429548" y="3755948"/>
            <a:chExt cx="1683939" cy="1328992"/>
          </a:xfrm>
          <a:solidFill>
            <a:schemeClr val="accent1"/>
          </a:solidFill>
        </p:grpSpPr>
        <p:sp>
          <p:nvSpPr>
            <p:cNvPr id="26" name="Freeform: Shape 46"/>
            <p:cNvSpPr/>
            <p:nvPr>
              <p:custDataLst>
                <p:tags r:id="rId19"/>
              </p:custDataLst>
            </p:nvPr>
          </p:nvSpPr>
          <p:spPr bwMode="auto">
            <a:xfrm flipH="1" flipV="1">
              <a:off x="6429548" y="3888773"/>
              <a:ext cx="1590887" cy="1196167"/>
            </a:xfrm>
            <a:custGeom>
              <a:avLst/>
              <a:gdLst>
                <a:gd name="T0" fmla="*/ 1375 w 1609"/>
                <a:gd name="T1" fmla="*/ 716 h 1210"/>
                <a:gd name="T2" fmla="*/ 1491 w 1609"/>
                <a:gd name="T3" fmla="*/ 578 h 1210"/>
                <a:gd name="T4" fmla="*/ 1609 w 1609"/>
                <a:gd name="T5" fmla="*/ 1210 h 1210"/>
                <a:gd name="T6" fmla="*/ 957 w 1609"/>
                <a:gd name="T7" fmla="*/ 1210 h 1210"/>
                <a:gd name="T8" fmla="*/ 1069 w 1609"/>
                <a:gd name="T9" fmla="*/ 1080 h 1210"/>
                <a:gd name="T10" fmla="*/ 0 w 1609"/>
                <a:gd name="T11" fmla="*/ 350 h 1210"/>
                <a:gd name="T12" fmla="*/ 235 w 1609"/>
                <a:gd name="T13" fmla="*/ 132 h 1210"/>
                <a:gd name="T14" fmla="*/ 1375 w 1609"/>
                <a:gd name="T15" fmla="*/ 716 h 1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9" h="1210">
                  <a:moveTo>
                    <a:pt x="1375" y="716"/>
                  </a:moveTo>
                  <a:cubicBezTo>
                    <a:pt x="1491" y="578"/>
                    <a:pt x="1491" y="578"/>
                    <a:pt x="1491" y="578"/>
                  </a:cubicBezTo>
                  <a:cubicBezTo>
                    <a:pt x="1609" y="1210"/>
                    <a:pt x="1609" y="1210"/>
                    <a:pt x="1609" y="1210"/>
                  </a:cubicBezTo>
                  <a:cubicBezTo>
                    <a:pt x="957" y="1210"/>
                    <a:pt x="957" y="1210"/>
                    <a:pt x="957" y="1210"/>
                  </a:cubicBezTo>
                  <a:cubicBezTo>
                    <a:pt x="1069" y="1080"/>
                    <a:pt x="1069" y="1080"/>
                    <a:pt x="1069" y="1080"/>
                  </a:cubicBezTo>
                  <a:cubicBezTo>
                    <a:pt x="1069" y="1080"/>
                    <a:pt x="149" y="190"/>
                    <a:pt x="0" y="350"/>
                  </a:cubicBezTo>
                  <a:cubicBezTo>
                    <a:pt x="0" y="350"/>
                    <a:pt x="49" y="204"/>
                    <a:pt x="235" y="132"/>
                  </a:cubicBezTo>
                  <a:cubicBezTo>
                    <a:pt x="235" y="132"/>
                    <a:pt x="477" y="0"/>
                    <a:pt x="1375" y="716"/>
                  </a:cubicBezTo>
                  <a:close/>
                </a:path>
              </a:pathLst>
            </a:custGeom>
            <a:gradFill>
              <a:gsLst>
                <a:gs pos="0">
                  <a:schemeClr val="accent1"/>
                </a:gs>
                <a:gs pos="68000">
                  <a:schemeClr val="accent2"/>
                </a:gs>
              </a:gsLst>
              <a:path path="circle">
                <a:fillToRect l="100000" t="100000"/>
              </a:path>
            </a:grad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27" name="Straight Connector 47"/>
            <p:cNvSpPr/>
            <p:nvPr>
              <p:custDataLst>
                <p:tags r:id="rId20"/>
              </p:custDataLst>
            </p:nvPr>
          </p:nvSpPr>
          <p:spPr bwMode="auto">
            <a:xfrm flipH="1" flipV="1">
              <a:off x="6491082" y="44876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8" name="Straight Connector 48"/>
            <p:cNvSpPr/>
            <p:nvPr>
              <p:custDataLst>
                <p:tags r:id="rId21"/>
              </p:custDataLst>
            </p:nvPr>
          </p:nvSpPr>
          <p:spPr bwMode="auto">
            <a:xfrm flipH="1" flipV="1">
              <a:off x="6491082" y="448760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dirty="0">
                <a:latin typeface="Source Han Sans SC" panose="020B0500000000000000" pitchFamily="34" charset="-122"/>
                <a:ea typeface="Source Han Sans SC" panose="020B0500000000000000" pitchFamily="34" charset="-122"/>
                <a:cs typeface="+mn-ea"/>
                <a:sym typeface="Source Han Sans SC" panose="020B0500000000000000" pitchFamily="34" charset="-122"/>
              </a:endParaRPr>
            </a:p>
          </p:txBody>
        </p:sp>
        <p:sp>
          <p:nvSpPr>
            <p:cNvPr id="29" name="Freeform: Shape 49"/>
            <p:cNvSpPr/>
            <p:nvPr>
              <p:custDataLst>
                <p:tags r:id="rId22"/>
              </p:custDataLst>
            </p:nvPr>
          </p:nvSpPr>
          <p:spPr bwMode="auto">
            <a:xfrm flipH="1" flipV="1">
              <a:off x="6963846" y="3985576"/>
              <a:ext cx="1149641" cy="905755"/>
            </a:xfrm>
            <a:custGeom>
              <a:avLst/>
              <a:gdLst>
                <a:gd name="T0" fmla="*/ 155 w 1163"/>
                <a:gd name="T1" fmla="*/ 167 h 916"/>
                <a:gd name="T2" fmla="*/ 155 w 1163"/>
                <a:gd name="T3" fmla="*/ 167 h 916"/>
                <a:gd name="T4" fmla="*/ 1135 w 1163"/>
                <a:gd name="T5" fmla="*/ 916 h 916"/>
                <a:gd name="T6" fmla="*/ 1163 w 1163"/>
                <a:gd name="T7" fmla="*/ 884 h 916"/>
                <a:gd name="T8" fmla="*/ 94 w 1163"/>
                <a:gd name="T9" fmla="*/ 154 h 916"/>
                <a:gd name="T10" fmla="*/ 95 w 1163"/>
                <a:gd name="T11" fmla="*/ 154 h 916"/>
                <a:gd name="T12" fmla="*/ 94 w 1163"/>
                <a:gd name="T13" fmla="*/ 154 h 916"/>
                <a:gd name="T14" fmla="*/ 196 w 1163"/>
                <a:gd name="T15" fmla="*/ 460 h 916"/>
                <a:gd name="T16" fmla="*/ 155 w 1163"/>
                <a:gd name="T17" fmla="*/ 167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916">
                  <a:moveTo>
                    <a:pt x="155" y="167"/>
                  </a:moveTo>
                  <a:cubicBezTo>
                    <a:pt x="155" y="167"/>
                    <a:pt x="155" y="167"/>
                    <a:pt x="155" y="167"/>
                  </a:cubicBezTo>
                  <a:cubicBezTo>
                    <a:pt x="271" y="204"/>
                    <a:pt x="565" y="350"/>
                    <a:pt x="1135" y="916"/>
                  </a:cubicBezTo>
                  <a:cubicBezTo>
                    <a:pt x="1163" y="884"/>
                    <a:pt x="1163" y="884"/>
                    <a:pt x="1163" y="884"/>
                  </a:cubicBezTo>
                  <a:cubicBezTo>
                    <a:pt x="1163" y="884"/>
                    <a:pt x="251" y="0"/>
                    <a:pt x="94" y="154"/>
                  </a:cubicBezTo>
                  <a:cubicBezTo>
                    <a:pt x="94" y="154"/>
                    <a:pt x="94" y="154"/>
                    <a:pt x="95" y="154"/>
                  </a:cubicBezTo>
                  <a:cubicBezTo>
                    <a:pt x="94" y="154"/>
                    <a:pt x="94" y="154"/>
                    <a:pt x="94" y="154"/>
                  </a:cubicBezTo>
                  <a:cubicBezTo>
                    <a:pt x="25" y="261"/>
                    <a:pt x="196" y="460"/>
                    <a:pt x="196" y="460"/>
                  </a:cubicBezTo>
                  <a:cubicBezTo>
                    <a:pt x="0" y="184"/>
                    <a:pt x="155" y="167"/>
                    <a:pt x="155" y="167"/>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30" name="Freeform: Shape 50"/>
            <p:cNvSpPr/>
            <p:nvPr>
              <p:custDataLst>
                <p:tags r:id="rId23"/>
              </p:custDataLst>
            </p:nvPr>
          </p:nvSpPr>
          <p:spPr bwMode="auto">
            <a:xfrm flipH="1" flipV="1">
              <a:off x="6429548" y="3864759"/>
              <a:ext cx="644610" cy="24013"/>
            </a:xfrm>
            <a:custGeom>
              <a:avLst/>
              <a:gdLst>
                <a:gd name="T0" fmla="*/ 859 w 859"/>
                <a:gd name="T1" fmla="*/ 0 h 32"/>
                <a:gd name="T2" fmla="*/ 832 w 859"/>
                <a:gd name="T3" fmla="*/ 32 h 32"/>
                <a:gd name="T4" fmla="*/ 16 w 859"/>
                <a:gd name="T5" fmla="*/ 32 h 32"/>
                <a:gd name="T6" fmla="*/ 0 w 859"/>
                <a:gd name="T7" fmla="*/ 0 h 32"/>
                <a:gd name="T8" fmla="*/ 859 w 859"/>
                <a:gd name="T9" fmla="*/ 0 h 32"/>
              </a:gdLst>
              <a:ahLst/>
              <a:cxnLst>
                <a:cxn ang="0">
                  <a:pos x="T0" y="T1"/>
                </a:cxn>
                <a:cxn ang="0">
                  <a:pos x="T2" y="T3"/>
                </a:cxn>
                <a:cxn ang="0">
                  <a:pos x="T4" y="T5"/>
                </a:cxn>
                <a:cxn ang="0">
                  <a:pos x="T6" y="T7"/>
                </a:cxn>
                <a:cxn ang="0">
                  <a:pos x="T8" y="T9"/>
                </a:cxn>
              </a:cxnLst>
              <a:rect l="0" t="0" r="r" b="b"/>
              <a:pathLst>
                <a:path w="859" h="32">
                  <a:moveTo>
                    <a:pt x="859" y="0"/>
                  </a:moveTo>
                  <a:lnTo>
                    <a:pt x="832" y="32"/>
                  </a:lnTo>
                  <a:lnTo>
                    <a:pt x="16" y="32"/>
                  </a:lnTo>
                  <a:lnTo>
                    <a:pt x="0" y="0"/>
                  </a:lnTo>
                  <a:lnTo>
                    <a:pt x="859" y="0"/>
                  </a:ln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31" name="Freeform: Shape 51"/>
            <p:cNvSpPr/>
            <p:nvPr>
              <p:custDataLst>
                <p:tags r:id="rId24"/>
              </p:custDataLst>
            </p:nvPr>
          </p:nvSpPr>
          <p:spPr bwMode="auto">
            <a:xfrm flipH="1" flipV="1">
              <a:off x="7234747" y="3755948"/>
              <a:ext cx="785688" cy="1013816"/>
            </a:xfrm>
            <a:custGeom>
              <a:avLst/>
              <a:gdLst>
                <a:gd name="T0" fmla="*/ 795 w 795"/>
                <a:gd name="T1" fmla="*/ 1025 h 1025"/>
                <a:gd name="T2" fmla="*/ 139 w 795"/>
                <a:gd name="T3" fmla="*/ 73 h 1025"/>
                <a:gd name="T4" fmla="*/ 6 w 795"/>
                <a:gd name="T5" fmla="*/ 85 h 1025"/>
                <a:gd name="T6" fmla="*/ 1 w 795"/>
                <a:gd name="T7" fmla="*/ 114 h 1025"/>
                <a:gd name="T8" fmla="*/ 1 w 795"/>
                <a:gd name="T9" fmla="*/ 139 h 1025"/>
                <a:gd name="T10" fmla="*/ 795 w 795"/>
                <a:gd name="T11" fmla="*/ 1025 h 1025"/>
              </a:gdLst>
              <a:ahLst/>
              <a:cxnLst>
                <a:cxn ang="0">
                  <a:pos x="T0" y="T1"/>
                </a:cxn>
                <a:cxn ang="0">
                  <a:pos x="T2" y="T3"/>
                </a:cxn>
                <a:cxn ang="0">
                  <a:pos x="T4" y="T5"/>
                </a:cxn>
                <a:cxn ang="0">
                  <a:pos x="T6" y="T7"/>
                </a:cxn>
                <a:cxn ang="0">
                  <a:pos x="T8" y="T9"/>
                </a:cxn>
                <a:cxn ang="0">
                  <a:pos x="T10" y="T11"/>
                </a:cxn>
              </a:cxnLst>
              <a:rect l="0" t="0" r="r" b="b"/>
              <a:pathLst>
                <a:path w="795" h="1025">
                  <a:moveTo>
                    <a:pt x="795" y="1025"/>
                  </a:moveTo>
                  <a:cubicBezTo>
                    <a:pt x="795" y="1025"/>
                    <a:pt x="142" y="356"/>
                    <a:pt x="139" y="73"/>
                  </a:cubicBezTo>
                  <a:cubicBezTo>
                    <a:pt x="139" y="73"/>
                    <a:pt x="27" y="0"/>
                    <a:pt x="6" y="85"/>
                  </a:cubicBezTo>
                  <a:cubicBezTo>
                    <a:pt x="4" y="93"/>
                    <a:pt x="2" y="103"/>
                    <a:pt x="1" y="114"/>
                  </a:cubicBezTo>
                  <a:cubicBezTo>
                    <a:pt x="0" y="123"/>
                    <a:pt x="0" y="132"/>
                    <a:pt x="1" y="139"/>
                  </a:cubicBezTo>
                  <a:cubicBezTo>
                    <a:pt x="3" y="196"/>
                    <a:pt x="77" y="409"/>
                    <a:pt x="795" y="1025"/>
                  </a:cubicBezTo>
                  <a:close/>
                </a:path>
              </a:pathLst>
            </a:custGeom>
            <a:grpFill/>
            <a:ln>
              <a:noFill/>
            </a:ln>
          </p:spPr>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grpSp>
        <p:nvGrpSpPr>
          <p:cNvPr id="32" name="组合 31"/>
          <p:cNvGrpSpPr/>
          <p:nvPr/>
        </p:nvGrpSpPr>
        <p:grpSpPr>
          <a:xfrm>
            <a:off x="5702300" y="3693160"/>
            <a:ext cx="789305" cy="878840"/>
            <a:chOff x="4286405" y="2491760"/>
            <a:chExt cx="591853" cy="591853"/>
          </a:xfrm>
        </p:grpSpPr>
        <p:sp>
          <p:nvSpPr>
            <p:cNvPr id="33" name="Oval 30"/>
            <p:cNvSpPr/>
            <p:nvPr>
              <p:custDataLst>
                <p:tags r:id="rId25"/>
              </p:custDataLst>
            </p:nvPr>
          </p:nvSpPr>
          <p:spPr>
            <a:xfrm>
              <a:off x="4286405" y="2491760"/>
              <a:ext cx="591853" cy="591853"/>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dirty="0">
                <a:latin typeface="思源黑体 CN Normal" panose="020B0400000000000000" charset="-122"/>
                <a:ea typeface="思源黑体 CN Normal" panose="020B0400000000000000" charset="-122"/>
                <a:cs typeface="+mn-ea"/>
                <a:sym typeface="Source Han Sans SC" panose="020B0500000000000000" pitchFamily="34" charset="-122"/>
              </a:endParaRPr>
            </a:p>
          </p:txBody>
        </p:sp>
        <p:sp>
          <p:nvSpPr>
            <p:cNvPr id="34" name="Freeform: Shape 54"/>
            <p:cNvSpPr/>
            <p:nvPr>
              <p:custDataLst>
                <p:tags r:id="rId26"/>
              </p:custDataLst>
            </p:nvPr>
          </p:nvSpPr>
          <p:spPr bwMode="auto">
            <a:xfrm>
              <a:off x="4395959" y="2674145"/>
              <a:ext cx="372743" cy="280381"/>
            </a:xfrm>
            <a:custGeom>
              <a:avLst/>
              <a:gdLst/>
              <a:ahLst/>
              <a:cxnLst>
                <a:cxn ang="0">
                  <a:pos x="101" y="2"/>
                </a:cxn>
                <a:cxn ang="0">
                  <a:pos x="27" y="0"/>
                </a:cxn>
                <a:cxn ang="0">
                  <a:pos x="2" y="22"/>
                </a:cxn>
                <a:cxn ang="0">
                  <a:pos x="2" y="32"/>
                </a:cxn>
                <a:cxn ang="0">
                  <a:pos x="61" y="92"/>
                </a:cxn>
                <a:cxn ang="0">
                  <a:pos x="121" y="32"/>
                </a:cxn>
                <a:cxn ang="0">
                  <a:pos x="120" y="22"/>
                </a:cxn>
                <a:cxn ang="0">
                  <a:pos x="86" y="14"/>
                </a:cxn>
                <a:cxn ang="0">
                  <a:pos x="93" y="8"/>
                </a:cxn>
                <a:cxn ang="0">
                  <a:pos x="76" y="27"/>
                </a:cxn>
                <a:cxn ang="0">
                  <a:pos x="93" y="27"/>
                </a:cxn>
                <a:cxn ang="0">
                  <a:pos x="73" y="25"/>
                </a:cxn>
                <a:cxn ang="0">
                  <a:pos x="75" y="9"/>
                </a:cxn>
                <a:cxn ang="0">
                  <a:pos x="70" y="27"/>
                </a:cxn>
                <a:cxn ang="0">
                  <a:pos x="61" y="20"/>
                </a:cxn>
                <a:cxn ang="0">
                  <a:pos x="70" y="8"/>
                </a:cxn>
                <a:cxn ang="0">
                  <a:pos x="53" y="8"/>
                </a:cxn>
                <a:cxn ang="0">
                  <a:pos x="58" y="17"/>
                </a:cxn>
                <a:cxn ang="0">
                  <a:pos x="40" y="16"/>
                </a:cxn>
                <a:cxn ang="0">
                  <a:pos x="58" y="17"/>
                </a:cxn>
                <a:cxn ang="0">
                  <a:pos x="30" y="27"/>
                </a:cxn>
                <a:cxn ang="0">
                  <a:pos x="47" y="27"/>
                </a:cxn>
                <a:cxn ang="0">
                  <a:pos x="37" y="14"/>
                </a:cxn>
                <a:cxn ang="0">
                  <a:pos x="43" y="8"/>
                </a:cxn>
                <a:cxn ang="0">
                  <a:pos x="34" y="17"/>
                </a:cxn>
                <a:cxn ang="0">
                  <a:pos x="8" y="27"/>
                </a:cxn>
                <a:cxn ang="0">
                  <a:pos x="11" y="31"/>
                </a:cxn>
                <a:cxn ang="0">
                  <a:pos x="49" y="71"/>
                </a:cxn>
                <a:cxn ang="0">
                  <a:pos x="29" y="31"/>
                </a:cxn>
                <a:cxn ang="0">
                  <a:pos x="57" y="78"/>
                </a:cxn>
                <a:cxn ang="0">
                  <a:pos x="52" y="31"/>
                </a:cxn>
                <a:cxn ang="0">
                  <a:pos x="61" y="79"/>
                </a:cxn>
                <a:cxn ang="0">
                  <a:pos x="65" y="78"/>
                </a:cxn>
                <a:cxn ang="0">
                  <a:pos x="94" y="31"/>
                </a:cxn>
                <a:cxn ang="0">
                  <a:pos x="74" y="71"/>
                </a:cxn>
                <a:cxn ang="0">
                  <a:pos x="112" y="31"/>
                </a:cxn>
                <a:cxn ang="0">
                  <a:pos x="99" y="27"/>
                </a:cxn>
                <a:cxn ang="0">
                  <a:pos x="97" y="9"/>
                </a:cxn>
                <a:cxn ang="0">
                  <a:pos x="99" y="27"/>
                </a:cxn>
                <a:cxn ang="0">
                  <a:pos x="99" y="27"/>
                </a:cxn>
              </a:cxnLst>
              <a:rect l="0" t="0" r="r" b="b"/>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solidFill>
                <a:schemeClr val="accent2"/>
              </a:solidFill>
              <a:round/>
            </a:ln>
          </p:spPr>
          <p:txBody>
            <a:bodyPr anchor="ctr"/>
            <a:p>
              <a:pPr algn="ctr"/>
              <a:endParaRPr sz="2400" dirty="0">
                <a:solidFill>
                  <a:schemeClr val="tx1">
                    <a:lumMod val="75000"/>
                    <a:lumOff val="25000"/>
                  </a:schemeClr>
                </a:solidFill>
                <a:latin typeface="思源黑体 CN Normal" panose="020B0400000000000000" charset="-122"/>
                <a:ea typeface="思源黑体 CN Normal" panose="020B0400000000000000" charset="-122"/>
                <a:cs typeface="+mn-ea"/>
                <a:sym typeface="Source Han Sans SC" panose="020B0500000000000000" pitchFamily="34" charset="-122"/>
              </a:endParaRPr>
            </a:p>
          </p:txBody>
        </p:sp>
      </p:grpSp>
      <p:sp>
        <p:nvSpPr>
          <p:cNvPr id="35" name="Rectangle 29"/>
          <p:cNvSpPr/>
          <p:nvPr>
            <p:custDataLst>
              <p:tags r:id="rId27"/>
            </p:custDataLst>
          </p:nvPr>
        </p:nvSpPr>
        <p:spPr>
          <a:xfrm>
            <a:off x="8689340" y="2350770"/>
            <a:ext cx="2827020" cy="2503170"/>
          </a:xfrm>
          <a:prstGeom prst="rect">
            <a:avLst/>
          </a:prstGeom>
        </p:spPr>
        <p:txBody>
          <a:bodyPr wrap="square">
            <a:noAutofit/>
          </a:bodyPr>
          <a:p>
            <a:pPr lvl="0" algn="l"/>
            <a:r>
              <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视频生成应用</a:t>
            </a:r>
            <a:endPar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endParaRPr>
          </a:p>
          <a:p>
            <a:pPr lvl="0" algn="l"/>
            <a:r>
              <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PiKa-AI 概念股</a:t>
            </a:r>
            <a:r>
              <a:rPr lang="zh-CN"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a:t>
            </a:r>
            <a:endPar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endParaRPr>
          </a:p>
          <a:p>
            <a:pPr lvl="0" algn="l">
              <a:lnSpc>
                <a:spcPts val="2000"/>
              </a:lnSpc>
              <a:defRPr/>
            </a:pPr>
            <a:r>
              <a:rPr lang="zh-CN">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信雅达、昆仑万维、万兴科技、汤姆猫、福昕软件、国脉文化等</a:t>
            </a:r>
            <a:endParaRPr lang="zh-CN">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endParaRPr>
          </a:p>
        </p:txBody>
      </p:sp>
      <p:sp>
        <p:nvSpPr>
          <p:cNvPr id="36" name="Rectangle 29"/>
          <p:cNvSpPr/>
          <p:nvPr>
            <p:custDataLst>
              <p:tags r:id="rId28"/>
            </p:custDataLst>
          </p:nvPr>
        </p:nvSpPr>
        <p:spPr>
          <a:xfrm>
            <a:off x="8689340" y="4323080"/>
            <a:ext cx="2991485" cy="2370455"/>
          </a:xfrm>
          <a:prstGeom prst="rect">
            <a:avLst/>
          </a:prstGeom>
        </p:spPr>
        <p:txBody>
          <a:bodyPr wrap="square">
            <a:noAutofit/>
          </a:bodyPr>
          <a:p>
            <a:pPr lvl="0" algn="l"/>
            <a:r>
              <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拼多多</a:t>
            </a:r>
            <a:r>
              <a:rPr lang="en-US"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-temu </a:t>
            </a:r>
            <a:r>
              <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概念股</a:t>
            </a:r>
            <a:endPar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endParaRPr>
          </a:p>
          <a:p>
            <a:pPr lvl="0" algn="l"/>
            <a:r>
              <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返利科技</a:t>
            </a:r>
            <a:r>
              <a:rPr lang="zh-CN"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a:t>
            </a:r>
            <a:r>
              <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值得买、东航物流、易点天下、若羽臣等</a:t>
            </a:r>
            <a:endPar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endParaRPr>
          </a:p>
          <a:p>
            <a:pPr lvl="0" algn="l"/>
            <a:r>
              <a:rPr lang="zh-CN">
                <a:solidFill>
                  <a:schemeClr val="bg1"/>
                </a:solidFill>
                <a:latin typeface="黑体" panose="02010609060101010101" charset="-122"/>
                <a:ea typeface="黑体" panose="02010609060101010101" charset="-122"/>
                <a:cs typeface="黑体" panose="02010609060101010101" charset="-122"/>
              </a:rPr>
              <a:t>广告公司，跟哪家都有关系：易点天下、引力传媒、蓝色光标、三人行。</a:t>
            </a:r>
            <a:endParaRPr lang="zh-CN">
              <a:solidFill>
                <a:schemeClr val="bg1"/>
              </a:solidFill>
              <a:latin typeface="黑体" panose="02010609060101010101" charset="-122"/>
              <a:ea typeface="黑体" panose="02010609060101010101" charset="-122"/>
              <a:cs typeface="黑体" panose="02010609060101010101" charset="-122"/>
            </a:endParaRPr>
          </a:p>
        </p:txBody>
      </p:sp>
      <p:sp>
        <p:nvSpPr>
          <p:cNvPr id="37" name="Rectangle 29"/>
          <p:cNvSpPr/>
          <p:nvPr>
            <p:custDataLst>
              <p:tags r:id="rId29"/>
            </p:custDataLst>
          </p:nvPr>
        </p:nvSpPr>
        <p:spPr>
          <a:xfrm>
            <a:off x="803275" y="2372995"/>
            <a:ext cx="2701290" cy="2637790"/>
          </a:xfrm>
          <a:prstGeom prst="rect">
            <a:avLst/>
          </a:prstGeom>
        </p:spPr>
        <p:txBody>
          <a:bodyPr wrap="square">
            <a:noAutofit/>
          </a:bodyPr>
          <a:p>
            <a:pPr lvl="0" algn="l">
              <a:lnSpc>
                <a:spcPts val="2000"/>
              </a:lnSpc>
              <a:defRPr/>
            </a:pPr>
            <a:r>
              <a:rPr lang="zh-CN">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中文在线旗下短剧</a:t>
            </a:r>
            <a:r>
              <a:rPr lang="en-US" altLang="zh-CN">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 </a:t>
            </a:r>
            <a:r>
              <a:rPr lang="zh-CN">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App Reelshort力压Tik Tok冲上美国iOS娱乐榜第1名：</a:t>
            </a:r>
            <a:endParaRPr lang="zh-CN">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endParaRPr>
          </a:p>
          <a:p>
            <a:pPr lvl="0" algn="l">
              <a:lnSpc>
                <a:spcPts val="2000"/>
              </a:lnSpc>
              <a:defRPr/>
            </a:pPr>
            <a:r>
              <a:rPr lang="zh-CN">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中文在线、掌阅科技、天威视讯、百纳千成 、遥望科技等</a:t>
            </a:r>
            <a:endParaRPr lang="zh-CN">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endParaRPr>
          </a:p>
          <a:p>
            <a:pPr lvl="0" algn="l"/>
            <a:endParaRPr lang="zh-CN" sz="1600"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endParaRPr>
          </a:p>
        </p:txBody>
      </p:sp>
      <p:sp>
        <p:nvSpPr>
          <p:cNvPr id="39" name="Rectangle 29"/>
          <p:cNvSpPr/>
          <p:nvPr>
            <p:custDataLst>
              <p:tags r:id="rId30"/>
            </p:custDataLst>
          </p:nvPr>
        </p:nvSpPr>
        <p:spPr>
          <a:xfrm>
            <a:off x="803910" y="4322445"/>
            <a:ext cx="2638425" cy="2293620"/>
          </a:xfrm>
          <a:prstGeom prst="rect">
            <a:avLst/>
          </a:prstGeom>
        </p:spPr>
        <p:txBody>
          <a:bodyPr wrap="square">
            <a:noAutofit/>
          </a:bodyPr>
          <a:p>
            <a:pPr lvl="0" algn="l">
              <a:lnSpc>
                <a:spcPts val="2000"/>
              </a:lnSpc>
              <a:defRPr/>
            </a:pPr>
            <a:r>
              <a:rPr>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“抖音付费”概念股</a:t>
            </a:r>
            <a:endParaRPr>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endParaRPr>
          </a:p>
          <a:p>
            <a:pPr lvl="0" algn="l"/>
            <a:r>
              <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省广集团：获得TikTok出海核心代理资质</a:t>
            </a:r>
            <a:endPar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endParaRPr>
          </a:p>
          <a:p>
            <a:pPr lvl="0" algn="l"/>
            <a:r>
              <a:rPr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佳云科技</a:t>
            </a:r>
            <a:r>
              <a:rPr lang="zh-CN"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rPr>
              <a:t>、广博股份、福石控股、值得买、浙文互联、法本信息、天龙集团、环球印务等</a:t>
            </a:r>
            <a:endParaRPr lang="zh-CN" dirty="0">
              <a:solidFill>
                <a:schemeClr val="bg1"/>
              </a:solidFill>
              <a:latin typeface="黑体" panose="02010609060101010101" charset="-122"/>
              <a:ea typeface="黑体" panose="02010609060101010101" charset="-122"/>
              <a:cs typeface="黑体" panose="02010609060101010101" charset="-122"/>
              <a:sym typeface="Source Han Sans SC" panose="020B0500000000000000" pitchFamily="34" charset="-122"/>
            </a:endParaRPr>
          </a:p>
        </p:txBody>
      </p:sp>
      <p:sp>
        <p:nvSpPr>
          <p:cNvPr id="42" name="文本框 41"/>
          <p:cNvSpPr txBox="1"/>
          <p:nvPr>
            <p:custDataLst>
              <p:tags r:id="rId31"/>
            </p:custDataLst>
          </p:nvPr>
        </p:nvSpPr>
        <p:spPr>
          <a:xfrm>
            <a:off x="917575" y="957580"/>
            <a:ext cx="10598785" cy="1228725"/>
          </a:xfrm>
          <a:prstGeom prst="rect">
            <a:avLst/>
          </a:prstGeom>
          <a:noFill/>
        </p:spPr>
        <p:txBody>
          <a:bodyPr wrap="square" rtlCol="0" anchor="t">
            <a:noAutofit/>
          </a:bodyPr>
          <a:p>
            <a:pPr lvl="0" algn="l"/>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互联网企业炒过的题材：</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chatGPT</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、短剧出海、PiKa“AI模型”、字节推出数据大模型“ChitChop”</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抖音概念、拼多多海外</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APP </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temu</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、谷歌双子星多模态</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endParaRPr>
          </a:p>
          <a:p>
            <a:pPr lvl="0" algn="l"/>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电商平台可利用AI技术完善算法，优化运营方式，降本增效</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。AI可以通过数据分析和算法，针对每个用户的行为和兴趣，推荐他们最感兴趣的商品或服务，从而提高购买转化率；</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rPr>
              <a:t>AI可以用于价格优化。</a:t>
            </a:r>
            <a:endPar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endParaRPr>
          </a:p>
          <a:p>
            <a:pPr lvl="0" algn="l"/>
            <a:endPar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Source Han Sans SC" panose="020B0500000000000000" pitchFamily="34" charset="-122"/>
            </a:endParaRPr>
          </a:p>
        </p:txBody>
      </p:sp>
      <p:sp>
        <p:nvSpPr>
          <p:cNvPr id="4" name="文本框 3"/>
          <p:cNvSpPr txBox="1"/>
          <p:nvPr>
            <p:custDataLst>
              <p:tags r:id="rId32"/>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Source Han Sans SC" panose="020B0500000000000000" pitchFamily="34" charset="-122"/>
              </a:rPr>
              <a:t>互联网企业出海</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3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51485" y="817245"/>
            <a:ext cx="11222990" cy="2524760"/>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AI应用场景拓展的关键</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多模态。指</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多种模态的信息，包括文本、图像、视频、音频等。</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OpenAI发布的GPT-V4附带语音和图像处理功能，标志ChatGPT正式进入多模态时代。</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谷歌、Meta、微软同样投入人员和精力参与其中；xAI面向XPremium+用户推出聊天机器人Grok未来也望发展图像生成、图像识别、语音识别等多模态能力……</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8</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日，谷歌宣布推出其认为规模最大、功能最强大的人工智能模型Gemini。</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【利好】AI多模态加速燃烧算力、存力。多模态能力的突破有助于拓展AI应用场景，传媒行业中游戏、影视、广告营销、数字媒体等板块均有望受益于AI多模态能力的提升。还有</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软件服务、通讯设备，已经调整</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9</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个月了</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7" name="文本框 6"/>
          <p:cNvSpPr txBox="1"/>
          <p:nvPr/>
        </p:nvSpPr>
        <p:spPr>
          <a:xfrm>
            <a:off x="452120" y="5198745"/>
            <a:ext cx="4537075" cy="1090295"/>
          </a:xfrm>
          <a:prstGeom prst="rect">
            <a:avLst/>
          </a:prstGeom>
          <a:noFill/>
        </p:spPr>
        <p:txBody>
          <a:bodyPr wrap="square" rtlCol="0" anchor="t">
            <a:noAutofit/>
          </a:bodyPr>
          <a:p>
            <a:pPr>
              <a:lnSpc>
                <a:spcPct val="110000"/>
              </a:lnSpc>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 name="文本框 1"/>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多模态：</a:t>
            </a: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AI应用场景拓展的关键</a:t>
            </a:r>
            <a:endPar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endParaRPr>
          </a:p>
        </p:txBody>
      </p:sp>
      <p:pic>
        <p:nvPicPr>
          <p:cNvPr id="4" name="图片 3"/>
          <p:cNvPicPr>
            <a:picLocks noChangeAspect="1"/>
          </p:cNvPicPr>
          <p:nvPr>
            <p:custDataLst>
              <p:tags r:id="rId2"/>
            </p:custDataLst>
          </p:nvPr>
        </p:nvPicPr>
        <p:blipFill>
          <a:blip r:embed="rId3"/>
          <a:stretch>
            <a:fillRect/>
          </a:stretch>
        </p:blipFill>
        <p:spPr>
          <a:xfrm>
            <a:off x="5861050" y="3130550"/>
            <a:ext cx="5702935" cy="3359785"/>
          </a:xfrm>
          <a:prstGeom prst="rect">
            <a:avLst/>
          </a:prstGeom>
        </p:spPr>
      </p:pic>
      <p:pic>
        <p:nvPicPr>
          <p:cNvPr id="5" name="图片 4"/>
          <p:cNvPicPr>
            <a:picLocks noChangeAspect="1"/>
          </p:cNvPicPr>
          <p:nvPr>
            <p:custDataLst>
              <p:tags r:id="rId4"/>
            </p:custDataLst>
          </p:nvPr>
        </p:nvPicPr>
        <p:blipFill>
          <a:blip r:embed="rId5"/>
          <a:stretch>
            <a:fillRect/>
          </a:stretch>
        </p:blipFill>
        <p:spPr>
          <a:xfrm>
            <a:off x="518160" y="3130550"/>
            <a:ext cx="5255895" cy="3359785"/>
          </a:xfrm>
          <a:prstGeom prst="rect">
            <a:avLst/>
          </a:prstGeom>
        </p:spPr>
      </p:pic>
    </p:spTree>
    <p:custDataLst>
      <p:tags r:id="rId6"/>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57725" y="909320"/>
            <a:ext cx="7068820" cy="1424305"/>
          </a:xfrm>
          <a:prstGeom prst="rect">
            <a:avLst/>
          </a:prstGeom>
          <a:noFill/>
        </p:spPr>
        <p:txBody>
          <a:bodyPr wrap="square" rtlCol="0" anchor="t">
            <a:noAutofit/>
          </a:bodyPr>
          <a:p>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工信部印发《人形机器人创新发展指导意见》，到2025年， “大脑、小脑、肢体”等关键技术取得突破，确保核心部组件安全有效供给。整机产品达到国际先进水平，并实现批量生产，在特种、制造、民生服务等场景得到示范应用，培育2-3家有全球影响力的生态型企业和一批专精特新中小企业。</a:t>
            </a:r>
            <a:endPar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到2027年，人形机器人技术创新能力显著提升，形成安全可靠的产业链供应链体系，构建具有国际竞争力的产业生态，综合实力达到世界先进水平。</a:t>
            </a:r>
            <a:endPar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3" name="文本框 2"/>
          <p:cNvSpPr txBox="1"/>
          <p:nvPr/>
        </p:nvSpPr>
        <p:spPr>
          <a:xfrm>
            <a:off x="447675" y="5764530"/>
            <a:ext cx="4279265" cy="1014730"/>
          </a:xfrm>
          <a:prstGeom prst="rect">
            <a:avLst/>
          </a:prstGeom>
          <a:noFill/>
        </p:spPr>
        <p:txBody>
          <a:bodyPr wrap="square" rtlCol="0" anchor="t">
            <a:noAutofit/>
          </a:bodyPr>
          <a:p>
            <a:r>
              <a:rPr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大脑：基于人工智能大模型</a:t>
            </a:r>
            <a:endParaRPr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小脑：运动控制系统</a:t>
            </a:r>
            <a:endParaRPr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肢体：包括减速器、传感器、电机、丝杠等</a:t>
            </a:r>
            <a:endParaRPr lang="zh-CN" altLang="en-US" sz="16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pic>
        <p:nvPicPr>
          <p:cNvPr id="7" name="图片 6"/>
          <p:cNvPicPr>
            <a:picLocks noChangeAspect="1"/>
          </p:cNvPicPr>
          <p:nvPr>
            <p:custDataLst>
              <p:tags r:id="rId1"/>
            </p:custDataLst>
          </p:nvPr>
        </p:nvPicPr>
        <p:blipFill>
          <a:blip r:embed="rId2"/>
          <a:stretch>
            <a:fillRect/>
          </a:stretch>
        </p:blipFill>
        <p:spPr>
          <a:xfrm>
            <a:off x="447675" y="830580"/>
            <a:ext cx="4210050" cy="4933950"/>
          </a:xfrm>
          <a:prstGeom prst="rect">
            <a:avLst/>
          </a:prstGeom>
        </p:spPr>
      </p:pic>
      <p:pic>
        <p:nvPicPr>
          <p:cNvPr id="102" name="图片 101"/>
          <p:cNvPicPr/>
          <p:nvPr>
            <p:custDataLst>
              <p:tags r:id="rId3"/>
            </p:custDataLst>
          </p:nvPr>
        </p:nvPicPr>
        <p:blipFill>
          <a:blip r:embed="rId4"/>
          <a:stretch>
            <a:fillRect/>
          </a:stretch>
        </p:blipFill>
        <p:spPr>
          <a:xfrm>
            <a:off x="4792980" y="3224530"/>
            <a:ext cx="6819265" cy="3312160"/>
          </a:xfrm>
          <a:prstGeom prst="rect">
            <a:avLst/>
          </a:prstGeom>
          <a:noFill/>
          <a:ln w="9525">
            <a:noFill/>
          </a:ln>
        </p:spPr>
      </p:pic>
      <p:sp>
        <p:nvSpPr>
          <p:cNvPr id="2" name="文本框 1"/>
          <p:cNvSpPr txBox="1"/>
          <p:nvPr>
            <p:custDataLst>
              <p:tags r:id="rId5"/>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人形机器人</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3"/>
          <p:cNvPicPr>
            <a:picLocks noChangeAspect="1"/>
          </p:cNvPicPr>
          <p:nvPr>
            <p:custDataLst>
              <p:tags r:id="rId1"/>
            </p:custDataLst>
          </p:nvPr>
        </p:nvPicPr>
        <p:blipFill>
          <a:blip r:embed="rId2"/>
          <a:stretch>
            <a:fillRect/>
          </a:stretch>
        </p:blipFill>
        <p:spPr>
          <a:xfrm>
            <a:off x="6115050" y="853440"/>
            <a:ext cx="5615305" cy="2730500"/>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6115050" y="3633470"/>
            <a:ext cx="5615305" cy="2696210"/>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462280" y="853440"/>
            <a:ext cx="5523865" cy="2731135"/>
          </a:xfrm>
          <a:prstGeom prst="rect">
            <a:avLst/>
          </a:prstGeom>
        </p:spPr>
      </p:pic>
      <p:pic>
        <p:nvPicPr>
          <p:cNvPr id="6" name="图片 5"/>
          <p:cNvPicPr>
            <a:picLocks noChangeAspect="1"/>
          </p:cNvPicPr>
          <p:nvPr>
            <p:custDataLst>
              <p:tags r:id="rId7"/>
            </p:custDataLst>
          </p:nvPr>
        </p:nvPicPr>
        <p:blipFill>
          <a:blip r:embed="rId8"/>
          <a:stretch>
            <a:fillRect/>
          </a:stretch>
        </p:blipFill>
        <p:spPr>
          <a:xfrm>
            <a:off x="462280" y="3633470"/>
            <a:ext cx="5519420" cy="2695575"/>
          </a:xfrm>
          <a:prstGeom prst="rect">
            <a:avLst/>
          </a:prstGeom>
        </p:spPr>
      </p:pic>
      <p:sp>
        <p:nvSpPr>
          <p:cNvPr id="3" name="文本框 2"/>
          <p:cNvSpPr txBox="1"/>
          <p:nvPr/>
        </p:nvSpPr>
        <p:spPr>
          <a:xfrm>
            <a:off x="1932940" y="1138555"/>
            <a:ext cx="3367405" cy="629920"/>
          </a:xfrm>
          <a:prstGeom prst="rect">
            <a:avLst/>
          </a:prstGeom>
          <a:noFill/>
        </p:spPr>
        <p:txBody>
          <a:bodyPr wrap="square" rtlCol="0" anchor="t">
            <a:noAutofit/>
          </a:bodyPr>
          <a:p>
            <a:r>
              <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rPr>
              <a:t>奥雅股份(300949)：深圳，景观设计</a:t>
            </a:r>
            <a:endPar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5" name="文本框 4"/>
          <p:cNvSpPr txBox="1"/>
          <p:nvPr/>
        </p:nvSpPr>
        <p:spPr>
          <a:xfrm>
            <a:off x="8140065" y="1060450"/>
            <a:ext cx="3589655" cy="343535"/>
          </a:xfrm>
          <a:prstGeom prst="rect">
            <a:avLst/>
          </a:prstGeom>
          <a:noFill/>
        </p:spPr>
        <p:txBody>
          <a:bodyPr wrap="square" rtlCol="0" anchor="t">
            <a:noAutofit/>
          </a:bodyPr>
          <a:p>
            <a:r>
              <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rPr>
              <a:t>胜通能源(001331)：</a:t>
            </a:r>
            <a:r>
              <a:rPr sz="1400">
                <a:latin typeface="思源黑体 CN Medium" panose="020B0600000000000000" pitchFamily="34" charset="-122"/>
                <a:ea typeface="思源黑体 CN Medium" panose="020B0600000000000000" pitchFamily="34" charset="-122"/>
                <a:cs typeface="思源黑体 CN Medium" panose="020B0600000000000000" pitchFamily="34" charset="-122"/>
              </a:rPr>
              <a:t>LNG采销业务</a:t>
            </a:r>
            <a:endParaRPr sz="14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7" name="文本框 6"/>
          <p:cNvSpPr txBox="1"/>
          <p:nvPr/>
        </p:nvSpPr>
        <p:spPr>
          <a:xfrm>
            <a:off x="2237740" y="3789680"/>
            <a:ext cx="3743960" cy="565785"/>
          </a:xfrm>
          <a:prstGeom prst="rect">
            <a:avLst/>
          </a:prstGeom>
          <a:noFill/>
        </p:spPr>
        <p:txBody>
          <a:bodyPr wrap="square" rtlCol="0" anchor="t">
            <a:noAutofit/>
          </a:bodyPr>
          <a:p>
            <a:r>
              <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rPr>
              <a:t>登康口腔(001328)：冷酸灵牙膏</a:t>
            </a:r>
            <a:endPar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9" name="文本框 8"/>
          <p:cNvSpPr txBox="1"/>
          <p:nvPr/>
        </p:nvSpPr>
        <p:spPr>
          <a:xfrm>
            <a:off x="8140065" y="3934460"/>
            <a:ext cx="3387090" cy="420370"/>
          </a:xfrm>
          <a:prstGeom prst="rect">
            <a:avLst/>
          </a:prstGeom>
          <a:noFill/>
        </p:spPr>
        <p:txBody>
          <a:bodyPr wrap="square" rtlCol="0" anchor="t">
            <a:noAutofit/>
          </a:bodyPr>
          <a:p>
            <a:r>
              <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rPr>
              <a:t>苏州科达(603660)：网络视讯系统技术</a:t>
            </a:r>
            <a:endParaRPr lang="zh-CN" altLang="en-US" sz="1400">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custDataLst>
              <p:tags r:id="rId9"/>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个股</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10"/>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541020" y="843915"/>
            <a:ext cx="10490200" cy="2387600"/>
          </a:xfrm>
          <a:prstGeom prst="rect">
            <a:avLst/>
          </a:prstGeom>
          <a:noFill/>
        </p:spPr>
        <p:txBody>
          <a:bodyPr wrap="square" rtlCol="0" anchor="t">
            <a:noAutofit/>
          </a:bodyPr>
          <a:p>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6124</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见顶之后，几次大的</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3000点保卫战：</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2008年4月4月2</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日，上证指数失守3000点。第二天深夜，证券交易印花税从3‰下调至1‰。4月24日，指数上涨9.29%。并且在“五一”假期后突破3700点。然后跌到10月28日</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...998</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点才见底</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2009年8月17日，A股遭遇黑色星期一，上证指数再一次跌破3000点。这一次市场选择躺平，涨不骄，跌不馁。随后一年多时间，上证指数一直都在3000点附近反复横跳。</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2011年4月，打破盘局向下。2013年6月25日，低见1849点。</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2015年8月25日，连续两天“千股跌停”后，再一次跌穿3000点。</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2016年熔断见底，后续</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rPr>
              <a:t>2</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年“慢牛”。</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103" name="图片 102"/>
          <p:cNvPicPr/>
          <p:nvPr>
            <p:custDataLst>
              <p:tags r:id="rId2"/>
            </p:custDataLst>
          </p:nvPr>
        </p:nvPicPr>
        <p:blipFill>
          <a:blip r:embed="rId3"/>
          <a:stretch>
            <a:fillRect/>
          </a:stretch>
        </p:blipFill>
        <p:spPr>
          <a:xfrm>
            <a:off x="7569200" y="2201545"/>
            <a:ext cx="4349750" cy="4291330"/>
          </a:xfrm>
          <a:prstGeom prst="rect">
            <a:avLst/>
          </a:prstGeom>
          <a:noFill/>
          <a:ln w="9525">
            <a:noFill/>
          </a:ln>
        </p:spPr>
      </p:pic>
      <p:pic>
        <p:nvPicPr>
          <p:cNvPr id="104" name="图片 103" descr="C:/Users/Administrator/Desktop/已去水印/8_1697783422842.png8_1697783422842"/>
          <p:cNvPicPr/>
          <p:nvPr>
            <p:custDataLst>
              <p:tags r:id="rId4"/>
            </p:custDataLst>
          </p:nvPr>
        </p:nvPicPr>
        <p:blipFill>
          <a:blip r:embed="rId5"/>
          <a:srcRect l="935" r="935"/>
          <a:stretch>
            <a:fillRect/>
          </a:stretch>
        </p:blipFill>
        <p:spPr>
          <a:xfrm>
            <a:off x="632460" y="3231515"/>
            <a:ext cx="6858000" cy="3261360"/>
          </a:xfrm>
          <a:prstGeom prst="rect">
            <a:avLst/>
          </a:prstGeom>
          <a:noFill/>
          <a:ln w="9525">
            <a:noFill/>
          </a:ln>
        </p:spPr>
      </p:pic>
      <p:sp>
        <p:nvSpPr>
          <p:cNvPr id="2" name="文本框 1"/>
          <p:cNvSpPr txBox="1"/>
          <p:nvPr>
            <p:custDataLst>
              <p:tags r:id="rId6"/>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uFillTx/>
                <a:latin typeface="思源黑体 CN Bold" panose="020B0800000000000000" charset="-122"/>
                <a:ea typeface="思源黑体 CN Bold" panose="020B0800000000000000" charset="-122"/>
                <a:sym typeface="+mn-ea"/>
              </a:rPr>
              <a:t>3000点保卫战，15年了！</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目录"/>
          <p:cNvPicPr>
            <a:picLocks noChangeAspect="1"/>
          </p:cNvPicPr>
          <p:nvPr/>
        </p:nvPicPr>
        <p:blipFill>
          <a:blip r:embed="rId1"/>
          <a:stretch>
            <a:fillRect/>
          </a:stretch>
        </p:blipFill>
        <p:spPr>
          <a:xfrm>
            <a:off x="1436370" y="2672715"/>
            <a:ext cx="2500630" cy="1269365"/>
          </a:xfrm>
          <a:prstGeom prst="rect">
            <a:avLst/>
          </a:prstGeom>
        </p:spPr>
      </p:pic>
      <p:pic>
        <p:nvPicPr>
          <p:cNvPr id="10" name="图片 9" descr="1"/>
          <p:cNvPicPr>
            <a:picLocks noChangeAspect="1"/>
          </p:cNvPicPr>
          <p:nvPr/>
        </p:nvPicPr>
        <p:blipFill>
          <a:blip r:embed="rId2"/>
          <a:stretch>
            <a:fillRect/>
          </a:stretch>
        </p:blipFill>
        <p:spPr>
          <a:xfrm>
            <a:off x="4667250" y="1442085"/>
            <a:ext cx="6239510" cy="794385"/>
          </a:xfrm>
          <a:prstGeom prst="rect">
            <a:avLst/>
          </a:prstGeom>
        </p:spPr>
      </p:pic>
      <p:sp>
        <p:nvSpPr>
          <p:cNvPr id="13" name="文本框 12"/>
          <p:cNvSpPr txBox="1"/>
          <p:nvPr>
            <p:custDataLst>
              <p:tags r:id="rId3"/>
            </p:custDataLst>
          </p:nvPr>
        </p:nvSpPr>
        <p:spPr>
          <a:xfrm>
            <a:off x="4926330" y="149860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第一章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14" name="文本框 13"/>
          <p:cNvSpPr txBox="1"/>
          <p:nvPr>
            <p:custDataLst>
              <p:tags r:id="rId4"/>
            </p:custDataLst>
          </p:nvPr>
        </p:nvSpPr>
        <p:spPr>
          <a:xfrm>
            <a:off x="6760210" y="1584960"/>
            <a:ext cx="4064000" cy="553085"/>
          </a:xfrm>
          <a:prstGeom prst="rect">
            <a:avLst/>
          </a:prstGeom>
          <a:noFill/>
        </p:spPr>
        <p:txBody>
          <a:bodyPr wrap="square" rtlCol="0">
            <a:spAutoFit/>
          </a:bodyPr>
          <a:p>
            <a:pPr algn="l">
              <a:buClrTx/>
              <a:buSzTx/>
              <a:buFontTx/>
            </a:pPr>
            <a:r>
              <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管窥中央经济工作会议</a:t>
            </a:r>
            <a:endPar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endParaRPr>
          </a:p>
        </p:txBody>
      </p:sp>
      <p:pic>
        <p:nvPicPr>
          <p:cNvPr id="18" name="图片 17" descr="1"/>
          <p:cNvPicPr>
            <a:picLocks noChangeAspect="1"/>
          </p:cNvPicPr>
          <p:nvPr>
            <p:custDataLst>
              <p:tags r:id="rId5"/>
            </p:custDataLst>
          </p:nvPr>
        </p:nvPicPr>
        <p:blipFill>
          <a:blip r:embed="rId2"/>
          <a:stretch>
            <a:fillRect/>
          </a:stretch>
        </p:blipFill>
        <p:spPr>
          <a:xfrm>
            <a:off x="4667250" y="2432685"/>
            <a:ext cx="6239510" cy="794385"/>
          </a:xfrm>
          <a:prstGeom prst="rect">
            <a:avLst/>
          </a:prstGeom>
        </p:spPr>
      </p:pic>
      <p:sp>
        <p:nvSpPr>
          <p:cNvPr id="19" name="文本框 18"/>
          <p:cNvSpPr txBox="1"/>
          <p:nvPr>
            <p:custDataLst>
              <p:tags r:id="rId6"/>
            </p:custDataLst>
          </p:nvPr>
        </p:nvSpPr>
        <p:spPr>
          <a:xfrm>
            <a:off x="4926330" y="248920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a:t>
            </a:r>
            <a:r>
              <a:rPr lang="zh-CN" altLang="en-US" sz="3000">
                <a:solidFill>
                  <a:srgbClr val="241789"/>
                </a:solidFill>
                <a:latin typeface="思源黑体 CN Medium" panose="020B0600000000000000" pitchFamily="34" charset="-122"/>
                <a:ea typeface="思源黑体 CN Medium" panose="020B0600000000000000" pitchFamily="34" charset="-122"/>
              </a:rPr>
              <a:t>二章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20" name="文本框 19"/>
          <p:cNvSpPr txBox="1"/>
          <p:nvPr>
            <p:custDataLst>
              <p:tags r:id="rId7"/>
            </p:custDataLst>
          </p:nvPr>
        </p:nvSpPr>
        <p:spPr>
          <a:xfrm>
            <a:off x="6760210" y="2575560"/>
            <a:ext cx="4064000" cy="553085"/>
          </a:xfrm>
          <a:prstGeom prst="rect">
            <a:avLst/>
          </a:prstGeom>
          <a:noFill/>
        </p:spPr>
        <p:txBody>
          <a:bodyPr wrap="square" rtlCol="0">
            <a:spAutoFit/>
          </a:bodyPr>
          <a:p>
            <a:r>
              <a:rPr lang="zh-CN"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年底</a:t>
            </a:r>
            <a:r>
              <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sym typeface="+mn-ea"/>
              </a:rPr>
              <a:t>资金面</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pic>
        <p:nvPicPr>
          <p:cNvPr id="21" name="图片 20" descr="1"/>
          <p:cNvPicPr>
            <a:picLocks noChangeAspect="1"/>
          </p:cNvPicPr>
          <p:nvPr>
            <p:custDataLst>
              <p:tags r:id="rId8"/>
            </p:custDataLst>
          </p:nvPr>
        </p:nvPicPr>
        <p:blipFill>
          <a:blip r:embed="rId2"/>
          <a:stretch>
            <a:fillRect/>
          </a:stretch>
        </p:blipFill>
        <p:spPr>
          <a:xfrm>
            <a:off x="4667250" y="3423285"/>
            <a:ext cx="6239510" cy="794385"/>
          </a:xfrm>
          <a:prstGeom prst="rect">
            <a:avLst/>
          </a:prstGeom>
        </p:spPr>
      </p:pic>
      <p:sp>
        <p:nvSpPr>
          <p:cNvPr id="23" name="文本框 22"/>
          <p:cNvSpPr txBox="1"/>
          <p:nvPr>
            <p:custDataLst>
              <p:tags r:id="rId9"/>
            </p:custDataLst>
          </p:nvPr>
        </p:nvSpPr>
        <p:spPr>
          <a:xfrm>
            <a:off x="4926330" y="3479800"/>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a:t>
            </a:r>
            <a:r>
              <a:rPr lang="zh-CN" altLang="en-US" sz="3000">
                <a:solidFill>
                  <a:srgbClr val="241789"/>
                </a:solidFill>
                <a:latin typeface="思源黑体 CN Medium" panose="020B0600000000000000" pitchFamily="34" charset="-122"/>
                <a:ea typeface="思源黑体 CN Medium" panose="020B0600000000000000" pitchFamily="34" charset="-122"/>
              </a:rPr>
              <a:t>三章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32" name="文本框 31"/>
          <p:cNvSpPr txBox="1"/>
          <p:nvPr>
            <p:custDataLst>
              <p:tags r:id="rId10"/>
            </p:custDataLst>
          </p:nvPr>
        </p:nvSpPr>
        <p:spPr>
          <a:xfrm>
            <a:off x="6760210" y="3566160"/>
            <a:ext cx="4064000" cy="553085"/>
          </a:xfrm>
          <a:prstGeom prst="rect">
            <a:avLst/>
          </a:prstGeom>
          <a:noFill/>
        </p:spPr>
        <p:txBody>
          <a:bodyPr wrap="square" rtlCol="0">
            <a:spAutoFit/>
          </a:bodyPr>
          <a:p>
            <a:r>
              <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rPr>
              <a:t>风格转换</a:t>
            </a:r>
            <a:r>
              <a:rPr lang="en-US" altLang="zh-CN"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rPr>
              <a:t>-</a:t>
            </a:r>
            <a:r>
              <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rPr>
              <a:t>小盘股</a:t>
            </a:r>
            <a:endPar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endParaRPr>
          </a:p>
        </p:txBody>
      </p:sp>
      <p:pic>
        <p:nvPicPr>
          <p:cNvPr id="33" name="图片 32" descr="1"/>
          <p:cNvPicPr>
            <a:picLocks noChangeAspect="1"/>
          </p:cNvPicPr>
          <p:nvPr>
            <p:custDataLst>
              <p:tags r:id="rId11"/>
            </p:custDataLst>
          </p:nvPr>
        </p:nvPicPr>
        <p:blipFill>
          <a:blip r:embed="rId2"/>
          <a:stretch>
            <a:fillRect/>
          </a:stretch>
        </p:blipFill>
        <p:spPr>
          <a:xfrm>
            <a:off x="4674870" y="4380230"/>
            <a:ext cx="6239510" cy="794385"/>
          </a:xfrm>
          <a:prstGeom prst="rect">
            <a:avLst/>
          </a:prstGeom>
        </p:spPr>
      </p:pic>
      <p:sp>
        <p:nvSpPr>
          <p:cNvPr id="34" name="文本框 33"/>
          <p:cNvSpPr txBox="1"/>
          <p:nvPr>
            <p:custDataLst>
              <p:tags r:id="rId12"/>
            </p:custDataLst>
          </p:nvPr>
        </p:nvSpPr>
        <p:spPr>
          <a:xfrm>
            <a:off x="4933950" y="4436745"/>
            <a:ext cx="1740535" cy="553085"/>
          </a:xfrm>
          <a:prstGeom prst="rect">
            <a:avLst/>
          </a:prstGeom>
          <a:noFill/>
        </p:spPr>
        <p:txBody>
          <a:bodyPr wrap="square" rtlCol="0">
            <a:spAutoFit/>
          </a:bodyPr>
          <a:p>
            <a:r>
              <a:rPr lang="zh-CN" altLang="en-US" sz="3000">
                <a:solidFill>
                  <a:srgbClr val="241789"/>
                </a:solidFill>
                <a:latin typeface="思源黑体 CN Medium" panose="020B0600000000000000" pitchFamily="34" charset="-122"/>
                <a:ea typeface="思源黑体 CN Medium" panose="020B0600000000000000" pitchFamily="34" charset="-122"/>
              </a:rPr>
              <a:t>第</a:t>
            </a:r>
            <a:r>
              <a:rPr lang="zh-CN" altLang="en-US" sz="3000">
                <a:solidFill>
                  <a:srgbClr val="241789"/>
                </a:solidFill>
                <a:latin typeface="思源黑体 CN Medium" panose="020B0600000000000000" pitchFamily="34" charset="-122"/>
                <a:ea typeface="思源黑体 CN Medium" panose="020B0600000000000000" pitchFamily="34" charset="-122"/>
              </a:rPr>
              <a:t>四章</a:t>
            </a:r>
            <a:endParaRPr lang="zh-CN" altLang="en-US" sz="3000">
              <a:solidFill>
                <a:srgbClr val="241789"/>
              </a:solidFill>
              <a:latin typeface="思源黑体 CN Medium" panose="020B0600000000000000" pitchFamily="34" charset="-122"/>
              <a:ea typeface="思源黑体 CN Medium" panose="020B0600000000000000" pitchFamily="34" charset="-122"/>
            </a:endParaRPr>
          </a:p>
        </p:txBody>
      </p:sp>
      <p:sp>
        <p:nvSpPr>
          <p:cNvPr id="35" name="文本框 34"/>
          <p:cNvSpPr txBox="1"/>
          <p:nvPr>
            <p:custDataLst>
              <p:tags r:id="rId13"/>
            </p:custDataLst>
          </p:nvPr>
        </p:nvSpPr>
        <p:spPr>
          <a:xfrm>
            <a:off x="6767830" y="4523105"/>
            <a:ext cx="4064000" cy="553085"/>
          </a:xfrm>
          <a:prstGeom prst="rect">
            <a:avLst/>
          </a:prstGeom>
          <a:noFill/>
        </p:spPr>
        <p:txBody>
          <a:bodyPr wrap="square" rtlCol="0">
            <a:spAutoFit/>
          </a:bodyPr>
          <a:p>
            <a:r>
              <a:rPr lang="zh-CN" altLang="en-US" sz="3000">
                <a:gradFill>
                  <a:gsLst>
                    <a:gs pos="0">
                      <a:srgbClr val="FFFEEB"/>
                    </a:gs>
                    <a:gs pos="100000">
                      <a:srgbClr val="FFF4A3"/>
                    </a:gs>
                  </a:gsLst>
                  <a:lin ang="5400000" scaled="0"/>
                </a:gradFill>
                <a:latin typeface="思源黑体 CN Bold" panose="020B0800000000000000" charset="-122"/>
                <a:ea typeface="思源黑体 CN Bold" panose="020B0800000000000000" charset="-122"/>
              </a:rPr>
              <a:t>题材猜想</a:t>
            </a:r>
            <a:endParaRPr lang="zh-CN" altLang="en-US" sz="3000">
              <a:solidFill>
                <a:schemeClr val="bg1"/>
              </a:solidFill>
              <a:latin typeface="思源黑体 CN Medium" panose="020B0600000000000000" pitchFamily="34" charset="-122"/>
              <a:ea typeface="思源黑体 CN Medium" panose="020B0600000000000000" pitchFamily="34" charset="-122"/>
            </a:endParaRPr>
          </a:p>
        </p:txBody>
      </p:sp>
    </p:spTree>
    <p:custDataLst>
      <p:tags r:id="rId1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tretch>
            <a:fillRect/>
          </a:stretch>
        </p:blipFill>
        <p:spPr>
          <a:xfrm>
            <a:off x="514985" y="3053080"/>
            <a:ext cx="6862445" cy="3369945"/>
          </a:xfrm>
          <a:prstGeom prst="rect">
            <a:avLst/>
          </a:prstGeom>
        </p:spPr>
      </p:pic>
      <p:sp>
        <p:nvSpPr>
          <p:cNvPr id="4" name="文本框 3"/>
          <p:cNvSpPr txBox="1"/>
          <p:nvPr>
            <p:custDataLst>
              <p:tags r:id="rId3"/>
            </p:custDataLst>
          </p:nvPr>
        </p:nvSpPr>
        <p:spPr>
          <a:xfrm>
            <a:off x="514985" y="911860"/>
            <a:ext cx="4409440" cy="2387600"/>
          </a:xfrm>
          <a:prstGeom prst="rect">
            <a:avLst/>
          </a:prstGeom>
          <a:noFill/>
        </p:spPr>
        <p:txBody>
          <a:bodyPr wrap="square" rtlCol="0" anchor="t">
            <a:noAutofit/>
          </a:bodyPr>
          <a:p>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rPr>
              <a:t>12</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rPr>
              <a:t>月</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rPr>
              <a:t>6</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rPr>
              <a:t>日，</a:t>
            </a:r>
            <a:r>
              <a:rPr lang="zh-CN" sz="2000">
                <a:solidFill>
                  <a:schemeClr val="bg1"/>
                </a:solidFill>
                <a:latin typeface="思源黑体 CN Normal" panose="020B0400000000000000" charset="-122"/>
                <a:ea typeface="思源黑体 CN Normal" panose="020B0400000000000000" charset="-122"/>
                <a:cs typeface="思源黑体 CN Normal" panose="020B0400000000000000" charset="-122"/>
              </a:rPr>
              <a:t>东安动力、圣龙股份、惠发食品、中广天择等</a:t>
            </a:r>
            <a:r>
              <a:rPr sz="2000">
                <a:solidFill>
                  <a:schemeClr val="bg1"/>
                </a:solidFill>
                <a:latin typeface="思源黑体 CN Normal" panose="020B0400000000000000" charset="-122"/>
                <a:ea typeface="思源黑体 CN Normal" panose="020B0400000000000000" charset="-122"/>
                <a:cs typeface="思源黑体 CN Normal" panose="020B0400000000000000" charset="-122"/>
              </a:rPr>
              <a:t>高位股集体杀跌</a:t>
            </a:r>
            <a:r>
              <a:rPr lang="zh-CN" sz="2000">
                <a:solidFill>
                  <a:schemeClr val="bg1"/>
                </a:solidFill>
                <a:latin typeface="思源黑体 CN Normal" panose="020B0400000000000000" charset="-122"/>
                <a:ea typeface="思源黑体 CN Normal" panose="020B0400000000000000" charset="-122"/>
                <a:cs typeface="思源黑体 CN Normal" panose="020B0400000000000000" charset="-122"/>
              </a:rPr>
              <a:t>。</a:t>
            </a:r>
            <a:endParaRPr sz="20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sz="2000">
                <a:solidFill>
                  <a:schemeClr val="bg1"/>
                </a:solidFill>
                <a:latin typeface="思源黑体 CN Normal" panose="020B0400000000000000" charset="-122"/>
                <a:ea typeface="思源黑体 CN Normal" panose="020B0400000000000000" charset="-122"/>
                <a:cs typeface="思源黑体 CN Normal" panose="020B0400000000000000" charset="-122"/>
              </a:rPr>
              <a:t>一般来说，当股市跌到尾声的时候，大家的考虑都是“抄底”，所以，逆势而上的高位股就到了“变现”的时候，往往出现补跌行情。</a:t>
            </a:r>
            <a:endParaRPr sz="20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endPar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2" name="文本框 1"/>
          <p:cNvSpPr txBox="1"/>
          <p:nvPr>
            <p:custDataLst>
              <p:tags r:id="rId4"/>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双底的可能性</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3" name="图片 2"/>
          <p:cNvPicPr>
            <a:picLocks noChangeAspect="1"/>
          </p:cNvPicPr>
          <p:nvPr>
            <p:custDataLst>
              <p:tags r:id="rId5"/>
            </p:custDataLst>
          </p:nvPr>
        </p:nvPicPr>
        <p:blipFill>
          <a:blip r:embed="rId6"/>
          <a:stretch>
            <a:fillRect/>
          </a:stretch>
        </p:blipFill>
        <p:spPr>
          <a:xfrm>
            <a:off x="5124450" y="847725"/>
            <a:ext cx="6531610" cy="3266440"/>
          </a:xfrm>
          <a:prstGeom prst="rect">
            <a:avLst/>
          </a:prstGeom>
        </p:spPr>
      </p:pic>
      <p:sp>
        <p:nvSpPr>
          <p:cNvPr id="6" name="文本框 5"/>
          <p:cNvSpPr txBox="1"/>
          <p:nvPr/>
        </p:nvSpPr>
        <p:spPr>
          <a:xfrm>
            <a:off x="7486650" y="4291330"/>
            <a:ext cx="4168775" cy="2131060"/>
          </a:xfrm>
          <a:prstGeom prst="rect">
            <a:avLst/>
          </a:prstGeom>
          <a:noFill/>
        </p:spPr>
        <p:txBody>
          <a:bodyPr wrap="square" rtlCol="0" anchor="t">
            <a:noAutofit/>
          </a:bodyPr>
          <a:p>
            <a:r>
              <a:rPr 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科创板</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：从</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2021</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11</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3522</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点，跌到</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2023</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10</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1840</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点。</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-48%</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endPar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上证指数：</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2023</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5</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3418</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点，跌到</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2023</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10</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月，</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2923</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点。</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5</a:t>
            </a:r>
            <a:r>
              <a:rPr lang="zh-CN" altLang="en-US"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个月，</a:t>
            </a:r>
            <a:r>
              <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-15%</a:t>
            </a:r>
            <a:endParaRPr lang="en-US" altLang="zh-CN" sz="2000">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Tree>
    <p:custDataLst>
      <p:tags r:id="rId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7380" y="859790"/>
            <a:ext cx="11024870" cy="1250950"/>
          </a:xfrm>
          <a:prstGeom prst="rect">
            <a:avLst/>
          </a:prstGeom>
          <a:noFill/>
        </p:spPr>
        <p:txBody>
          <a:bodyPr wrap="square" rtlCol="0" anchor="t">
            <a:noAutofit/>
          </a:bodyPr>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三角形下轨</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 998</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2005</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-1849</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2013</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2008年4月22日，上证自</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6124</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以来第一次跌破3000点。第二天深夜，证券交易印花税从3‰下调至1‰，救市失败，最后跌到</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1664</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点。媒体统计，</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15</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年来，上证指数有</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54</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次跌破</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3000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点</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a:t>
            </a:r>
            <a:endPar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3" name="文本框 2"/>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6124-5178，大三角形</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5" name="图片 4"/>
          <p:cNvPicPr>
            <a:picLocks noChangeAspect="1"/>
          </p:cNvPicPr>
          <p:nvPr>
            <p:custDataLst>
              <p:tags r:id="rId2"/>
            </p:custDataLst>
          </p:nvPr>
        </p:nvPicPr>
        <p:blipFill>
          <a:blip r:embed="rId3"/>
          <a:stretch>
            <a:fillRect/>
          </a:stretch>
        </p:blipFill>
        <p:spPr>
          <a:xfrm>
            <a:off x="725805" y="1837690"/>
            <a:ext cx="10739755" cy="4706620"/>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87203" y="1695768"/>
            <a:ext cx="3738880" cy="101473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rPr>
              <a:t>PART 01</a:t>
            </a:r>
            <a:endParaRPr kumimoji="0" lang="zh-CN" altLang="en-US" sz="6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思源黑体 CN Normal" panose="020B0400000000000000" charset="-122"/>
            </a:endParaRPr>
          </a:p>
        </p:txBody>
      </p:sp>
      <p:sp>
        <p:nvSpPr>
          <p:cNvPr id="6" name="文本框 5"/>
          <p:cNvSpPr txBox="1"/>
          <p:nvPr>
            <p:custDataLst>
              <p:tags r:id="rId2"/>
            </p:custDataLst>
          </p:nvPr>
        </p:nvSpPr>
        <p:spPr>
          <a:xfrm>
            <a:off x="1770380" y="2843530"/>
            <a:ext cx="9378950" cy="1198880"/>
          </a:xfrm>
          <a:prstGeom prst="rect">
            <a:avLst/>
          </a:prstGeom>
          <a:noFill/>
        </p:spPr>
        <p:txBody>
          <a:bodyPr wrap="square" rtlCol="0">
            <a:spAutoFit/>
          </a:bodyPr>
          <a:p>
            <a:pPr algn="ctr" fontAlgn="auto"/>
            <a:r>
              <a:rPr lang="zh-CN" altLang="en-US" sz="72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期待中央经济工作会议</a:t>
            </a:r>
            <a:endParaRPr lang="zh-CN" altLang="en-US" sz="72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76910" y="932815"/>
            <a:ext cx="10991850" cy="760730"/>
          </a:xfrm>
          <a:prstGeom prst="rect">
            <a:avLst/>
          </a:prstGeom>
          <a:noFill/>
        </p:spPr>
        <p:txBody>
          <a:bodyPr wrap="square" rtlCol="0" anchor="t">
            <a:noAutofit/>
          </a:bodyPr>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2024年，是中华人民共和国成立75周年，中共中央政治局12月8日召开会议，分析研究2024年经济工作。</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按照过往经验，在每年12月份的政治局会议召开之后一周之内，</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举行</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rPr>
              <a:t>中央经济工作会议。</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 name="文本框 3"/>
          <p:cNvSpPr txBox="1"/>
          <p:nvPr>
            <p:custDataLst>
              <p:tags r:id="rId2"/>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a:solidFill>
                  <a:schemeClr val="bg1"/>
                </a:solidFill>
                <a:sym typeface="+mn-ea"/>
              </a:rPr>
              <a:t> </a:t>
            </a: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管窥</a:t>
            </a: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中央经济工作会议</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grpSp>
        <p:nvGrpSpPr>
          <p:cNvPr id="3" name="组合 2"/>
          <p:cNvGrpSpPr/>
          <p:nvPr/>
        </p:nvGrpSpPr>
        <p:grpSpPr>
          <a:xfrm>
            <a:off x="655955" y="1909103"/>
            <a:ext cx="5488940" cy="789354"/>
            <a:chOff x="1029694" y="2562704"/>
            <a:chExt cx="4805514" cy="683649"/>
          </a:xfrm>
          <a:gradFill>
            <a:gsLst>
              <a:gs pos="0">
                <a:srgbClr val="F9C574"/>
              </a:gs>
              <a:gs pos="68000">
                <a:srgbClr val="FEE6BD"/>
              </a:gs>
            </a:gsLst>
            <a:path path="circle">
              <a:fillToRect l="100000" t="100000"/>
            </a:path>
            <a:tileRect r="-100000" b="-100000"/>
          </a:gradFill>
        </p:grpSpPr>
        <p:grpSp>
          <p:nvGrpSpPr>
            <p:cNvPr id="6" name="组合 5"/>
            <p:cNvGrpSpPr/>
            <p:nvPr/>
          </p:nvGrpSpPr>
          <p:grpSpPr>
            <a:xfrm>
              <a:off x="1029694" y="2562704"/>
              <a:ext cx="4805514" cy="683649"/>
              <a:chOff x="1462296" y="2554916"/>
              <a:chExt cx="4381905" cy="623385"/>
            </a:xfrm>
            <a:grpFill/>
          </p:grpSpPr>
          <p:sp>
            <p:nvSpPr>
              <p:cNvPr id="7" name="任意多边形 26"/>
              <p:cNvSpPr/>
              <p:nvPr>
                <p:custDataLst>
                  <p:tags r:id="rId3"/>
                </p:custDataLst>
              </p:nvPr>
            </p:nvSpPr>
            <p:spPr>
              <a:xfrm>
                <a:off x="5439001" y="2554916"/>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b="1" dirty="0">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10" name="任意多边形 38"/>
              <p:cNvSpPr/>
              <p:nvPr>
                <p:custDataLst>
                  <p:tags r:id="rId4"/>
                </p:custDataLst>
              </p:nvPr>
            </p:nvSpPr>
            <p:spPr>
              <a:xfrm>
                <a:off x="1527527" y="2557192"/>
                <a:ext cx="4251443" cy="621109"/>
              </a:xfrm>
              <a:custGeom>
                <a:avLst/>
                <a:gdLst>
                  <a:gd name="connsiteX0" fmla="*/ 350955 w 4251443"/>
                  <a:gd name="connsiteY0" fmla="*/ 0 h 621109"/>
                  <a:gd name="connsiteX1" fmla="*/ 1468563 w 4251443"/>
                  <a:gd name="connsiteY1" fmla="*/ 0 h 621109"/>
                  <a:gd name="connsiteX2" fmla="*/ 2101327 w 4251443"/>
                  <a:gd name="connsiteY2" fmla="*/ 0 h 621109"/>
                  <a:gd name="connsiteX3" fmla="*/ 2475797 w 4251443"/>
                  <a:gd name="connsiteY3" fmla="*/ 0 h 621109"/>
                  <a:gd name="connsiteX4" fmla="*/ 3695821 w 4251443"/>
                  <a:gd name="connsiteY4" fmla="*/ 0 h 621109"/>
                  <a:gd name="connsiteX5" fmla="*/ 4251443 w 4251443"/>
                  <a:gd name="connsiteY5" fmla="*/ 0 h 621109"/>
                  <a:gd name="connsiteX6" fmla="*/ 3900488 w 4251443"/>
                  <a:gd name="connsiteY6" fmla="*/ 621109 h 621109"/>
                  <a:gd name="connsiteX7" fmla="*/ 3255606 w 4251443"/>
                  <a:gd name="connsiteY7" fmla="*/ 621109 h 621109"/>
                  <a:gd name="connsiteX8" fmla="*/ 2475797 w 4251443"/>
                  <a:gd name="connsiteY8" fmla="*/ 621109 h 621109"/>
                  <a:gd name="connsiteX9" fmla="*/ 1661112 w 4251443"/>
                  <a:gd name="connsiteY9" fmla="*/ 621109 h 621109"/>
                  <a:gd name="connsiteX10" fmla="*/ 1468563 w 4251443"/>
                  <a:gd name="connsiteY10" fmla="*/ 621109 h 621109"/>
                  <a:gd name="connsiteX11" fmla="*/ 0 w 4251443"/>
                  <a:gd name="connsiteY11" fmla="*/ 621109 h 62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443" h="621109">
                    <a:moveTo>
                      <a:pt x="350955" y="0"/>
                    </a:moveTo>
                    <a:lnTo>
                      <a:pt x="1468563" y="0"/>
                    </a:lnTo>
                    <a:lnTo>
                      <a:pt x="2101327" y="0"/>
                    </a:lnTo>
                    <a:lnTo>
                      <a:pt x="2475797" y="0"/>
                    </a:lnTo>
                    <a:lnTo>
                      <a:pt x="3695821" y="0"/>
                    </a:lnTo>
                    <a:lnTo>
                      <a:pt x="4251443" y="0"/>
                    </a:lnTo>
                    <a:lnTo>
                      <a:pt x="3900488" y="621109"/>
                    </a:lnTo>
                    <a:lnTo>
                      <a:pt x="3255606" y="621109"/>
                    </a:lnTo>
                    <a:lnTo>
                      <a:pt x="2475797" y="621109"/>
                    </a:lnTo>
                    <a:lnTo>
                      <a:pt x="1661112" y="621109"/>
                    </a:lnTo>
                    <a:lnTo>
                      <a:pt x="1468563" y="621109"/>
                    </a:lnTo>
                    <a:lnTo>
                      <a:pt x="0" y="62110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b="1" dirty="0">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11" name="任意多边形 39"/>
              <p:cNvSpPr/>
              <p:nvPr>
                <p:custDataLst>
                  <p:tags r:id="rId5"/>
                </p:custDataLst>
              </p:nvPr>
            </p:nvSpPr>
            <p:spPr>
              <a:xfrm>
                <a:off x="1462296" y="2554916"/>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b="1">
                  <a:latin typeface="思源黑体 CN Normal" panose="020B0400000000000000" charset="-122"/>
                  <a:ea typeface="思源黑体 CN Normal" panose="020B0400000000000000" charset="-122"/>
                  <a:sym typeface="Source Han Sans SC" panose="020B0500000000000000" pitchFamily="34" charset="-122"/>
                </a:endParaRPr>
              </a:p>
            </p:txBody>
          </p:sp>
        </p:grpSp>
        <p:sp>
          <p:nvSpPr>
            <p:cNvPr id="12" name="文本框 11"/>
            <p:cNvSpPr txBox="1"/>
            <p:nvPr>
              <p:custDataLst>
                <p:tags r:id="rId6"/>
              </p:custDataLst>
            </p:nvPr>
          </p:nvSpPr>
          <p:spPr>
            <a:xfrm>
              <a:off x="2130448" y="2736239"/>
              <a:ext cx="3225543" cy="431172"/>
            </a:xfrm>
            <a:prstGeom prst="rect">
              <a:avLst/>
            </a:prstGeom>
            <a:grpFill/>
          </p:spPr>
          <p:txBody>
            <a:bodyPr wrap="square" rtlCol="0">
              <a:noAutofit/>
              <a:scene3d>
                <a:camera prst="orthographicFront"/>
                <a:lightRig rig="threePt" dir="t"/>
              </a:scene3d>
              <a:sp3d contourW="12700"/>
            </a:bodyPr>
            <a:lstStyle/>
            <a:p>
              <a:r>
                <a:rPr lang="zh-CN" altLang="en-US"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rPr>
                <a:t>稳中求进、以进促稳、先立后破</a:t>
              </a:r>
              <a:endParaRPr lang="zh-CN" altLang="en-US"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13" name="文本框 12"/>
            <p:cNvSpPr txBox="1"/>
            <p:nvPr>
              <p:custDataLst>
                <p:tags r:id="rId7"/>
              </p:custDataLst>
            </p:nvPr>
          </p:nvSpPr>
          <p:spPr>
            <a:xfrm>
              <a:off x="1597305" y="2758238"/>
              <a:ext cx="439746" cy="292581"/>
            </a:xfrm>
            <a:prstGeom prst="rect">
              <a:avLst/>
            </a:prstGeom>
            <a:grpFill/>
          </p:spPr>
          <p:txBody>
            <a:bodyPr wrap="square" rtlCol="0">
              <a:noAutofit/>
              <a:scene3d>
                <a:camera prst="orthographicFront"/>
                <a:lightRig rig="threePt" dir="t"/>
              </a:scene3d>
              <a:sp3d contourW="12700"/>
            </a:bodyPr>
            <a:lstStyle/>
            <a:p>
              <a:r>
                <a:rPr lang="en-US" altLang="zh-CN" sz="1575"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rPr>
                <a:t>01</a:t>
              </a:r>
              <a:endParaRPr lang="en-US" altLang="zh-CN" sz="1575"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endParaRPr>
            </a:p>
          </p:txBody>
        </p:sp>
        <p:cxnSp>
          <p:nvCxnSpPr>
            <p:cNvPr id="14" name="直接连接符 10"/>
            <p:cNvCxnSpPr/>
            <p:nvPr>
              <p:custDataLst>
                <p:tags r:id="rId8"/>
              </p:custDataLst>
            </p:nvPr>
          </p:nvCxnSpPr>
          <p:spPr>
            <a:xfrm>
              <a:off x="2011665" y="2698840"/>
              <a:ext cx="0" cy="401118"/>
            </a:xfrm>
            <a:prstGeom prst="line">
              <a:avLst/>
            </a:prstGeom>
            <a:grpFill/>
            <a:ln w="12700">
              <a:solidFill>
                <a:srgbClr val="B12737"/>
              </a:solidFill>
            </a:ln>
          </p:spPr>
          <p:style>
            <a:lnRef idx="1">
              <a:schemeClr val="accent1"/>
            </a:lnRef>
            <a:fillRef idx="0">
              <a:schemeClr val="accent1"/>
            </a:fillRef>
            <a:effectRef idx="0">
              <a:schemeClr val="accent1"/>
            </a:effectRef>
            <a:fontRef idx="minor">
              <a:schemeClr val="tx1"/>
            </a:fontRef>
          </p:style>
        </p:cxnSp>
      </p:grpSp>
      <p:sp>
        <p:nvSpPr>
          <p:cNvPr id="39" name="PA-文本框 42"/>
          <p:cNvSpPr txBox="1"/>
          <p:nvPr>
            <p:custDataLst>
              <p:tags r:id="rId9"/>
            </p:custDataLst>
          </p:nvPr>
        </p:nvSpPr>
        <p:spPr>
          <a:xfrm>
            <a:off x="6296025" y="2802890"/>
            <a:ext cx="5183505" cy="1119505"/>
          </a:xfrm>
          <a:prstGeom prst="rect">
            <a:avLst/>
          </a:prstGeom>
        </p:spPr>
        <p:txBody>
          <a:bodyPr wrap="square">
            <a:no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10000"/>
              </a:lnSpc>
            </a:pP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财政政策要适度加力、提质增效，货币政策要灵活适度、精准有效。</a:t>
            </a: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跨周期调节要兼顾多个经济周期，主要着眼于经济的长期健康运行与稳定增长。</a:t>
            </a:r>
            <a:endPar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endParaRPr>
          </a:p>
        </p:txBody>
      </p:sp>
      <p:sp>
        <p:nvSpPr>
          <p:cNvPr id="40" name="PA-文本框 42"/>
          <p:cNvSpPr txBox="1"/>
          <p:nvPr>
            <p:custDataLst>
              <p:tags r:id="rId10"/>
            </p:custDataLst>
          </p:nvPr>
        </p:nvSpPr>
        <p:spPr>
          <a:xfrm>
            <a:off x="655955" y="5013960"/>
            <a:ext cx="5207000" cy="1410335"/>
          </a:xfrm>
          <a:prstGeom prst="rect">
            <a:avLst/>
          </a:prstGeom>
        </p:spPr>
        <p:txBody>
          <a:bodyPr wrap="square">
            <a:no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10000"/>
              </a:lnSpc>
            </a:pP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统筹扩大内需和深化供给侧结构性改革</a:t>
            </a:r>
            <a:endPar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endParaRPr>
          </a:p>
          <a:p>
            <a:pPr algn="l">
              <a:lnSpc>
                <a:spcPct val="110000"/>
              </a:lnSpc>
            </a:pP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统筹新型城镇化和乡村全面振兴</a:t>
            </a:r>
            <a:endPar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endParaRPr>
          </a:p>
          <a:p>
            <a:pPr algn="l">
              <a:lnSpc>
                <a:spcPct val="110000"/>
              </a:lnSpc>
            </a:pP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统筹高质量发展和高水平安全，持续有效防范化解重点领域风险，加强国家安全能力建设</a:t>
            </a:r>
            <a:endPar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endParaRPr>
          </a:p>
          <a:p>
            <a:pPr algn="l"/>
            <a:endPar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endParaRPr>
          </a:p>
        </p:txBody>
      </p:sp>
      <p:sp>
        <p:nvSpPr>
          <p:cNvPr id="41" name="PA-文本框 42"/>
          <p:cNvSpPr txBox="1"/>
          <p:nvPr>
            <p:custDataLst>
              <p:tags r:id="rId11"/>
            </p:custDataLst>
          </p:nvPr>
        </p:nvSpPr>
        <p:spPr>
          <a:xfrm>
            <a:off x="6296025" y="5026025"/>
            <a:ext cx="5400675" cy="1455420"/>
          </a:xfrm>
          <a:prstGeom prst="rect">
            <a:avLst/>
          </a:prstGeom>
        </p:spPr>
        <p:txBody>
          <a:bodyPr wrap="square">
            <a:no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a:lnSpc>
                <a:spcPct val="110000"/>
              </a:lnSpc>
            </a:pP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形成消费和投资相互促进的良性循环，</a:t>
            </a: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切实保障和改善民生是总方向，坚持尽力而为、量力而行是必要原则。</a:t>
            </a:r>
            <a:endPar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endParaRPr>
          </a:p>
          <a:p>
            <a:pPr algn="l">
              <a:lnSpc>
                <a:spcPct val="110000"/>
              </a:lnSpc>
            </a:pP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建立“投资-就业-收入-消费”的可持续循环系统。</a:t>
            </a:r>
            <a:endPar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endParaRPr>
          </a:p>
          <a:p>
            <a:pPr algn="l">
              <a:lnSpc>
                <a:spcPct val="110000"/>
              </a:lnSpc>
            </a:pP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促进有效投资来稳定就业，降低居民部门的预防性储蓄。</a:t>
            </a:r>
            <a:endPar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endParaRPr>
          </a:p>
          <a:p>
            <a:pPr algn="l"/>
            <a:endPar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endParaRPr>
          </a:p>
        </p:txBody>
      </p:sp>
      <p:sp>
        <p:nvSpPr>
          <p:cNvPr id="42" name="PA-文本框 42"/>
          <p:cNvSpPr txBox="1"/>
          <p:nvPr>
            <p:custDataLst>
              <p:tags r:id="rId12"/>
            </p:custDataLst>
          </p:nvPr>
        </p:nvSpPr>
        <p:spPr>
          <a:xfrm>
            <a:off x="655955" y="2867660"/>
            <a:ext cx="5267325" cy="1002030"/>
          </a:xfrm>
          <a:prstGeom prst="rect">
            <a:avLst/>
          </a:prstGeom>
        </p:spPr>
        <p:txBody>
          <a:bodyPr wrap="square">
            <a:noAutofit/>
          </a:bodyPr>
          <a:lstStyle>
            <a:defPPr>
              <a:defRPr lang="zh-CN"/>
            </a:defPPr>
            <a:lvl1pPr defTabSz="457200">
              <a:lnSpc>
                <a:spcPct val="130000"/>
              </a:lnSpc>
              <a:defRPr sz="14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lvl="0" algn="l">
              <a:lnSpc>
                <a:spcPct val="110000"/>
              </a:lnSpc>
              <a:buClrTx/>
              <a:buSzTx/>
              <a:buFontTx/>
            </a:pP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稳中求进：</a:t>
            </a: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工作总基调</a:t>
            </a:r>
            <a:endPar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endParaRPr>
          </a:p>
          <a:p>
            <a:pPr lvl="0" algn="l">
              <a:lnSpc>
                <a:spcPct val="110000"/>
              </a:lnSpc>
              <a:buClrTx/>
              <a:buSzTx/>
              <a:buFontTx/>
            </a:pP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以进促稳：在科技创新、内生动能培育等</a:t>
            </a: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方面</a:t>
            </a: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“进”</a:t>
            </a:r>
            <a:endPar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endParaRPr>
          </a:p>
          <a:p>
            <a:pPr lvl="0" algn="l">
              <a:lnSpc>
                <a:spcPct val="110000"/>
              </a:lnSpc>
              <a:buClrTx/>
              <a:buSzTx/>
              <a:buFontTx/>
            </a:pPr>
            <a:r>
              <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rPr>
              <a:t>先立后破：房地产发展新模式、能源结构、政府债务管理</a:t>
            </a:r>
            <a:endParaRPr lang="zh-CN" sz="1500" b="1"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Source Han Sans SC" panose="020B0500000000000000" pitchFamily="34" charset="-122"/>
            </a:endParaRPr>
          </a:p>
        </p:txBody>
      </p:sp>
      <p:grpSp>
        <p:nvGrpSpPr>
          <p:cNvPr id="2" name="组合 1"/>
          <p:cNvGrpSpPr/>
          <p:nvPr/>
        </p:nvGrpSpPr>
        <p:grpSpPr>
          <a:xfrm>
            <a:off x="6253480" y="1921168"/>
            <a:ext cx="5488940" cy="789354"/>
            <a:chOff x="1029694" y="2562704"/>
            <a:chExt cx="4805514" cy="683649"/>
          </a:xfrm>
          <a:gradFill>
            <a:gsLst>
              <a:gs pos="0">
                <a:srgbClr val="F9C574"/>
              </a:gs>
              <a:gs pos="68000">
                <a:srgbClr val="FEE6BD"/>
              </a:gs>
            </a:gsLst>
            <a:path path="circle">
              <a:fillToRect l="100000" t="100000"/>
            </a:path>
            <a:tileRect r="-100000" b="-100000"/>
          </a:gradFill>
        </p:grpSpPr>
        <p:grpSp>
          <p:nvGrpSpPr>
            <p:cNvPr id="8" name="组合 7"/>
            <p:cNvGrpSpPr/>
            <p:nvPr/>
          </p:nvGrpSpPr>
          <p:grpSpPr>
            <a:xfrm>
              <a:off x="1029694" y="2562704"/>
              <a:ext cx="4805514" cy="683649"/>
              <a:chOff x="1462296" y="2554916"/>
              <a:chExt cx="4381905" cy="623385"/>
            </a:xfrm>
            <a:grpFill/>
          </p:grpSpPr>
          <p:sp>
            <p:nvSpPr>
              <p:cNvPr id="43" name="任意多边形 26"/>
              <p:cNvSpPr/>
              <p:nvPr>
                <p:custDataLst>
                  <p:tags r:id="rId13"/>
                </p:custDataLst>
              </p:nvPr>
            </p:nvSpPr>
            <p:spPr>
              <a:xfrm>
                <a:off x="5439001" y="2554916"/>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75" b="1" dirty="0">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44" name="任意多边形 38"/>
              <p:cNvSpPr/>
              <p:nvPr>
                <p:custDataLst>
                  <p:tags r:id="rId14"/>
                </p:custDataLst>
              </p:nvPr>
            </p:nvSpPr>
            <p:spPr>
              <a:xfrm>
                <a:off x="1527527" y="2557192"/>
                <a:ext cx="4251443" cy="621109"/>
              </a:xfrm>
              <a:custGeom>
                <a:avLst/>
                <a:gdLst>
                  <a:gd name="connsiteX0" fmla="*/ 350955 w 4251443"/>
                  <a:gd name="connsiteY0" fmla="*/ 0 h 621109"/>
                  <a:gd name="connsiteX1" fmla="*/ 1468563 w 4251443"/>
                  <a:gd name="connsiteY1" fmla="*/ 0 h 621109"/>
                  <a:gd name="connsiteX2" fmla="*/ 2101327 w 4251443"/>
                  <a:gd name="connsiteY2" fmla="*/ 0 h 621109"/>
                  <a:gd name="connsiteX3" fmla="*/ 2475797 w 4251443"/>
                  <a:gd name="connsiteY3" fmla="*/ 0 h 621109"/>
                  <a:gd name="connsiteX4" fmla="*/ 3695821 w 4251443"/>
                  <a:gd name="connsiteY4" fmla="*/ 0 h 621109"/>
                  <a:gd name="connsiteX5" fmla="*/ 4251443 w 4251443"/>
                  <a:gd name="connsiteY5" fmla="*/ 0 h 621109"/>
                  <a:gd name="connsiteX6" fmla="*/ 3900488 w 4251443"/>
                  <a:gd name="connsiteY6" fmla="*/ 621109 h 621109"/>
                  <a:gd name="connsiteX7" fmla="*/ 3255606 w 4251443"/>
                  <a:gd name="connsiteY7" fmla="*/ 621109 h 621109"/>
                  <a:gd name="connsiteX8" fmla="*/ 2475797 w 4251443"/>
                  <a:gd name="connsiteY8" fmla="*/ 621109 h 621109"/>
                  <a:gd name="connsiteX9" fmla="*/ 1661112 w 4251443"/>
                  <a:gd name="connsiteY9" fmla="*/ 621109 h 621109"/>
                  <a:gd name="connsiteX10" fmla="*/ 1468563 w 4251443"/>
                  <a:gd name="connsiteY10" fmla="*/ 621109 h 621109"/>
                  <a:gd name="connsiteX11" fmla="*/ 0 w 4251443"/>
                  <a:gd name="connsiteY11" fmla="*/ 621109 h 62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443" h="621109">
                    <a:moveTo>
                      <a:pt x="350955" y="0"/>
                    </a:moveTo>
                    <a:lnTo>
                      <a:pt x="1468563" y="0"/>
                    </a:lnTo>
                    <a:lnTo>
                      <a:pt x="2101327" y="0"/>
                    </a:lnTo>
                    <a:lnTo>
                      <a:pt x="2475797" y="0"/>
                    </a:lnTo>
                    <a:lnTo>
                      <a:pt x="3695821" y="0"/>
                    </a:lnTo>
                    <a:lnTo>
                      <a:pt x="4251443" y="0"/>
                    </a:lnTo>
                    <a:lnTo>
                      <a:pt x="3900488" y="621109"/>
                    </a:lnTo>
                    <a:lnTo>
                      <a:pt x="3255606" y="621109"/>
                    </a:lnTo>
                    <a:lnTo>
                      <a:pt x="2475797" y="621109"/>
                    </a:lnTo>
                    <a:lnTo>
                      <a:pt x="1661112" y="621109"/>
                    </a:lnTo>
                    <a:lnTo>
                      <a:pt x="1468563" y="621109"/>
                    </a:lnTo>
                    <a:lnTo>
                      <a:pt x="0" y="62110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75" b="1" dirty="0">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45" name="任意多边形 39"/>
              <p:cNvSpPr/>
              <p:nvPr>
                <p:custDataLst>
                  <p:tags r:id="rId15"/>
                </p:custDataLst>
              </p:nvPr>
            </p:nvSpPr>
            <p:spPr>
              <a:xfrm>
                <a:off x="1462296" y="2554916"/>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75" b="1">
                  <a:latin typeface="思源黑体 CN Normal" panose="020B0400000000000000" charset="-122"/>
                  <a:ea typeface="思源黑体 CN Normal" panose="020B0400000000000000" charset="-122"/>
                  <a:sym typeface="Source Han Sans SC" panose="020B0500000000000000" pitchFamily="34" charset="-122"/>
                </a:endParaRPr>
              </a:p>
            </p:txBody>
          </p:sp>
        </p:grpSp>
        <p:sp>
          <p:nvSpPr>
            <p:cNvPr id="46" name="文本框 45"/>
            <p:cNvSpPr txBox="1"/>
            <p:nvPr>
              <p:custDataLst>
                <p:tags r:id="rId16"/>
              </p:custDataLst>
            </p:nvPr>
          </p:nvSpPr>
          <p:spPr>
            <a:xfrm>
              <a:off x="2130448" y="2736239"/>
              <a:ext cx="3225543" cy="431172"/>
            </a:xfrm>
            <a:prstGeom prst="rect">
              <a:avLst/>
            </a:prstGeom>
            <a:grpFill/>
          </p:spPr>
          <p:txBody>
            <a:bodyPr wrap="square" rtlCol="0">
              <a:noAutofit/>
              <a:scene3d>
                <a:camera prst="orthographicFront"/>
                <a:lightRig rig="threePt" dir="t"/>
              </a:scene3d>
              <a:sp3d contourW="12700"/>
            </a:bodyPr>
            <a:p>
              <a:pPr lvl="0" algn="l">
                <a:buClrTx/>
                <a:buSzTx/>
                <a:buFontTx/>
              </a:pPr>
              <a:r>
                <a:rPr lang="zh-CN" altLang="en-US"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rPr>
                <a:t>强化宏观政策逆周期和跨周期调节</a:t>
              </a:r>
              <a:endParaRPr lang="zh-CN" altLang="en-US"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47" name="文本框 46"/>
            <p:cNvSpPr txBox="1"/>
            <p:nvPr>
              <p:custDataLst>
                <p:tags r:id="rId17"/>
              </p:custDataLst>
            </p:nvPr>
          </p:nvSpPr>
          <p:spPr>
            <a:xfrm>
              <a:off x="1597305" y="2758238"/>
              <a:ext cx="439746" cy="292581"/>
            </a:xfrm>
            <a:prstGeom prst="rect">
              <a:avLst/>
            </a:prstGeom>
            <a:grpFill/>
          </p:spPr>
          <p:txBody>
            <a:bodyPr wrap="square" rtlCol="0">
              <a:noAutofit/>
              <a:scene3d>
                <a:camera prst="orthographicFront"/>
                <a:lightRig rig="threePt" dir="t"/>
              </a:scene3d>
              <a:sp3d contourW="12700"/>
            </a:bodyPr>
            <a:p>
              <a:r>
                <a:rPr lang="en-US" altLang="zh-CN" sz="1575"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rPr>
                <a:t>02</a:t>
              </a:r>
              <a:endParaRPr lang="en-US" altLang="zh-CN" sz="1575"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endParaRPr>
            </a:p>
          </p:txBody>
        </p:sp>
        <p:cxnSp>
          <p:nvCxnSpPr>
            <p:cNvPr id="48" name="直接连接符 10"/>
            <p:cNvCxnSpPr/>
            <p:nvPr>
              <p:custDataLst>
                <p:tags r:id="rId18"/>
              </p:custDataLst>
            </p:nvPr>
          </p:nvCxnSpPr>
          <p:spPr>
            <a:xfrm>
              <a:off x="2011665" y="2698840"/>
              <a:ext cx="0" cy="401118"/>
            </a:xfrm>
            <a:prstGeom prst="line">
              <a:avLst/>
            </a:prstGeom>
            <a:grpFill/>
            <a:ln w="12700">
              <a:solidFill>
                <a:srgbClr val="B12737"/>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655955" y="4066833"/>
            <a:ext cx="5488940" cy="789354"/>
            <a:chOff x="1029694" y="2562704"/>
            <a:chExt cx="4805514" cy="683649"/>
          </a:xfrm>
          <a:gradFill>
            <a:gsLst>
              <a:gs pos="0">
                <a:srgbClr val="F9C574"/>
              </a:gs>
              <a:gs pos="68000">
                <a:srgbClr val="FEE6BD"/>
              </a:gs>
            </a:gsLst>
            <a:path path="circle">
              <a:fillToRect l="100000" t="100000"/>
            </a:path>
            <a:tileRect r="-100000" b="-100000"/>
          </a:gradFill>
        </p:grpSpPr>
        <p:grpSp>
          <p:nvGrpSpPr>
            <p:cNvPr id="50" name="组合 49"/>
            <p:cNvGrpSpPr/>
            <p:nvPr/>
          </p:nvGrpSpPr>
          <p:grpSpPr>
            <a:xfrm>
              <a:off x="1029694" y="2562704"/>
              <a:ext cx="4805514" cy="683649"/>
              <a:chOff x="1462296" y="2554916"/>
              <a:chExt cx="4381905" cy="623385"/>
            </a:xfrm>
            <a:grpFill/>
          </p:grpSpPr>
          <p:sp>
            <p:nvSpPr>
              <p:cNvPr id="51" name="任意多边形 26"/>
              <p:cNvSpPr/>
              <p:nvPr>
                <p:custDataLst>
                  <p:tags r:id="rId19"/>
                </p:custDataLst>
              </p:nvPr>
            </p:nvSpPr>
            <p:spPr>
              <a:xfrm>
                <a:off x="5439001" y="2554916"/>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75" b="1" dirty="0">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52" name="任意多边形 38"/>
              <p:cNvSpPr/>
              <p:nvPr>
                <p:custDataLst>
                  <p:tags r:id="rId20"/>
                </p:custDataLst>
              </p:nvPr>
            </p:nvSpPr>
            <p:spPr>
              <a:xfrm>
                <a:off x="1527527" y="2557192"/>
                <a:ext cx="4251443" cy="621109"/>
              </a:xfrm>
              <a:custGeom>
                <a:avLst/>
                <a:gdLst>
                  <a:gd name="connsiteX0" fmla="*/ 350955 w 4251443"/>
                  <a:gd name="connsiteY0" fmla="*/ 0 h 621109"/>
                  <a:gd name="connsiteX1" fmla="*/ 1468563 w 4251443"/>
                  <a:gd name="connsiteY1" fmla="*/ 0 h 621109"/>
                  <a:gd name="connsiteX2" fmla="*/ 2101327 w 4251443"/>
                  <a:gd name="connsiteY2" fmla="*/ 0 h 621109"/>
                  <a:gd name="connsiteX3" fmla="*/ 2475797 w 4251443"/>
                  <a:gd name="connsiteY3" fmla="*/ 0 h 621109"/>
                  <a:gd name="connsiteX4" fmla="*/ 3695821 w 4251443"/>
                  <a:gd name="connsiteY4" fmla="*/ 0 h 621109"/>
                  <a:gd name="connsiteX5" fmla="*/ 4251443 w 4251443"/>
                  <a:gd name="connsiteY5" fmla="*/ 0 h 621109"/>
                  <a:gd name="connsiteX6" fmla="*/ 3900488 w 4251443"/>
                  <a:gd name="connsiteY6" fmla="*/ 621109 h 621109"/>
                  <a:gd name="connsiteX7" fmla="*/ 3255606 w 4251443"/>
                  <a:gd name="connsiteY7" fmla="*/ 621109 h 621109"/>
                  <a:gd name="connsiteX8" fmla="*/ 2475797 w 4251443"/>
                  <a:gd name="connsiteY8" fmla="*/ 621109 h 621109"/>
                  <a:gd name="connsiteX9" fmla="*/ 1661112 w 4251443"/>
                  <a:gd name="connsiteY9" fmla="*/ 621109 h 621109"/>
                  <a:gd name="connsiteX10" fmla="*/ 1468563 w 4251443"/>
                  <a:gd name="connsiteY10" fmla="*/ 621109 h 621109"/>
                  <a:gd name="connsiteX11" fmla="*/ 0 w 4251443"/>
                  <a:gd name="connsiteY11" fmla="*/ 621109 h 62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443" h="621109">
                    <a:moveTo>
                      <a:pt x="350955" y="0"/>
                    </a:moveTo>
                    <a:lnTo>
                      <a:pt x="1468563" y="0"/>
                    </a:lnTo>
                    <a:lnTo>
                      <a:pt x="2101327" y="0"/>
                    </a:lnTo>
                    <a:lnTo>
                      <a:pt x="2475797" y="0"/>
                    </a:lnTo>
                    <a:lnTo>
                      <a:pt x="3695821" y="0"/>
                    </a:lnTo>
                    <a:lnTo>
                      <a:pt x="4251443" y="0"/>
                    </a:lnTo>
                    <a:lnTo>
                      <a:pt x="3900488" y="621109"/>
                    </a:lnTo>
                    <a:lnTo>
                      <a:pt x="3255606" y="621109"/>
                    </a:lnTo>
                    <a:lnTo>
                      <a:pt x="2475797" y="621109"/>
                    </a:lnTo>
                    <a:lnTo>
                      <a:pt x="1661112" y="621109"/>
                    </a:lnTo>
                    <a:lnTo>
                      <a:pt x="1468563" y="621109"/>
                    </a:lnTo>
                    <a:lnTo>
                      <a:pt x="0" y="62110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75" b="1" dirty="0">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53" name="任意多边形 39"/>
              <p:cNvSpPr/>
              <p:nvPr>
                <p:custDataLst>
                  <p:tags r:id="rId21"/>
                </p:custDataLst>
              </p:nvPr>
            </p:nvSpPr>
            <p:spPr>
              <a:xfrm>
                <a:off x="1462296" y="2554916"/>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75" b="1">
                  <a:latin typeface="思源黑体 CN Normal" panose="020B0400000000000000" charset="-122"/>
                  <a:ea typeface="思源黑体 CN Normal" panose="020B0400000000000000" charset="-122"/>
                  <a:sym typeface="Source Han Sans SC" panose="020B0500000000000000" pitchFamily="34" charset="-122"/>
                </a:endParaRPr>
              </a:p>
            </p:txBody>
          </p:sp>
        </p:grpSp>
        <p:sp>
          <p:nvSpPr>
            <p:cNvPr id="54" name="文本框 53"/>
            <p:cNvSpPr txBox="1"/>
            <p:nvPr>
              <p:custDataLst>
                <p:tags r:id="rId22"/>
              </p:custDataLst>
            </p:nvPr>
          </p:nvSpPr>
          <p:spPr>
            <a:xfrm>
              <a:off x="2130448" y="2736239"/>
              <a:ext cx="3225543" cy="431172"/>
            </a:xfrm>
            <a:prstGeom prst="rect">
              <a:avLst/>
            </a:prstGeom>
            <a:grpFill/>
          </p:spPr>
          <p:txBody>
            <a:bodyPr wrap="square" rtlCol="0">
              <a:noAutofit/>
              <a:scene3d>
                <a:camera prst="orthographicFront"/>
                <a:lightRig rig="threePt" dir="t"/>
              </a:scene3d>
              <a:sp3d contourW="12700"/>
            </a:bodyPr>
            <a:p>
              <a:r>
                <a:rPr lang="zh-CN" altLang="en-US"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rPr>
                <a:t>三个统筹</a:t>
              </a:r>
              <a:endParaRPr lang="zh-CN" altLang="en-US"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55" name="文本框 54"/>
            <p:cNvSpPr txBox="1"/>
            <p:nvPr>
              <p:custDataLst>
                <p:tags r:id="rId23"/>
              </p:custDataLst>
            </p:nvPr>
          </p:nvSpPr>
          <p:spPr>
            <a:xfrm>
              <a:off x="1597305" y="2758238"/>
              <a:ext cx="439746" cy="292581"/>
            </a:xfrm>
            <a:prstGeom prst="rect">
              <a:avLst/>
            </a:prstGeom>
            <a:grpFill/>
          </p:spPr>
          <p:txBody>
            <a:bodyPr wrap="square" rtlCol="0">
              <a:noAutofit/>
              <a:scene3d>
                <a:camera prst="orthographicFront"/>
                <a:lightRig rig="threePt" dir="t"/>
              </a:scene3d>
              <a:sp3d contourW="12700"/>
            </a:bodyPr>
            <a:p>
              <a:r>
                <a:rPr lang="en-US" altLang="zh-CN" sz="1575"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rPr>
                <a:t>03</a:t>
              </a:r>
              <a:endParaRPr lang="en-US" altLang="zh-CN" sz="1575"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endParaRPr>
            </a:p>
          </p:txBody>
        </p:sp>
        <p:cxnSp>
          <p:nvCxnSpPr>
            <p:cNvPr id="56" name="直接连接符 10"/>
            <p:cNvCxnSpPr/>
            <p:nvPr>
              <p:custDataLst>
                <p:tags r:id="rId24"/>
              </p:custDataLst>
            </p:nvPr>
          </p:nvCxnSpPr>
          <p:spPr>
            <a:xfrm>
              <a:off x="2011665" y="2698840"/>
              <a:ext cx="0" cy="401118"/>
            </a:xfrm>
            <a:prstGeom prst="line">
              <a:avLst/>
            </a:prstGeom>
            <a:grpFill/>
            <a:ln w="12700">
              <a:solidFill>
                <a:srgbClr val="B12737"/>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6253480" y="4066833"/>
            <a:ext cx="5488940" cy="789354"/>
            <a:chOff x="1029694" y="2562704"/>
            <a:chExt cx="4805514" cy="683649"/>
          </a:xfrm>
          <a:gradFill>
            <a:gsLst>
              <a:gs pos="0">
                <a:srgbClr val="F9C574"/>
              </a:gs>
              <a:gs pos="68000">
                <a:srgbClr val="FEE6BD"/>
              </a:gs>
            </a:gsLst>
            <a:path path="circle">
              <a:fillToRect l="100000" t="100000"/>
            </a:path>
            <a:tileRect r="-100000" b="-100000"/>
          </a:gradFill>
        </p:grpSpPr>
        <p:grpSp>
          <p:nvGrpSpPr>
            <p:cNvPr id="58" name="组合 57"/>
            <p:cNvGrpSpPr/>
            <p:nvPr/>
          </p:nvGrpSpPr>
          <p:grpSpPr>
            <a:xfrm>
              <a:off x="1029694" y="2562704"/>
              <a:ext cx="4805514" cy="683649"/>
              <a:chOff x="1462296" y="2554916"/>
              <a:chExt cx="4381905" cy="623385"/>
            </a:xfrm>
            <a:grpFill/>
          </p:grpSpPr>
          <p:sp>
            <p:nvSpPr>
              <p:cNvPr id="59" name="任意多边形 26"/>
              <p:cNvSpPr/>
              <p:nvPr>
                <p:custDataLst>
                  <p:tags r:id="rId25"/>
                </p:custDataLst>
              </p:nvPr>
            </p:nvSpPr>
            <p:spPr>
              <a:xfrm>
                <a:off x="5439001" y="2554916"/>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75" b="1" dirty="0">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60" name="任意多边形 38"/>
              <p:cNvSpPr/>
              <p:nvPr>
                <p:custDataLst>
                  <p:tags r:id="rId26"/>
                </p:custDataLst>
              </p:nvPr>
            </p:nvSpPr>
            <p:spPr>
              <a:xfrm>
                <a:off x="1527527" y="2557192"/>
                <a:ext cx="4251443" cy="621109"/>
              </a:xfrm>
              <a:custGeom>
                <a:avLst/>
                <a:gdLst>
                  <a:gd name="connsiteX0" fmla="*/ 350955 w 4251443"/>
                  <a:gd name="connsiteY0" fmla="*/ 0 h 621109"/>
                  <a:gd name="connsiteX1" fmla="*/ 1468563 w 4251443"/>
                  <a:gd name="connsiteY1" fmla="*/ 0 h 621109"/>
                  <a:gd name="connsiteX2" fmla="*/ 2101327 w 4251443"/>
                  <a:gd name="connsiteY2" fmla="*/ 0 h 621109"/>
                  <a:gd name="connsiteX3" fmla="*/ 2475797 w 4251443"/>
                  <a:gd name="connsiteY3" fmla="*/ 0 h 621109"/>
                  <a:gd name="connsiteX4" fmla="*/ 3695821 w 4251443"/>
                  <a:gd name="connsiteY4" fmla="*/ 0 h 621109"/>
                  <a:gd name="connsiteX5" fmla="*/ 4251443 w 4251443"/>
                  <a:gd name="connsiteY5" fmla="*/ 0 h 621109"/>
                  <a:gd name="connsiteX6" fmla="*/ 3900488 w 4251443"/>
                  <a:gd name="connsiteY6" fmla="*/ 621109 h 621109"/>
                  <a:gd name="connsiteX7" fmla="*/ 3255606 w 4251443"/>
                  <a:gd name="connsiteY7" fmla="*/ 621109 h 621109"/>
                  <a:gd name="connsiteX8" fmla="*/ 2475797 w 4251443"/>
                  <a:gd name="connsiteY8" fmla="*/ 621109 h 621109"/>
                  <a:gd name="connsiteX9" fmla="*/ 1661112 w 4251443"/>
                  <a:gd name="connsiteY9" fmla="*/ 621109 h 621109"/>
                  <a:gd name="connsiteX10" fmla="*/ 1468563 w 4251443"/>
                  <a:gd name="connsiteY10" fmla="*/ 621109 h 621109"/>
                  <a:gd name="connsiteX11" fmla="*/ 0 w 4251443"/>
                  <a:gd name="connsiteY11" fmla="*/ 621109 h 621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1443" h="621109">
                    <a:moveTo>
                      <a:pt x="350955" y="0"/>
                    </a:moveTo>
                    <a:lnTo>
                      <a:pt x="1468563" y="0"/>
                    </a:lnTo>
                    <a:lnTo>
                      <a:pt x="2101327" y="0"/>
                    </a:lnTo>
                    <a:lnTo>
                      <a:pt x="2475797" y="0"/>
                    </a:lnTo>
                    <a:lnTo>
                      <a:pt x="3695821" y="0"/>
                    </a:lnTo>
                    <a:lnTo>
                      <a:pt x="4251443" y="0"/>
                    </a:lnTo>
                    <a:lnTo>
                      <a:pt x="3900488" y="621109"/>
                    </a:lnTo>
                    <a:lnTo>
                      <a:pt x="3255606" y="621109"/>
                    </a:lnTo>
                    <a:lnTo>
                      <a:pt x="2475797" y="621109"/>
                    </a:lnTo>
                    <a:lnTo>
                      <a:pt x="1661112" y="621109"/>
                    </a:lnTo>
                    <a:lnTo>
                      <a:pt x="1468563" y="621109"/>
                    </a:lnTo>
                    <a:lnTo>
                      <a:pt x="0" y="62110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75" b="1" dirty="0">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61" name="任意多边形 39"/>
              <p:cNvSpPr/>
              <p:nvPr>
                <p:custDataLst>
                  <p:tags r:id="rId27"/>
                </p:custDataLst>
              </p:nvPr>
            </p:nvSpPr>
            <p:spPr>
              <a:xfrm>
                <a:off x="1462296" y="2554916"/>
                <a:ext cx="405200" cy="621109"/>
              </a:xfrm>
              <a:custGeom>
                <a:avLst/>
                <a:gdLst>
                  <a:gd name="connsiteX0" fmla="*/ 1408561 w 1626275"/>
                  <a:gd name="connsiteY0" fmla="*/ 0 h 2492829"/>
                  <a:gd name="connsiteX1" fmla="*/ 1626275 w 1626275"/>
                  <a:gd name="connsiteY1" fmla="*/ 0 h 2492829"/>
                  <a:gd name="connsiteX2" fmla="*/ 217714 w 1626275"/>
                  <a:gd name="connsiteY2" fmla="*/ 2492829 h 2492829"/>
                  <a:gd name="connsiteX3" fmla="*/ 0 w 1626275"/>
                  <a:gd name="connsiteY3" fmla="*/ 2492829 h 2492829"/>
                </a:gdLst>
                <a:ahLst/>
                <a:cxnLst>
                  <a:cxn ang="0">
                    <a:pos x="connsiteX0" y="connsiteY0"/>
                  </a:cxn>
                  <a:cxn ang="0">
                    <a:pos x="connsiteX1" y="connsiteY1"/>
                  </a:cxn>
                  <a:cxn ang="0">
                    <a:pos x="connsiteX2" y="connsiteY2"/>
                  </a:cxn>
                  <a:cxn ang="0">
                    <a:pos x="connsiteX3" y="connsiteY3"/>
                  </a:cxn>
                </a:cxnLst>
                <a:rect l="l" t="t" r="r" b="b"/>
                <a:pathLst>
                  <a:path w="1626275" h="2492829">
                    <a:moveTo>
                      <a:pt x="1408561" y="0"/>
                    </a:moveTo>
                    <a:lnTo>
                      <a:pt x="1626275" y="0"/>
                    </a:lnTo>
                    <a:lnTo>
                      <a:pt x="217714" y="2492829"/>
                    </a:lnTo>
                    <a:lnTo>
                      <a:pt x="0" y="24928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75" b="1">
                  <a:latin typeface="思源黑体 CN Normal" panose="020B0400000000000000" charset="-122"/>
                  <a:ea typeface="思源黑体 CN Normal" panose="020B0400000000000000" charset="-122"/>
                  <a:sym typeface="Source Han Sans SC" panose="020B0500000000000000" pitchFamily="34" charset="-122"/>
                </a:endParaRPr>
              </a:p>
            </p:txBody>
          </p:sp>
        </p:grpSp>
        <p:sp>
          <p:nvSpPr>
            <p:cNvPr id="62" name="文本框 61"/>
            <p:cNvSpPr txBox="1"/>
            <p:nvPr>
              <p:custDataLst>
                <p:tags r:id="rId28"/>
              </p:custDataLst>
            </p:nvPr>
          </p:nvSpPr>
          <p:spPr>
            <a:xfrm>
              <a:off x="2130448" y="2736239"/>
              <a:ext cx="3225543" cy="431172"/>
            </a:xfrm>
            <a:prstGeom prst="rect">
              <a:avLst/>
            </a:prstGeom>
            <a:grpFill/>
          </p:spPr>
          <p:txBody>
            <a:bodyPr wrap="square" rtlCol="0">
              <a:noAutofit/>
              <a:scene3d>
                <a:camera prst="orthographicFront"/>
                <a:lightRig rig="threePt" dir="t"/>
              </a:scene3d>
              <a:sp3d contourW="12700"/>
            </a:bodyPr>
            <a:p>
              <a:r>
                <a:rPr lang="zh-CN" altLang="en-US"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rPr>
                <a:t>着力扩大国内需求</a:t>
              </a:r>
              <a:endParaRPr lang="zh-CN" altLang="en-US"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endParaRPr>
            </a:p>
          </p:txBody>
        </p:sp>
        <p:sp>
          <p:nvSpPr>
            <p:cNvPr id="63" name="文本框 62"/>
            <p:cNvSpPr txBox="1"/>
            <p:nvPr>
              <p:custDataLst>
                <p:tags r:id="rId29"/>
              </p:custDataLst>
            </p:nvPr>
          </p:nvSpPr>
          <p:spPr>
            <a:xfrm>
              <a:off x="1597305" y="2758238"/>
              <a:ext cx="439746" cy="292581"/>
            </a:xfrm>
            <a:prstGeom prst="rect">
              <a:avLst/>
            </a:prstGeom>
            <a:grpFill/>
          </p:spPr>
          <p:txBody>
            <a:bodyPr wrap="square" rtlCol="0">
              <a:noAutofit/>
              <a:scene3d>
                <a:camera prst="orthographicFront"/>
                <a:lightRig rig="threePt" dir="t"/>
              </a:scene3d>
              <a:sp3d contourW="12700"/>
            </a:bodyPr>
            <a:p>
              <a:r>
                <a:rPr lang="en-US" altLang="zh-CN" sz="1575"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rPr>
                <a:t>04</a:t>
              </a:r>
              <a:endParaRPr lang="en-US" altLang="zh-CN" sz="1575" b="1" dirty="0">
                <a:solidFill>
                  <a:srgbClr val="C00000"/>
                </a:solidFill>
                <a:latin typeface="思源黑体 CN Normal" panose="020B0400000000000000" charset="-122"/>
                <a:ea typeface="思源黑体 CN Normal" panose="020B0400000000000000" charset="-122"/>
                <a:sym typeface="Source Han Sans SC" panose="020B0500000000000000" pitchFamily="34" charset="-122"/>
              </a:endParaRPr>
            </a:p>
          </p:txBody>
        </p:sp>
        <p:cxnSp>
          <p:nvCxnSpPr>
            <p:cNvPr id="64" name="直接连接符 10"/>
            <p:cNvCxnSpPr/>
            <p:nvPr>
              <p:custDataLst>
                <p:tags r:id="rId30"/>
              </p:custDataLst>
            </p:nvPr>
          </p:nvCxnSpPr>
          <p:spPr>
            <a:xfrm>
              <a:off x="2011665" y="2698840"/>
              <a:ext cx="0" cy="401118"/>
            </a:xfrm>
            <a:prstGeom prst="line">
              <a:avLst/>
            </a:prstGeom>
            <a:grpFill/>
            <a:ln w="12700">
              <a:solidFill>
                <a:srgbClr val="B12737"/>
              </a:solidFill>
            </a:ln>
          </p:spPr>
          <p:style>
            <a:lnRef idx="1">
              <a:schemeClr val="accent1"/>
            </a:lnRef>
            <a:fillRef idx="0">
              <a:schemeClr val="accent1"/>
            </a:fillRef>
            <a:effectRef idx="0">
              <a:schemeClr val="accent1"/>
            </a:effectRef>
            <a:fontRef idx="minor">
              <a:schemeClr val="tx1"/>
            </a:fontRef>
          </p:style>
        </p:cxnSp>
      </p:grpSp>
    </p:spTree>
    <p:custDataLst>
      <p:tags r:id="rId3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33070" y="859790"/>
            <a:ext cx="6223635" cy="1542415"/>
          </a:xfrm>
          <a:prstGeom prst="rect">
            <a:avLst/>
          </a:prstGeom>
          <a:noFill/>
        </p:spPr>
        <p:txBody>
          <a:bodyPr wrap="square" rtlCol="0" anchor="t">
            <a:noAutofit/>
          </a:bodyPr>
          <a:p>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2023年12月5日，穆迪维持中国主权信用评级不变，但将评级展望由“稳定”调整为“负面”。</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上证指数跌破</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3000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点，两市超4600只个股下跌。</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过去</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10</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年。</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穆迪一共下调中国主权评级</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4</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次。</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上一次是2017年5月24日，当天上证指数收盘3064.07点。随后涨至35</a:t>
            </a:r>
            <a:r>
              <a:rPr lang="en-US" alt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87</a:t>
            </a: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点 ​</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3" name="文本框 2"/>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穆迪下调评级</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7" name="图片 6"/>
          <p:cNvPicPr>
            <a:picLocks noChangeAspect="1"/>
          </p:cNvPicPr>
          <p:nvPr>
            <p:custDataLst>
              <p:tags r:id="rId2"/>
            </p:custDataLst>
          </p:nvPr>
        </p:nvPicPr>
        <p:blipFill>
          <a:blip r:embed="rId3"/>
          <a:stretch>
            <a:fillRect/>
          </a:stretch>
        </p:blipFill>
        <p:spPr>
          <a:xfrm>
            <a:off x="539115" y="3265805"/>
            <a:ext cx="6116955" cy="3209290"/>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539115" y="2419985"/>
            <a:ext cx="6116955" cy="828040"/>
          </a:xfrm>
          <a:prstGeom prst="rect">
            <a:avLst/>
          </a:prstGeom>
        </p:spPr>
      </p:pic>
      <p:pic>
        <p:nvPicPr>
          <p:cNvPr id="2" name="图片 1" descr="WPS图片(1)"/>
          <p:cNvPicPr>
            <a:picLocks noChangeAspect="1"/>
          </p:cNvPicPr>
          <p:nvPr/>
        </p:nvPicPr>
        <p:blipFill>
          <a:blip r:embed="rId6"/>
          <a:stretch>
            <a:fillRect/>
          </a:stretch>
        </p:blipFill>
        <p:spPr>
          <a:xfrm>
            <a:off x="6866255" y="859790"/>
            <a:ext cx="5114290" cy="5681980"/>
          </a:xfrm>
          <a:prstGeom prst="rect">
            <a:avLst/>
          </a:prstGeom>
        </p:spPr>
      </p:pic>
      <p:sp>
        <p:nvSpPr>
          <p:cNvPr id="5" name="文本框 4"/>
          <p:cNvSpPr txBox="1"/>
          <p:nvPr>
            <p:custDataLst>
              <p:tags r:id="rId7"/>
            </p:custDataLst>
          </p:nvPr>
        </p:nvSpPr>
        <p:spPr>
          <a:xfrm>
            <a:off x="6866255" y="3550285"/>
            <a:ext cx="2353310" cy="301625"/>
          </a:xfrm>
          <a:prstGeom prst="rect">
            <a:avLst/>
          </a:prstGeom>
          <a:noFill/>
        </p:spPr>
        <p:txBody>
          <a:bodyPr wrap="square" rtlCol="0">
            <a:noAutofit/>
          </a:bodyPr>
          <a:p>
            <a:r>
              <a:rPr lang="zh-CN" altLang="en-US" sz="1200">
                <a:solidFill>
                  <a:schemeClr val="bg1">
                    <a:lumMod val="50000"/>
                  </a:schemeClr>
                </a:solidFill>
                <a:latin typeface="黑体" panose="02010609060101010101" charset="-122"/>
                <a:ea typeface="黑体" panose="02010609060101010101" charset="-122"/>
              </a:rPr>
              <a:t>图片来源于网络</a:t>
            </a:r>
            <a:endParaRPr lang="zh-CN" altLang="en-US" sz="1200">
              <a:solidFill>
                <a:schemeClr val="bg1">
                  <a:lumMod val="50000"/>
                </a:schemeClr>
              </a:solidFill>
              <a:latin typeface="黑体" panose="02010609060101010101" charset="-122"/>
              <a:ea typeface="黑体" panose="02010609060101010101" charset="-122"/>
            </a:endParaRPr>
          </a:p>
        </p:txBody>
      </p:sp>
    </p:spTree>
    <p:custDataLst>
      <p:tags r:id="rId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88010" y="859790"/>
            <a:ext cx="10966450" cy="1704975"/>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2023年前9个月，我国人民币跨境收付38.9万亿元，货物贸易人民币跨境收付金额合计7.7万亿元。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我国已成为全球第一大银行市场和第二大保险市场。2022年末，主要离岸市场人民币存款余额约1.5万亿元。</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国际清算银行（BIS）2022年调查显示，近三年来人民币外汇交易在全球市场的份额由4.3%增长至7%，排名由第八位上升至第五位。目前上合组织、欧佩克等组织中共有29个国家同意使用人民币结算。</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人民币主权建设，要保证人民币信用，要保证人民币资产负债表拥有足够的优质资产...</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3" name="文本框 2"/>
          <p:cNvSpPr txBox="1"/>
          <p:nvPr>
            <p:custDataLst>
              <p:tags r:id="rId1"/>
            </p:custDataLst>
          </p:nvPr>
        </p:nvSpPr>
        <p:spPr>
          <a:xfrm>
            <a:off x="0" y="76200"/>
            <a:ext cx="12192000" cy="594360"/>
          </a:xfrm>
          <a:prstGeom prst="rect">
            <a:avLst/>
          </a:prstGeom>
          <a:noFill/>
        </p:spPr>
        <p:txBody>
          <a:bodyPr wrap="square" rtlCol="0" anchor="t">
            <a:noAutofit/>
          </a:bodyPr>
          <a:p>
            <a:pPr algn="ctr">
              <a:buClrTx/>
              <a:buSzTx/>
              <a:buFontTx/>
            </a:pPr>
            <a:r>
              <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rPr>
              <a:t>人民币加入石油结算的游戏</a:t>
            </a:r>
            <a:endParaRPr lang="zh-CN" altLang="en-US" sz="3600" spc="-200" dirty="0" smtClean="0">
              <a:gradFill>
                <a:gsLst>
                  <a:gs pos="0">
                    <a:srgbClr val="FFEFCE"/>
                  </a:gs>
                  <a:gs pos="100000">
                    <a:srgbClr val="FFD483"/>
                  </a:gs>
                </a:gsLst>
                <a:lin ang="5400000" scaled="0"/>
              </a:gradFill>
              <a:latin typeface="思源黑体 CN Bold" panose="020B0800000000000000" charset="-122"/>
              <a:ea typeface="思源黑体 CN Bold" panose="020B0800000000000000" charset="-122"/>
              <a:sym typeface="+mn-ea"/>
            </a:endParaRPr>
          </a:p>
        </p:txBody>
      </p:sp>
      <p:pic>
        <p:nvPicPr>
          <p:cNvPr id="100" name="图片 99"/>
          <p:cNvPicPr/>
          <p:nvPr>
            <p:custDataLst>
              <p:tags r:id="rId2"/>
            </p:custDataLst>
          </p:nvPr>
        </p:nvPicPr>
        <p:blipFill>
          <a:blip r:embed="rId3"/>
          <a:stretch>
            <a:fillRect/>
          </a:stretch>
        </p:blipFill>
        <p:spPr>
          <a:xfrm>
            <a:off x="5549265" y="2564765"/>
            <a:ext cx="6005195" cy="3983355"/>
          </a:xfrm>
          <a:prstGeom prst="rect">
            <a:avLst/>
          </a:prstGeom>
          <a:noFill/>
          <a:ln w="9525">
            <a:noFill/>
          </a:ln>
        </p:spPr>
      </p:pic>
      <p:sp>
        <p:nvSpPr>
          <p:cNvPr id="5" name="文本框 4"/>
          <p:cNvSpPr txBox="1"/>
          <p:nvPr/>
        </p:nvSpPr>
        <p:spPr>
          <a:xfrm>
            <a:off x="587375" y="2669540"/>
            <a:ext cx="4893310" cy="3808095"/>
          </a:xfrm>
          <a:prstGeom prst="rect">
            <a:avLst/>
          </a:prstGeom>
          <a:noFill/>
        </p:spPr>
        <p:txBody>
          <a:bodyPr wrap="square" rtlCol="0" anchor="t">
            <a:noAutofit/>
          </a:bodyPr>
          <a:p>
            <a:pPr>
              <a:lnSpc>
                <a:spcPct val="110000"/>
              </a:lnSpc>
            </a:pPr>
            <a:r>
              <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不断拓展的开放渠道吸引大批国际中长期投资者加快配置人民币资产。</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沙特和中国签署本币互换协议</a:t>
            </a:r>
            <a:r>
              <a:rPr lang="zh-CN">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（500亿元人民币/260亿沙特里亚尔）</a:t>
            </a: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，阿联酋最近也跟中国续签5年49亿美元的双边本币互换协议。</a:t>
            </a:r>
            <a:endPar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美国放出风声，说CIA已经警告阿拉伯世界的一批企业如阿联酋航空和人工智能巨头G42，称他们和中国之间的合作已经构成“安全威胁”，美国将会保留制裁这些中东企业的权力。</a:t>
            </a:r>
            <a:endPar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a:p>
            <a:pPr>
              <a:lnSpc>
                <a:spcPct val="110000"/>
              </a:lnSpc>
            </a:pPr>
            <a:r>
              <a:rPr>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rPr>
              <a:t>这是美国在敲打阿盟国家，警告他们不要和中国走得太近，尤其不要触及“石油美元”捆绑系统这一美国金融霸权的根基。</a:t>
            </a:r>
            <a:endParaRPr lang="zh-CN" altLang="en-US">
              <a:solidFill>
                <a:schemeClr val="bg1"/>
              </a:solidFill>
              <a:latin typeface="思源黑体 CN Normal" panose="020B0400000000000000" charset="-122"/>
              <a:ea typeface="思源黑体 CN Normal" panose="020B0400000000000000" charset="-122"/>
              <a:cs typeface="思源黑体 CN Normal" panose="020B0400000000000000" charset="-122"/>
              <a:sym typeface="+mn-ea"/>
            </a:endParaRPr>
          </a:p>
        </p:txBody>
      </p:sp>
      <p:sp>
        <p:nvSpPr>
          <p:cNvPr id="2" name="文本框 1"/>
          <p:cNvSpPr txBox="1"/>
          <p:nvPr/>
        </p:nvSpPr>
        <p:spPr>
          <a:xfrm>
            <a:off x="5549900" y="6176010"/>
            <a:ext cx="2353310" cy="301625"/>
          </a:xfrm>
          <a:prstGeom prst="rect">
            <a:avLst/>
          </a:prstGeom>
          <a:noFill/>
        </p:spPr>
        <p:txBody>
          <a:bodyPr wrap="square" rtlCol="0">
            <a:noAutofit/>
          </a:bodyPr>
          <a:p>
            <a:r>
              <a:rPr lang="zh-CN" altLang="en-US" sz="1200">
                <a:solidFill>
                  <a:schemeClr val="bg1">
                    <a:lumMod val="50000"/>
                  </a:schemeClr>
                </a:solidFill>
                <a:latin typeface="黑体" panose="02010609060101010101" charset="-122"/>
                <a:ea typeface="黑体" panose="02010609060101010101" charset="-122"/>
              </a:rPr>
              <a:t>图片来源于网络</a:t>
            </a:r>
            <a:endParaRPr lang="zh-CN" altLang="en-US" sz="1200">
              <a:solidFill>
                <a:schemeClr val="bg1">
                  <a:lumMod val="50000"/>
                </a:schemeClr>
              </a:solidFill>
              <a:latin typeface="黑体" panose="02010609060101010101" charset="-122"/>
              <a:ea typeface="黑体" panose="02010609060101010101" charset="-122"/>
            </a:endParaRPr>
          </a:p>
        </p:txBody>
      </p:sp>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wm#"/>
  <p:tag name="KSO_WM_TEMPLATE_CATEGORY" val="custom"/>
  <p:tag name="KSO_WM_TEMPLATE_INDEX" val="20205176"/>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176"/>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176"/>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176"/>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176"/>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176"/>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176"/>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176"/>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wm#"/>
  <p:tag name="KSO_WM_TEMPLATE_CATEGORY" val="custom"/>
  <p:tag name="KSO_WM_TEMPLATE_INDEX" val="20205176"/>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wm#"/>
  <p:tag name="KSO_WM_TEMPLATE_CATEGORY" val="custom"/>
  <p:tag name="KSO_WM_TEMPLATE_INDEX" val="20205176"/>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176"/>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0.xml><?xml version="1.0" encoding="utf-8"?>
<p:tagLst xmlns:p="http://schemas.openxmlformats.org/presentationml/2006/main">
  <p:tag name="KSO_WM_BEAUTIFY_FLAG" val="#wm#"/>
  <p:tag name="KSO_WM_TEMPLATE_CATEGORY" val="custom"/>
  <p:tag name="KSO_WM_TEMPLATE_INDEX" val="20205176"/>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wm#"/>
  <p:tag name="KSO_WM_TEMPLATE_CATEGORY" val="custom"/>
  <p:tag name="KSO_WM_TEMPLATE_INDEX" val="20205176"/>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wm#"/>
  <p:tag name="KSO_WM_TEMPLATE_CATEGORY" val="custom"/>
  <p:tag name="KSO_WM_TEMPLATE_INDEX" val="20205176"/>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wm#"/>
  <p:tag name="KSO_WM_TEMPLATE_CATEGORY" val="custom"/>
  <p:tag name="KSO_WM_TEMPLATE_INDEX" val="20205176"/>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wm#"/>
  <p:tag name="KSO_WM_TEMPLATE_CATEGORY" val="custom"/>
  <p:tag name="KSO_WM_TEMPLATE_INDEX" val="20205176"/>
</p:tagLst>
</file>

<file path=ppt/tags/tag2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20.xml><?xml version="1.0" encoding="utf-8"?>
<p:tagLst xmlns:p="http://schemas.openxmlformats.org/presentationml/2006/main">
  <p:tag name="KSO_WM_BEAUTIFY_FLAG" val="#wm#"/>
  <p:tag name="KSO_WM_TEMPLATE_CATEGORY" val="custom"/>
  <p:tag name="KSO_WM_TEMPLATE_INDEX" val="20205176"/>
</p:tagLst>
</file>

<file path=ppt/tags/tag221.xml><?xml version="1.0" encoding="utf-8"?>
<p:tagLst xmlns:p="http://schemas.openxmlformats.org/presentationml/2006/main">
  <p:tag name="KSO_WPP_MARK_KEY" val="5d6e9262-ca8a-4070-8ad5-698f89e303ea"/>
  <p:tag name="COMMONDATA" val="eyJoZGlkIjoiOGE4MmM3N2M1Njg0N2RlMTM3NDgxNjk5YmFiZDMxNTIifQ=="/>
  <p:tag name="commondata" val="eyJoZGlkIjoiODM2MmQ4Nzk2M2I3NWYyMTBlZTlkMThmNzE4NWU5M2YifQ=="/>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176"/>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wm#"/>
  <p:tag name="KSO_WM_TEMPLATE_CATEGORY" val="custom"/>
  <p:tag name="KSO_WM_TEMPLATE_INDEX" val="20205176"/>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PA" val="v5.1.0"/>
  <p:tag name="KSO_WM_BEAUTIFY_FLAG" val=""/>
</p:tagLst>
</file>

<file path=ppt/tags/tag64.xml><?xml version="1.0" encoding="utf-8"?>
<p:tagLst xmlns:p="http://schemas.openxmlformats.org/presentationml/2006/main">
  <p:tag name="PA" val="v5.1.0"/>
  <p:tag name="KSO_WM_BEAUTIFY_FLAG" val=""/>
</p:tagLst>
</file>

<file path=ppt/tags/tag65.xml><?xml version="1.0" encoding="utf-8"?>
<p:tagLst xmlns:p="http://schemas.openxmlformats.org/presentationml/2006/main">
  <p:tag name="PA" val="v5.1.0"/>
  <p:tag name="KSO_WM_BEAUTIFY_FLAG" val=""/>
</p:tagLst>
</file>

<file path=ppt/tags/tag66.xml><?xml version="1.0" encoding="utf-8"?>
<p:tagLst xmlns:p="http://schemas.openxmlformats.org/presentationml/2006/main">
  <p:tag name="PA" val="v5.1.0"/>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wm#"/>
  <p:tag name="KSO_WM_TEMPLATE_CATEGORY" val="custom"/>
  <p:tag name="KSO_WM_TEMPLATE_INDEX" val="20205176"/>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wm#"/>
  <p:tag name="KSO_WM_TEMPLATE_CATEGORY" val="custom"/>
  <p:tag name="KSO_WM_TEMPLATE_INDEX" val="20205176"/>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176"/>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wm#"/>
  <p:tag name="KSO_WM_TEMPLATE_CATEGORY" val="custom"/>
  <p:tag name="KSO_WM_TEMPLATE_INDEX" val="20205176"/>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6523</Words>
  <Application>WPS 演示</Application>
  <PresentationFormat>宽屏</PresentationFormat>
  <Paragraphs>313</Paragraphs>
  <Slides>30</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Arial</vt:lpstr>
      <vt:lpstr>宋体</vt:lpstr>
      <vt:lpstr>Wingdings</vt:lpstr>
      <vt:lpstr>微软雅黑</vt:lpstr>
      <vt:lpstr>Wingdings</vt:lpstr>
      <vt:lpstr>思源黑体 CN Light</vt:lpstr>
      <vt:lpstr>黑体</vt:lpstr>
      <vt:lpstr>思源黑体 CN Medium</vt:lpstr>
      <vt:lpstr>思源黑体 CN Bold</vt:lpstr>
      <vt:lpstr>思源黑体 CN Normal</vt:lpstr>
      <vt:lpstr>Source Han Sans SC</vt:lpstr>
      <vt:lpstr>思源黑体 CN Normal</vt:lpstr>
      <vt:lpstr>Arial Unicode MS</vt:lpstr>
      <vt:lpstr>Calibri</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俏俏</cp:lastModifiedBy>
  <cp:revision>282</cp:revision>
  <dcterms:created xsi:type="dcterms:W3CDTF">2022-12-31T05:43:00Z</dcterms:created>
  <dcterms:modified xsi:type="dcterms:W3CDTF">2023-12-10T02:26:59Z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B41D059D885A4F3296F21DC897DB21E6_13</vt:lpwstr>
  </property>
</Properties>
</file>