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28" r:id="rId3"/>
    <p:sldId id="335" r:id="rId4"/>
    <p:sldId id="321" r:id="rId5"/>
    <p:sldId id="322" r:id="rId6"/>
    <p:sldId id="339" r:id="rId7"/>
    <p:sldId id="338" r:id="rId8"/>
    <p:sldId id="334" r:id="rId9"/>
    <p:sldId id="340" r:id="rId10"/>
    <p:sldId id="341" r:id="rId11"/>
    <p:sldId id="342" r:id="rId12"/>
    <p:sldId id="343" r:id="rId13"/>
    <p:sldId id="352" r:id="rId14"/>
    <p:sldId id="345" r:id="rId15"/>
    <p:sldId id="344" r:id="rId16"/>
    <p:sldId id="346" r:id="rId17"/>
    <p:sldId id="347" r:id="rId18"/>
    <p:sldId id="34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8" r:id="rId28"/>
    <p:sldId id="367" r:id="rId29"/>
    <p:sldId id="327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B20"/>
    <a:srgbClr val="FA83B2"/>
    <a:srgbClr val="BF0E42"/>
    <a:srgbClr val="4044D3"/>
    <a:srgbClr val="B47BFD"/>
    <a:srgbClr val="4B58ED"/>
    <a:srgbClr val="1E38B8"/>
    <a:srgbClr val="B77DFE"/>
    <a:srgbClr val="171DA6"/>
    <a:srgbClr val="210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8"/>
        <p:guide pos="36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底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image" Target="../media/image24.png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25.png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26.png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image" Target="../media/image27.png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image" Target="../media/image28.png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9.png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30.png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1.png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image" Target="../media/image32.png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3.xml"/><Relationship Id="rId2" Type="http://schemas.openxmlformats.org/officeDocument/2006/relationships/image" Target="../media/image33.png"/><Relationship Id="rId1" Type="http://schemas.openxmlformats.org/officeDocument/2006/relationships/tags" Target="../tags/tag8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34.png"/><Relationship Id="rId1" Type="http://schemas.openxmlformats.org/officeDocument/2006/relationships/tags" Target="../tags/tag8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7.xml"/><Relationship Id="rId2" Type="http://schemas.openxmlformats.org/officeDocument/2006/relationships/image" Target="../media/image35.png"/><Relationship Id="rId1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0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1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16.png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1.xml"/><Relationship Id="rId2" Type="http://schemas.openxmlformats.org/officeDocument/2006/relationships/image" Target="../media/image17.png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5960" y="14859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solidFill>
                  <a:schemeClr val="bg1"/>
                </a:solidFill>
              </a:rPr>
              <a:t>科技成交占比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826770"/>
            <a:ext cx="5382260" cy="2871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608965"/>
            <a:ext cx="6584315" cy="6173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235" y="3844925"/>
            <a:ext cx="52070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2025年下半年以来，全球主要股市科技成交占比均有较大幅度的抬升：中国台湾59%→78%，韩国30%→62%，美国39%→57%，日本20%→51%，A股28%→45%，港股25%→44%。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2000年科网行情高点 VS 当下：美国65% VS 57%，韩国51% VS 62%，日本40% VS 51%。美国距离高点仍有距离，日韩超过高点有产业链地位提升的因素。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45%</a:t>
            </a:r>
            <a:r>
              <a:rPr lang="zh-CN" altLang="en-US" sz="2800" b="1">
                <a:solidFill>
                  <a:schemeClr val="bg1"/>
                </a:solidFill>
              </a:rPr>
              <a:t>魔咒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" y="1055370"/>
            <a:ext cx="5121275" cy="5121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18810" y="4068445"/>
            <a:ext cx="62699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历史上该指标有七轮达到45%的预警线，本次为第八轮。在前七轮中，以首次触及45%预警线来观测：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2007年11月、2017年12月两轮为牛市顶峰附近。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2006年11月、2014年12月和2021年1月三轮均为牛市中途。 2008年4月和2008年10月两轮更是发生在熊市之中。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牛市高点跟下跌；途中跟换挡；熊市出牛市起点。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本轮亮点：杠杆可控。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80" y="641985"/>
            <a:ext cx="4862195" cy="3308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0745" y="294005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chemeClr val="bg1"/>
                </a:solidFill>
              </a:rPr>
              <a:t>AI</a:t>
            </a:r>
            <a:r>
              <a:rPr lang="zh-CN" altLang="en-US" sz="2800" b="1">
                <a:solidFill>
                  <a:schemeClr val="bg1"/>
                </a:solidFill>
              </a:rPr>
              <a:t>未来面临的洗牌和迭代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1284605"/>
            <a:ext cx="6886575" cy="42887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41210" y="426085"/>
            <a:ext cx="40690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每种新技术，都需要从生成式</a:t>
            </a:r>
            <a:r>
              <a:rPr lang="en-US" altLang="zh-CN"/>
              <a:t>AI</a:t>
            </a:r>
            <a:r>
              <a:rPr lang="zh-CN" altLang="en-US"/>
              <a:t>走到</a:t>
            </a:r>
            <a:endParaRPr lang="zh-CN" altLang="en-US"/>
          </a:p>
          <a:p>
            <a:r>
              <a:rPr lang="zh-CN" altLang="en-US"/>
              <a:t>泡沫破裂低估期才能体现价值。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新能源、锂电池等都是一样的逻辑。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如果企业没有利润，那么走不到泡沫破</a:t>
            </a:r>
            <a:endParaRPr lang="zh-CN" altLang="en-US"/>
          </a:p>
          <a:p>
            <a:r>
              <a:rPr lang="zh-CN" altLang="en-US"/>
              <a:t>裂低谷期就消失，比如曾经的区块链、</a:t>
            </a:r>
            <a:endParaRPr lang="zh-CN" altLang="en-US"/>
          </a:p>
          <a:p>
            <a:r>
              <a:rPr lang="zh-CN" altLang="en-US"/>
              <a:t>元宇宙等都不了了之。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10" y="2733040"/>
            <a:ext cx="4485005" cy="3964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后市判断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后市判断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55" y="833755"/>
            <a:ext cx="9345295" cy="50622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32000" y="5953760"/>
            <a:ext cx="6180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如果走调整的话</a:t>
            </a:r>
            <a:r>
              <a:rPr lang="en-US" altLang="zh-CN"/>
              <a:t>3700</a:t>
            </a:r>
            <a:r>
              <a:rPr lang="zh-CN" altLang="en-US"/>
              <a:t>点附近强支撑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后市判断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87575" y="6064250"/>
            <a:ext cx="6180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黄金分割</a:t>
            </a:r>
            <a:r>
              <a:rPr lang="en-US" altLang="zh-CN"/>
              <a:t>0.618=3659.17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05" y="69723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后市判断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3205" y="5594985"/>
            <a:ext cx="9942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平均股价海洋数据没有到低位，下方趋势线和黄金分割</a:t>
            </a:r>
            <a:r>
              <a:rPr lang="en-US" altLang="zh-CN"/>
              <a:t>0.382+</a:t>
            </a:r>
            <a:r>
              <a:rPr lang="zh-CN" altLang="en-US"/>
              <a:t>缺口在</a:t>
            </a:r>
            <a:r>
              <a:rPr lang="en-US" altLang="zh-CN"/>
              <a:t>23</a:t>
            </a:r>
            <a:r>
              <a:rPr lang="zh-CN" altLang="en-US"/>
              <a:t>附近。</a:t>
            </a:r>
            <a:endParaRPr lang="zh-CN" altLang="en-US"/>
          </a:p>
          <a:p>
            <a:r>
              <a:rPr lang="zh-CN" altLang="en-US"/>
              <a:t>双创可以调整导致下跌后共振。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10" y="927735"/>
            <a:ext cx="8465185" cy="4585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冰火两重天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755650"/>
            <a:ext cx="9074785" cy="49155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44675" y="5871845"/>
            <a:ext cx="2704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智尊版的低估指标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冰火两重天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4675" y="5871845"/>
            <a:ext cx="2704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智尊版的低估指标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957580"/>
            <a:ext cx="9072000" cy="4914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5770" y="233680"/>
            <a:ext cx="981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低估板块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4675" y="5871845"/>
            <a:ext cx="5448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价投</a:t>
            </a:r>
            <a:r>
              <a:rPr lang="en-US" altLang="zh-CN"/>
              <a:t>——</a:t>
            </a:r>
            <a:r>
              <a:rPr lang="zh-CN" altLang="en-US"/>
              <a:t>行业景气度</a:t>
            </a:r>
            <a:r>
              <a:rPr lang="en-US" altLang="zh-CN"/>
              <a:t>——</a:t>
            </a:r>
            <a:r>
              <a:rPr lang="zh-CN" altLang="en-US"/>
              <a:t>低估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895985"/>
            <a:ext cx="9186545" cy="4975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041400" y="3368040"/>
            <a:ext cx="10093960" cy="2602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5361305" y="4479925"/>
            <a:ext cx="52825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行到水穷处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坐看云起时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044D3"/>
              </a:gs>
              <a:gs pos="100000">
                <a:srgbClr val="FF1B2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  <a:p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</a:t>
            </a:r>
            <a:r>
              <a:rPr lang="zh-CN" altLang="en-US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1400" y="5970270"/>
            <a:ext cx="10093960" cy="421005"/>
          </a:xfrm>
          <a:prstGeom prst="rect">
            <a:avLst/>
          </a:prstGeom>
          <a:gradFill>
            <a:gsLst>
              <a:gs pos="0">
                <a:srgbClr val="4044D3"/>
              </a:gs>
              <a:gs pos="100000">
                <a:srgbClr val="FF1B2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曲线 7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操作策略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资金转移需要时间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861060"/>
            <a:ext cx="8895715" cy="48183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44625" y="5800725"/>
            <a:ext cx="879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直接下跌或者拉出周线金叉做一个顶背离后再下跌也可以，注意指标变化。继续拉升则筹码继续高拥挤。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戴维斯双击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5800725"/>
            <a:ext cx="879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累计净利润预期新高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95" y="1089025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戴维斯双击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5800725"/>
            <a:ext cx="879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月线金叉</a:t>
            </a:r>
            <a:r>
              <a:rPr lang="en-US" altLang="zh-CN"/>
              <a:t>+</a:t>
            </a:r>
            <a:r>
              <a:rPr lang="zh-CN" altLang="en-US"/>
              <a:t>累计净利润增长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985520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戴维斯双击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5800725"/>
            <a:ext cx="879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累计净利润增长</a:t>
            </a:r>
            <a:r>
              <a:rPr lang="en-US" altLang="zh-CN"/>
              <a:t>+25</a:t>
            </a:r>
            <a:r>
              <a:rPr lang="zh-CN" altLang="en-US"/>
              <a:t>年报业绩新高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55" y="919480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戴维斯双击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5800725"/>
            <a:ext cx="879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累计净利润增长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5" y="978535"/>
            <a:ext cx="8668385" cy="469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戴维斯双击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5800725"/>
            <a:ext cx="879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累计净利润增长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5" y="974725"/>
            <a:ext cx="8640000" cy="46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双超</a:t>
            </a:r>
            <a:r>
              <a:rPr lang="en-US" altLang="zh-CN" sz="3600" b="1">
                <a:solidFill>
                  <a:schemeClr val="bg1"/>
                </a:solidFill>
              </a:rPr>
              <a:t>+</a:t>
            </a:r>
            <a:r>
              <a:rPr lang="zh-CN" altLang="en-US" sz="3600" b="1">
                <a:solidFill>
                  <a:schemeClr val="bg1"/>
                </a:solidFill>
              </a:rPr>
              <a:t>负兑现</a:t>
            </a:r>
            <a:r>
              <a:rPr lang="en-US" altLang="zh-CN" sz="3600" b="1">
                <a:solidFill>
                  <a:schemeClr val="bg1"/>
                </a:solidFill>
              </a:rPr>
              <a:t>=</a:t>
            </a:r>
            <a:r>
              <a:rPr lang="zh-CN" altLang="en-US" sz="3600" b="1">
                <a:solidFill>
                  <a:schemeClr val="bg1"/>
                </a:solidFill>
              </a:rPr>
              <a:t>机会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1090930"/>
            <a:ext cx="4558665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985" y="1090295"/>
            <a:ext cx="4896485" cy="43268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25880" y="5766435"/>
            <a:ext cx="9475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预告超市场</a:t>
            </a:r>
            <a:r>
              <a:rPr lang="en-US" altLang="zh-CN" sz="2000" b="1"/>
              <a:t>+</a:t>
            </a:r>
            <a:r>
              <a:rPr lang="zh-CN" altLang="en-US" sz="2000" b="1"/>
              <a:t>超分析师预期，个股业绩兑现收益率为负的个股，容易潜伏有正收益。</a:t>
            </a:r>
            <a:endParaRPr lang="zh-CN" altLang="en-US" sz="2000" b="1"/>
          </a:p>
        </p:txBody>
      </p:sp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牛市规律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牛市遇上世界杯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后市判断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这里是标题这里是标题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牛市规律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5" y="1233805"/>
            <a:ext cx="10377170" cy="1831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" y="3509010"/>
            <a:ext cx="11081385" cy="1725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27275" y="5400040"/>
            <a:ext cx="7384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市场赚钱效应和规律同</a:t>
            </a:r>
            <a:r>
              <a:rPr lang="en-US" altLang="zh-CN"/>
              <a:t>19</a:t>
            </a:r>
            <a:r>
              <a:rPr lang="zh-CN" altLang="en-US"/>
              <a:t>年慢牛相似。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时间遇到尴尬期。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牛市遇上世界杯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8085" y="1050290"/>
            <a:ext cx="98158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从1994年美国世界杯到2022年卡塔尔世界杯，八届赛事中，上证指数在比赛期间五次下跌、三次上涨。下跌的年份固然存在，但涨幅惊人的年份同样醒目：2002年韩日世界杯期间，上证指数大涨13.73%；2006年德国世界杯期间，又涨了8.72%；而1994年那届却深跌18.25%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世界杯魔咒不背锅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75" y="2399665"/>
            <a:ext cx="3898265" cy="3611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2201545"/>
            <a:ext cx="5074285" cy="40081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6045" y="274320"/>
            <a:ext cx="981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技术形态高点逻辑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55" y="92202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220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98015" y="274320"/>
            <a:ext cx="9815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如果走完进入</a:t>
            </a:r>
            <a:r>
              <a:rPr lang="en-US" altLang="zh-CN" sz="2400" b="1">
                <a:solidFill>
                  <a:schemeClr val="bg1"/>
                </a:solidFill>
              </a:rPr>
              <a:t>ABC</a:t>
            </a:r>
            <a:r>
              <a:rPr lang="zh-CN" altLang="en-US" sz="2400" b="1">
                <a:solidFill>
                  <a:schemeClr val="bg1"/>
                </a:solidFill>
              </a:rPr>
              <a:t>（</a:t>
            </a:r>
            <a:r>
              <a:rPr lang="en-US" altLang="zh-CN" sz="2400" b="1">
                <a:solidFill>
                  <a:schemeClr val="bg1"/>
                </a:solidFill>
              </a:rPr>
              <a:t>3.23</a:t>
            </a:r>
            <a:r>
              <a:rPr lang="zh-CN" altLang="en-US" sz="2400" b="1">
                <a:solidFill>
                  <a:schemeClr val="bg1"/>
                </a:solidFill>
              </a:rPr>
              <a:t>日抄底的时候就聊过不过前高最好）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70" y="86233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4196</Words>
  <Application>WPS 演示</Application>
  <PresentationFormat>宽屏</PresentationFormat>
  <Paragraphs>197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Medium</vt:lpstr>
      <vt:lpstr>黑体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301</cp:revision>
  <dcterms:created xsi:type="dcterms:W3CDTF">2022-12-31T05:43:00Z</dcterms:created>
  <dcterms:modified xsi:type="dcterms:W3CDTF">2026-06-12T14:11:37Z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  <property fmtid="{D5CDD505-2E9C-101B-9397-08002B2CF9AE}" pid="3" name="ICV">
    <vt:lpwstr>29A6AC1D570D490C9AB732DC4DB32958_13</vt:lpwstr>
  </property>
</Properties>
</file>