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9" r:id="rId3"/>
    <p:sldId id="321" r:id="rId4"/>
    <p:sldId id="322" r:id="rId5"/>
    <p:sldId id="333" r:id="rId6"/>
    <p:sldId id="334" r:id="rId7"/>
    <p:sldId id="368" r:id="rId8"/>
    <p:sldId id="335" r:id="rId9"/>
    <p:sldId id="336" r:id="rId10"/>
    <p:sldId id="337" r:id="rId11"/>
    <p:sldId id="338" r:id="rId12"/>
    <p:sldId id="339" r:id="rId14"/>
    <p:sldId id="340" r:id="rId15"/>
    <p:sldId id="341" r:id="rId16"/>
    <p:sldId id="342" r:id="rId17"/>
    <p:sldId id="344" r:id="rId18"/>
    <p:sldId id="358" r:id="rId19"/>
    <p:sldId id="350" r:id="rId20"/>
    <p:sldId id="351" r:id="rId21"/>
    <p:sldId id="352" r:id="rId22"/>
    <p:sldId id="360" r:id="rId23"/>
    <p:sldId id="354" r:id="rId24"/>
    <p:sldId id="355" r:id="rId25"/>
    <p:sldId id="357" r:id="rId26"/>
    <p:sldId id="327" r:id="rId27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36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8"/>
        <p:guide pos="361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86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image" Target="../media/image41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8.xml"/><Relationship Id="rId2" Type="http://schemas.openxmlformats.org/officeDocument/2006/relationships/image" Target="../media/image42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0.xml"/><Relationship Id="rId2" Type="http://schemas.openxmlformats.org/officeDocument/2006/relationships/image" Target="../media/image43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image" Target="../media/image44.jpeg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image" Target="../media/image45.png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46.png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47.png"/><Relationship Id="rId1" Type="http://schemas.openxmlformats.org/officeDocument/2006/relationships/tags" Target="../tags/tag7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44.jpeg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49.png"/><Relationship Id="rId2" Type="http://schemas.openxmlformats.org/officeDocument/2006/relationships/tags" Target="../tags/tag77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50.png"/><Relationship Id="rId1" Type="http://schemas.openxmlformats.org/officeDocument/2006/relationships/tags" Target="../tags/tag7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51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52.pn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5.xml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tags" Target="../tags/tag46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47.xml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40.png"/><Relationship Id="rId2" Type="http://schemas.openxmlformats.org/officeDocument/2006/relationships/tags" Target="../tags/tag53.xml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30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19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7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0</a:t>
            </a:r>
            <a:r>
              <a:rPr lang="zh-CN" altLang="en-US" b="1">
                <a:solidFill>
                  <a:schemeClr val="bg1"/>
                </a:solidFill>
              </a:rPr>
              <a:t>个，短期洗盘，抱团分化，跟随机构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9240" y="798195"/>
            <a:ext cx="9113520" cy="4948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超跌反弹，跟随资金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中短向下，超跌向下，市场短期超跌反弹，中短极低，风格轮转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资金流入，关注短线上攻再次启动带来的涨停复制的机会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155" y="786765"/>
            <a:ext cx="9203690" cy="4997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125" y="836295"/>
            <a:ext cx="9175115" cy="4982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风格转换，新老转换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60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8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11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190" y="804545"/>
            <a:ext cx="9139555" cy="49625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业绩稳定，资金流入，红肥绿瘦，控盘增加，月线，周线金叉区域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</a:t>
            </a:r>
            <a:r>
              <a:rPr lang="zh-CN" b="1" dirty="0" smtClean="0">
                <a:solidFill>
                  <a:schemeClr val="bg1"/>
                </a:solidFill>
              </a:rPr>
              <a:t>静待符合金叉信号或熊线上移的机会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20" y="778510"/>
            <a:ext cx="9178925" cy="4984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业绩稳定，资金流入，红肥绿瘦，控盘增加，季，月，周线金叉</a:t>
            </a:r>
            <a:r>
              <a:rPr lang="zh-CN" b="1" dirty="0" smtClean="0">
                <a:solidFill>
                  <a:schemeClr val="bg1"/>
                </a:solidFill>
              </a:rPr>
              <a:t>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5" y="836295"/>
            <a:ext cx="9058275" cy="4918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45" y="842010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中长入场，机构抱团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短期洗盘，跟随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8305" y="836295"/>
            <a:ext cx="9006840" cy="489077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产业主题，资源科技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有色，云计算，</a:t>
            </a:r>
            <a:r>
              <a:rPr lang="en-US" altLang="zh-CN" b="1" dirty="0" smtClean="0">
                <a:solidFill>
                  <a:schemeClr val="bg1"/>
                </a:solidFill>
              </a:rPr>
              <a:t>PCB</a:t>
            </a:r>
            <a:r>
              <a:rPr lang="zh-CN" altLang="en-US" b="1" dirty="0" smtClean="0">
                <a:solidFill>
                  <a:schemeClr val="bg1"/>
                </a:solidFill>
              </a:rPr>
              <a:t>等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r>
              <a:rPr lang="zh-CN" b="1" dirty="0" smtClean="0">
                <a:solidFill>
                  <a:schemeClr val="bg1"/>
                </a:solidFill>
              </a:rPr>
              <a:t>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35" y="784860"/>
            <a:ext cx="9166860" cy="4977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业绩稳定，资金流入，红肥绿瘦，控盘增加，月线死叉末端，周线金叉区域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控盘增加，熊线上移后的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点回档金叉，注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30" y="810895"/>
            <a:ext cx="9119870" cy="49517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0955" y="5762625"/>
            <a:ext cx="9610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业绩稳定，资金流入，红肥绿瘦，控盘增加，季线金叉区域，月线死叉末端，周线金叉区域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30" y="796925"/>
            <a:ext cx="9068435" cy="4924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中长入场，机构抱团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7585" y="784225"/>
            <a:ext cx="10326370" cy="5607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牛长熊短，调整新机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06185" y="3429000"/>
            <a:ext cx="4440555" cy="216852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</a:rPr>
              <a:t>B</a:t>
            </a:r>
            <a:r>
              <a:rPr lang="zh-CN" altLang="en-US" b="1">
                <a:solidFill>
                  <a:schemeClr val="tx1"/>
                </a:solidFill>
              </a:rPr>
              <a:t>点到</a:t>
            </a:r>
            <a:r>
              <a:rPr lang="en-US" altLang="zh-CN" b="1">
                <a:solidFill>
                  <a:schemeClr val="tx1"/>
                </a:solidFill>
              </a:rPr>
              <a:t>S</a:t>
            </a:r>
            <a:r>
              <a:rPr lang="zh-CN" altLang="en-US" b="1">
                <a:solidFill>
                  <a:schemeClr val="tx1"/>
                </a:solidFill>
              </a:rPr>
              <a:t>点的时间大于</a:t>
            </a:r>
            <a:r>
              <a:rPr lang="en-US" altLang="zh-CN" b="1">
                <a:solidFill>
                  <a:schemeClr val="tx1"/>
                </a:solidFill>
              </a:rPr>
              <a:t>S</a:t>
            </a:r>
            <a:r>
              <a:rPr lang="zh-CN" altLang="en-US" b="1">
                <a:solidFill>
                  <a:schemeClr val="tx1"/>
                </a:solidFill>
              </a:rPr>
              <a:t>点到</a:t>
            </a:r>
            <a:r>
              <a:rPr lang="en-US" altLang="zh-CN" b="1">
                <a:solidFill>
                  <a:schemeClr val="tx1"/>
                </a:solidFill>
              </a:rPr>
              <a:t>B</a:t>
            </a:r>
            <a:r>
              <a:rPr lang="zh-CN" altLang="en-US" b="1">
                <a:solidFill>
                  <a:schemeClr val="tx1"/>
                </a:solidFill>
              </a:rPr>
              <a:t>点的时间</a:t>
            </a:r>
            <a:endParaRPr lang="zh-CN" altLang="en-US" b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b="1">
                <a:solidFill>
                  <a:schemeClr val="tx1"/>
                </a:solidFill>
              </a:rPr>
              <a:t>S</a:t>
            </a:r>
            <a:r>
              <a:rPr lang="zh-CN" altLang="en-US" b="1">
                <a:solidFill>
                  <a:schemeClr val="tx1"/>
                </a:solidFill>
              </a:rPr>
              <a:t>点到</a:t>
            </a:r>
            <a:r>
              <a:rPr lang="en-US" altLang="zh-CN" b="1">
                <a:solidFill>
                  <a:schemeClr val="tx1"/>
                </a:solidFill>
              </a:rPr>
              <a:t>B</a:t>
            </a:r>
            <a:r>
              <a:rPr lang="zh-CN" altLang="en-US" b="1">
                <a:solidFill>
                  <a:schemeClr val="tx1"/>
                </a:solidFill>
              </a:rPr>
              <a:t>点</a:t>
            </a:r>
            <a:r>
              <a:rPr lang="en-US" altLang="zh-CN" b="1">
                <a:solidFill>
                  <a:schemeClr val="tx1"/>
                </a:solidFill>
              </a:rPr>
              <a:t>11</a:t>
            </a:r>
            <a:r>
              <a:rPr lang="zh-CN" altLang="en-US" b="1">
                <a:solidFill>
                  <a:schemeClr val="tx1"/>
                </a:solidFill>
              </a:rPr>
              <a:t>个周期附近居多，目前</a:t>
            </a:r>
            <a:r>
              <a:rPr lang="en-US" altLang="zh-CN" b="1">
                <a:solidFill>
                  <a:schemeClr val="tx1"/>
                </a:solidFill>
              </a:rPr>
              <a:t>11</a:t>
            </a:r>
            <a:r>
              <a:rPr lang="zh-CN" altLang="en-US" b="1">
                <a:solidFill>
                  <a:schemeClr val="tx1"/>
                </a:solidFill>
              </a:rPr>
              <a:t>个</a:t>
            </a:r>
            <a:endParaRPr lang="zh-CN" altLang="en-US" b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</a:rPr>
              <a:t>最多今年</a:t>
            </a:r>
            <a:r>
              <a:rPr lang="en-US" altLang="zh-CN" b="1">
                <a:solidFill>
                  <a:schemeClr val="tx1"/>
                </a:solidFill>
              </a:rPr>
              <a:t>3</a:t>
            </a:r>
            <a:r>
              <a:rPr lang="zh-CN" altLang="en-US" b="1">
                <a:solidFill>
                  <a:schemeClr val="tx1"/>
                </a:solidFill>
              </a:rPr>
              <a:t>月份，</a:t>
            </a:r>
            <a:r>
              <a:rPr lang="en-US" altLang="zh-CN" b="1">
                <a:solidFill>
                  <a:schemeClr val="tx1"/>
                </a:solidFill>
              </a:rPr>
              <a:t>26</a:t>
            </a:r>
            <a:r>
              <a:rPr lang="zh-CN" altLang="en-US" b="1">
                <a:solidFill>
                  <a:schemeClr val="tx1"/>
                </a:solidFill>
              </a:rPr>
              <a:t>个周期，跌幅</a:t>
            </a:r>
            <a:r>
              <a:rPr lang="en-US" altLang="zh-CN" b="1">
                <a:solidFill>
                  <a:schemeClr val="tx1"/>
                </a:solidFill>
              </a:rPr>
              <a:t>4.43</a:t>
            </a:r>
            <a:endParaRPr lang="en-US" altLang="zh-CN" b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</a:rPr>
              <a:t>目前周期没到，跌幅超过</a:t>
            </a:r>
            <a:endParaRPr lang="zh-CN" altLang="en-US" b="1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</a:rPr>
              <a:t>投资良机，波段等待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836295"/>
            <a:ext cx="2506980" cy="76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1598295"/>
            <a:ext cx="2507615" cy="906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2505075"/>
            <a:ext cx="2507615" cy="8305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400" y="3335655"/>
            <a:ext cx="2508250" cy="8610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640" y="4196715"/>
            <a:ext cx="2491740" cy="8915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640" y="5088255"/>
            <a:ext cx="2491740" cy="7613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1240" y="852170"/>
            <a:ext cx="2226310" cy="7454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0605" y="1600200"/>
            <a:ext cx="2225675" cy="906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70605" y="2505075"/>
            <a:ext cx="2226310" cy="8312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1240" y="3336290"/>
            <a:ext cx="2225040" cy="8629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1240" y="4199255"/>
            <a:ext cx="2225040" cy="887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71240" y="5086350"/>
            <a:ext cx="2226945" cy="7677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17870" y="852170"/>
            <a:ext cx="2535555" cy="8286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95" y="892810"/>
            <a:ext cx="9016365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短期洗盘，跟随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915" y="836295"/>
            <a:ext cx="9007475" cy="48793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3991</Words>
  <Application>WPS 演示</Application>
  <PresentationFormat>宽屏</PresentationFormat>
  <Paragraphs>173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KSOF618801C0</vt:lpstr>
      <vt:lpstr>Segoe Print</vt:lpstr>
      <vt:lpstr>Arial Unicode MS</vt:lpstr>
      <vt:lpstr>Calibri</vt:lpstr>
      <vt:lpstr>KSOFDDF4E7ED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303</cp:revision>
  <dcterms:created xsi:type="dcterms:W3CDTF">2022-12-31T05:43:00Z</dcterms:created>
  <dcterms:modified xsi:type="dcterms:W3CDTF">2026-06-12T09:31:38Z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9595867B279A49E5865142215FEEA9E4_13</vt:lpwstr>
  </property>
</Properties>
</file>