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83" r:id="rId3"/>
    <p:sldId id="336" r:id="rId4"/>
    <p:sldId id="321" r:id="rId5"/>
    <p:sldId id="322" r:id="rId6"/>
    <p:sldId id="344" r:id="rId7"/>
    <p:sldId id="332" r:id="rId8"/>
    <p:sldId id="347" r:id="rId9"/>
    <p:sldId id="338" r:id="rId10"/>
    <p:sldId id="345" r:id="rId11"/>
    <p:sldId id="341" r:id="rId12"/>
    <p:sldId id="348" r:id="rId13"/>
    <p:sldId id="339" r:id="rId14"/>
    <p:sldId id="346" r:id="rId15"/>
    <p:sldId id="349" r:id="rId16"/>
    <p:sldId id="343" r:id="rId17"/>
    <p:sldId id="342" r:id="rId18"/>
    <p:sldId id="327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79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0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image" Target="../media/image26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2.xml"/><Relationship Id="rId4" Type="http://schemas.openxmlformats.org/officeDocument/2006/relationships/image" Target="../media/image27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8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71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7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image" Target="../media/image37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6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8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4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7.xml"/><Relationship Id="rId4" Type="http://schemas.openxmlformats.org/officeDocument/2006/relationships/image" Target="../media/image22.jpe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4" Type="http://schemas.openxmlformats.org/officeDocument/2006/relationships/image" Target="../media/image25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宁波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上海加地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扬州加地址1_17609417774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11-2西安 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1-1成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11-8 广州 地址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4000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点其实是个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伪命题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90" y="766445"/>
            <a:ext cx="11690350" cy="56445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十年一遇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也许真的刚开始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15" y="852805"/>
            <a:ext cx="10147300" cy="50647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21715" y="5934075"/>
            <a:ext cx="10104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大部分市场主要指数都已经处于至少</a:t>
            </a:r>
            <a:r>
              <a:rPr lang="en-US" altLang="zh-CN" sz="2400" b="1">
                <a:solidFill>
                  <a:srgbClr val="FF0000"/>
                </a:solidFill>
              </a:rPr>
              <a:t>“</a:t>
            </a:r>
            <a:r>
              <a:rPr lang="zh-CN" altLang="en-US" sz="2400" b="1">
                <a:solidFill>
                  <a:srgbClr val="FF0000"/>
                </a:solidFill>
              </a:rPr>
              <a:t>十年一遇</a:t>
            </a:r>
            <a:r>
              <a:rPr lang="en-US" altLang="zh-CN" sz="2400" b="1">
                <a:solidFill>
                  <a:srgbClr val="FF0000"/>
                </a:solidFill>
              </a:rPr>
              <a:t>”</a:t>
            </a:r>
            <a:r>
              <a:rPr lang="zh-CN" altLang="en-US" sz="2400" b="1">
                <a:solidFill>
                  <a:srgbClr val="FF0000"/>
                </a:solidFill>
              </a:rPr>
              <a:t>的大周期突破的酝酿状态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556385" y="3064510"/>
            <a:ext cx="90868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进而有为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配置锁定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收益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如何理解资产配置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317500" y="1695450"/>
            <a:ext cx="2914015" cy="34671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8885555" y="1695450"/>
            <a:ext cx="2914015" cy="3467100"/>
          </a:xfrm>
          <a:prstGeom prst="rect">
            <a:avLst/>
          </a:prstGeom>
        </p:spPr>
      </p:pic>
      <p:sp>
        <p:nvSpPr>
          <p:cNvPr id="5" name="等腰三角形 4"/>
          <p:cNvSpPr/>
          <p:nvPr/>
        </p:nvSpPr>
        <p:spPr>
          <a:xfrm>
            <a:off x="4671060" y="1856105"/>
            <a:ext cx="2849245" cy="2401570"/>
          </a:xfrm>
          <a:prstGeom prst="triangl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638165" y="1563370"/>
            <a:ext cx="914400" cy="9144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安全性</a:t>
            </a:r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035165" y="3762375"/>
            <a:ext cx="914400" cy="9144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收益性</a:t>
            </a:r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202430" y="3762375"/>
            <a:ext cx="914400" cy="9144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流动</a:t>
            </a:r>
            <a:r>
              <a:rPr lang="zh-CN" altLang="en-US"/>
              <a:t>性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169920" y="5283835"/>
            <a:ext cx="5850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     </a:t>
            </a:r>
            <a:r>
              <a:rPr lang="zh-CN" altLang="en-US">
                <a:solidFill>
                  <a:schemeClr val="bg1"/>
                </a:solidFill>
              </a:rPr>
              <a:t>除了传统的简单按照资产类别做组合，更应该按照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三性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原则来做配置，才能更好的实现风险分散和收益互补。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资金推动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or 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价值挖掘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570" y="922020"/>
            <a:ext cx="5438775" cy="7480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15860" y="922020"/>
            <a:ext cx="4261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b="1">
                <a:solidFill>
                  <a:srgbClr val="FF0000"/>
                </a:solidFill>
              </a:rPr>
              <a:t>选股</a:t>
            </a:r>
            <a:r>
              <a:rPr lang="zh-CN" altLang="en-US" b="1">
                <a:solidFill>
                  <a:srgbClr val="FF0000"/>
                </a:solidFill>
              </a:rPr>
              <a:t>方案：价投菜单</a:t>
            </a:r>
            <a:r>
              <a:rPr lang="en-US" altLang="zh-CN" b="1">
                <a:solidFill>
                  <a:srgbClr val="FF0000"/>
                </a:solidFill>
              </a:rPr>
              <a:t>--AI</a:t>
            </a:r>
            <a:r>
              <a:rPr lang="zh-CN" altLang="en-US" b="1">
                <a:solidFill>
                  <a:srgbClr val="FF0000"/>
                </a:solidFill>
              </a:rPr>
              <a:t>预测条件筛选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56020" y="5177790"/>
            <a:ext cx="54279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600428    </a:t>
            </a:r>
            <a:r>
              <a:rPr lang="zh-CN" altLang="en-US" b="1">
                <a:solidFill>
                  <a:srgbClr val="FF0000"/>
                </a:solidFill>
              </a:rPr>
              <a:t>中远海特</a:t>
            </a:r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lang="zh-CN" altLang="en-US" b="1">
                <a:solidFill>
                  <a:srgbClr val="FF0000"/>
                </a:solidFill>
              </a:rPr>
              <a:t>特种运输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收敛形态末端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业绩创历史新高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呈现加速</a:t>
            </a:r>
            <a:r>
              <a:rPr lang="zh-CN" altLang="en-US" b="1">
                <a:solidFill>
                  <a:srgbClr val="FF0000"/>
                </a:solidFill>
              </a:rPr>
              <a:t>增长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390" y="1762125"/>
            <a:ext cx="5857875" cy="32365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915" y="829945"/>
            <a:ext cx="3324225" cy="12395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05" y="2106930"/>
            <a:ext cx="5846445" cy="28943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99720" y="5177790"/>
            <a:ext cx="54279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688523    </a:t>
            </a:r>
            <a:r>
              <a:rPr lang="zh-CN" altLang="en-US" b="1">
                <a:solidFill>
                  <a:srgbClr val="FF0000"/>
                </a:solidFill>
              </a:rPr>
              <a:t>航天环宇</a:t>
            </a:r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lang="zh-CN" altLang="en-US" b="1">
                <a:solidFill>
                  <a:srgbClr val="FF0000"/>
                </a:solidFill>
              </a:rPr>
              <a:t>航空</a:t>
            </a:r>
            <a:r>
              <a:rPr lang="zh-CN" altLang="en-US" b="1">
                <a:solidFill>
                  <a:srgbClr val="FF0000"/>
                </a:solidFill>
              </a:rPr>
              <a:t>装备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筹码高度集中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持续增量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资金活跃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酝酿</a:t>
            </a:r>
            <a:r>
              <a:rPr lang="zh-CN" altLang="en-US" b="1">
                <a:solidFill>
                  <a:srgbClr val="FF0000"/>
                </a:solidFill>
              </a:rPr>
              <a:t>突破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276475" y="87630"/>
            <a:ext cx="7639050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量化策略背后的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不同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45685" y="1138555"/>
            <a:ext cx="6724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策略猎手一周年</a:t>
            </a:r>
            <a:r>
              <a:rPr lang="en-US" altLang="zh-CN" sz="2400" b="1">
                <a:solidFill>
                  <a:srgbClr val="FF0000"/>
                </a:solidFill>
              </a:rPr>
              <a:t>   </a:t>
            </a:r>
            <a:r>
              <a:rPr lang="zh-CN" altLang="en-US" sz="2400" b="1">
                <a:solidFill>
                  <a:srgbClr val="FF0000"/>
                </a:solidFill>
              </a:rPr>
              <a:t>跟投客户正收益占比创新高</a:t>
            </a:r>
            <a:r>
              <a:rPr lang="en-US" altLang="zh-CN" sz="2400" b="1">
                <a:solidFill>
                  <a:srgbClr val="FF0000"/>
                </a:solidFill>
              </a:rPr>
              <a:t>    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850" y="1814195"/>
            <a:ext cx="3494405" cy="23869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255" y="1814195"/>
            <a:ext cx="3603625" cy="23869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45685" y="4201160"/>
            <a:ext cx="6991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1600">
                <a:solidFill>
                  <a:srgbClr val="FF0000"/>
                </a:solidFill>
              </a:rPr>
              <a:t>  </a:t>
            </a:r>
            <a:r>
              <a:rPr lang="zh-CN" altLang="en-US" sz="1400">
                <a:solidFill>
                  <a:schemeClr val="bg1"/>
                </a:solidFill>
              </a:rPr>
              <a:t>以上均为客户展示真实账户分享，仅用于对应软件策略数据做应证。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15815" y="4538345"/>
            <a:ext cx="7124065" cy="1694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</a:rPr>
              <a:t>温馨提示：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</a:rPr>
              <a:t>策略猎手组合策略为全球标的配置的全天候策略，低回撤，高流动性，高夏普比，不受局部市场波动</a:t>
            </a:r>
            <a:r>
              <a:rPr lang="zh-CN" altLang="en-US">
                <a:solidFill>
                  <a:srgbClr val="FF0000"/>
                </a:solidFill>
              </a:rPr>
              <a:t>影响；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策略猎手注重持续性的绝对收益，而不是超额超高收益，建议避免不合理收益预期，仅作为理财资产替代选项；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90" y="1814195"/>
            <a:ext cx="3072765" cy="45751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26110" y="1036955"/>
            <a:ext cx="371030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</a:rPr>
              <a:t>量化多策略，但围绕</a:t>
            </a:r>
            <a:r>
              <a:rPr lang="en-US" altLang="zh-CN" b="1">
                <a:solidFill>
                  <a:schemeClr val="bg1"/>
                </a:solidFill>
              </a:rPr>
              <a:t>A</a:t>
            </a:r>
            <a:r>
              <a:rPr lang="zh-CN" altLang="en-US" b="1">
                <a:solidFill>
                  <a:schemeClr val="bg1"/>
                </a:solidFill>
              </a:rPr>
              <a:t>股市场配置，波动大于全球全天候策略。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融合，而非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对抗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71955" y="2050415"/>
            <a:ext cx="88480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投资盈利，永远没有唯一正确答案。</a:t>
            </a:r>
            <a:endParaRPr lang="zh-CN" altLang="en-US" sz="4400" b="1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1835" y="3665220"/>
            <a:ext cx="108540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 b="1">
                <a:solidFill>
                  <a:schemeClr val="bg1"/>
                </a:solidFill>
              </a:rPr>
              <a:t>先了解自己的需求，再决定自己的投资</a:t>
            </a:r>
            <a:r>
              <a:rPr lang="zh-CN" altLang="en-US" sz="4400" b="1">
                <a:solidFill>
                  <a:schemeClr val="bg1"/>
                </a:solidFill>
              </a:rPr>
              <a:t>方案。</a:t>
            </a:r>
            <a:endParaRPr lang="zh-CN" altLang="en-US" sz="44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经传多赢投顾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总监。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1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从业2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0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余载，科班出身，有过私募实操和顾问咨询等多维度经验。曾任职全日制重本大学讲师，完成过千场千人股民讲座，著有《唯信号论-系统篇》一书。其所创立的“三维一体”投资体系深受投资者喜爱。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896485" y="1083310"/>
            <a:ext cx="623951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zh-CN" altLang="en-US" sz="66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r" fontAlgn="auto">
              <a:lnSpc>
                <a:spcPct val="100000"/>
              </a:lnSpc>
            </a:pP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进而有</a:t>
            </a: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为</a:t>
            </a:r>
            <a:endParaRPr lang="zh-CN" altLang="en-US" sz="66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469640"/>
            <a:ext cx="533527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24885"/>
            <a:ext cx="526161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孙硌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:A1120613090005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A20250725006485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5" name="图片 4" descr="色阶 7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355" y="560705"/>
            <a:ext cx="3453130" cy="54063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大局落定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方向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指引细节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牛正前行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行稳才能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致远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进而有为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 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配置锁定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收益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548130" y="3064510"/>
            <a:ext cx="91039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大局落定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方向指引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细节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新一轮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关税战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暂时性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停火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/>
          <a:srcRect t="18486"/>
          <a:stretch>
            <a:fillRect/>
          </a:stretch>
        </p:blipFill>
        <p:spPr>
          <a:xfrm>
            <a:off x="626110" y="955040"/>
            <a:ext cx="6199505" cy="319659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558800" y="4255770"/>
            <a:ext cx="3101340" cy="197929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3660140" y="4255770"/>
            <a:ext cx="3166110" cy="19792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65010" y="955040"/>
            <a:ext cx="4578985" cy="441960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just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美方将取消针对中国商品加征的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10%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所谓“芬太尼关税”，对中国商品加征的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24%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对等关税将继续</a:t>
            </a:r>
            <a:r>
              <a:rPr lang="zh-CN" altLang="en-US" sz="1600" b="1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暂停一年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。中方将相应调整针对美方上述关税的反制措施。双方同意继续延长部分关税排除措施。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indent="0" algn="just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285750" indent="-285750" algn="just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美方将</a:t>
            </a:r>
            <a:r>
              <a:rPr lang="zh-CN" altLang="en-US" sz="1600" b="1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暂停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实施其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9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29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日公布的出口管制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50%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穿透性规则</a:t>
            </a:r>
            <a:r>
              <a:rPr lang="zh-CN" altLang="en-US" sz="1600" b="1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一年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。中方将暂停实施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10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9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日公布的相关出口管制等措施一年，并将研究细化具体方案。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indent="0" algn="just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  <a:p>
            <a:pPr marL="285750" indent="-285750" algn="just">
              <a:lnSpc>
                <a:spcPts val="225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美方将</a:t>
            </a:r>
            <a:r>
              <a:rPr lang="zh-CN" altLang="en-US" sz="1600" b="1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暂停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实施其对华海事、物流和造船业</a:t>
            </a:r>
            <a:r>
              <a:rPr lang="en-US" altLang="zh-CN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301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调查措施</a:t>
            </a:r>
            <a:r>
              <a:rPr lang="zh-CN" altLang="en-US" sz="1600" b="1" i="0">
                <a:solidFill>
                  <a:srgbClr val="FF0000"/>
                </a:solidFill>
                <a:latin typeface="Arial" panose="020B0604020202020204"/>
                <a:ea typeface="Arial" panose="020B0604020202020204"/>
              </a:rPr>
              <a:t>一年</a:t>
            </a:r>
            <a:r>
              <a:rPr lang="zh-CN" altLang="en-US" sz="1600" b="0" i="0">
                <a:solidFill>
                  <a:schemeClr val="bg1"/>
                </a:solidFill>
                <a:latin typeface="Arial" panose="020B0604020202020204"/>
                <a:ea typeface="Arial" panose="020B0604020202020204"/>
              </a:rPr>
              <a:t>。美方暂停实施相关措施后，中方也将相应暂停实施针对美方的反制措施一年。</a:t>
            </a:r>
            <a:endParaRPr lang="zh-CN" altLang="en-US" sz="1600" b="0" i="0">
              <a:solidFill>
                <a:schemeClr val="bg1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81810" y="87630"/>
            <a:ext cx="8519160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四中全会重现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以经济建设为中心</a:t>
            </a:r>
            <a:r>
              <a:rPr lang="en-US" altLang="zh-CN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endParaRPr lang="en-US" altLang="zh-CN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0365" y="965835"/>
            <a:ext cx="11269980" cy="16916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>
              <a:lnSpc>
                <a:spcPct val="130000"/>
              </a:lnSpc>
            </a:pPr>
            <a:r>
              <a:rPr lang="en-US" altLang="zh-CN" sz="2000" b="0" i="0">
                <a:solidFill>
                  <a:schemeClr val="bg1"/>
                </a:solidFill>
                <a:latin typeface="Helvetica Neue"/>
                <a:ea typeface="Helvetica Neue"/>
              </a:rPr>
              <a:t>  </a:t>
            </a:r>
            <a:r>
              <a:rPr lang="zh-CN" altLang="en-US" sz="2000" b="1" i="0">
                <a:solidFill>
                  <a:schemeClr val="bg1"/>
                </a:solidFill>
                <a:latin typeface="Helvetica Neue"/>
                <a:ea typeface="Helvetica Neue"/>
              </a:rPr>
              <a:t>坚持稳中求进工作总基调，坚持</a:t>
            </a:r>
            <a:r>
              <a:rPr lang="zh-CN" altLang="en-US" sz="2000" b="1" i="0">
                <a:solidFill>
                  <a:srgbClr val="FF0000"/>
                </a:solidFill>
                <a:latin typeface="Helvetica Neue"/>
                <a:ea typeface="Helvetica Neue"/>
              </a:rPr>
              <a:t>以经济建设为中心</a:t>
            </a:r>
            <a:r>
              <a:rPr lang="zh-CN" altLang="en-US" sz="2000" b="1" i="0">
                <a:solidFill>
                  <a:schemeClr val="bg1"/>
                </a:solidFill>
                <a:latin typeface="Helvetica Neue"/>
                <a:ea typeface="Helvetica Neue"/>
              </a:rPr>
              <a:t>，以推动高质量发展为主题，以改革创新为根本动力，以满足人民日益增长的美好生活需要为根本目的，以全面从严治党为根本保障，推动经济实现质的有效提升和量的合理增长，推动人的全面发展、全体人民共同富裕迈出坚实步伐，确保基本实现社会主义现代化取得决定性进展。</a:t>
            </a:r>
            <a:r>
              <a:rPr lang="en-US" altLang="zh-CN" sz="2000" b="1" i="0">
                <a:solidFill>
                  <a:schemeClr val="bg1"/>
                </a:solidFill>
                <a:latin typeface="Helvetica Neue"/>
                <a:ea typeface="Helvetica Neue"/>
              </a:rPr>
              <a:t>——</a:t>
            </a:r>
            <a:r>
              <a:rPr lang="zh-CN" altLang="en-US" sz="2000" b="1" i="0">
                <a:solidFill>
                  <a:schemeClr val="bg1"/>
                </a:solidFill>
                <a:latin typeface="Helvetica Neue"/>
                <a:ea typeface="Helvetica Neue"/>
              </a:rPr>
              <a:t>《二十</a:t>
            </a:r>
            <a:r>
              <a:rPr lang="zh-CN" altLang="en-US" sz="2000" b="1" i="0">
                <a:solidFill>
                  <a:schemeClr val="bg1"/>
                </a:solidFill>
                <a:latin typeface="Helvetica Neue"/>
                <a:ea typeface="Helvetica Neue"/>
              </a:rPr>
              <a:t>届四中全会公报》</a:t>
            </a:r>
            <a:endParaRPr lang="zh-CN" altLang="en-US" sz="2000" b="1" i="0">
              <a:solidFill>
                <a:schemeClr val="bg1"/>
              </a:solidFill>
              <a:latin typeface="Helvetica Neue"/>
              <a:ea typeface="Helvetica Neue"/>
            </a:endParaRPr>
          </a:p>
        </p:txBody>
      </p:sp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2012950" y="2658110"/>
            <a:ext cx="8166100" cy="38220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81810" y="87630"/>
            <a:ext cx="8519160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年底的政策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预期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" y="1271905"/>
            <a:ext cx="5153025" cy="32766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9945" y="4867910"/>
            <a:ext cx="4746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兜底政策是什么，什么时候出现？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690" y="1272540"/>
            <a:ext cx="4747260" cy="32759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09385" y="4867910"/>
            <a:ext cx="5078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资本市场的</a:t>
            </a:r>
            <a:r>
              <a:rPr lang="en-US" altLang="zh-CN" sz="2400" b="1">
                <a:solidFill>
                  <a:srgbClr val="FF0000"/>
                </a:solidFill>
              </a:rPr>
              <a:t>“</a:t>
            </a:r>
            <a:r>
              <a:rPr lang="zh-CN" altLang="en-US" sz="2400" b="1">
                <a:solidFill>
                  <a:srgbClr val="FF0000"/>
                </a:solidFill>
              </a:rPr>
              <a:t>兜底</a:t>
            </a:r>
            <a:r>
              <a:rPr lang="en-US" altLang="zh-CN" sz="2400" b="1">
                <a:solidFill>
                  <a:srgbClr val="FF0000"/>
                </a:solidFill>
              </a:rPr>
              <a:t>”</a:t>
            </a:r>
            <a:r>
              <a:rPr lang="zh-CN" altLang="en-US" sz="2400" b="1">
                <a:solidFill>
                  <a:srgbClr val="FF0000"/>
                </a:solidFill>
              </a:rPr>
              <a:t>会更加灵敏和直接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593850" y="3064510"/>
            <a:ext cx="901255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牛正前行</a:t>
            </a:r>
            <a:r>
              <a:rPr lang="en-US" altLang="zh-CN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行稳才能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致远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4000</a:t>
            </a:r>
            <a:r>
              <a:rPr lang="zh-CN" altLang="en-US" sz="40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点以上就别听老股民的了</a:t>
            </a:r>
            <a:endParaRPr lang="zh-CN" altLang="en-US" sz="40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3135"/>
            <a:ext cx="12192000" cy="54578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2679</Words>
  <Application>WPS 演示</Application>
  <PresentationFormat>宽屏</PresentationFormat>
  <Paragraphs>134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</vt:lpstr>
      <vt:lpstr>Helvetica Neue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305</cp:revision>
  <dcterms:created xsi:type="dcterms:W3CDTF">2022-12-31T05:43:00Z</dcterms:created>
  <dcterms:modified xsi:type="dcterms:W3CDTF">2025-11-07T07:48:54Z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CC8A48C0807B4E38B40E29387773154E_13</vt:lpwstr>
  </property>
</Properties>
</file>