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410" r:id="rId5"/>
    <p:sldId id="321" r:id="rId6"/>
    <p:sldId id="387" r:id="rId7"/>
    <p:sldId id="391" r:id="rId8"/>
    <p:sldId id="421" r:id="rId9"/>
    <p:sldId id="389" r:id="rId10"/>
    <p:sldId id="395" r:id="rId11"/>
    <p:sldId id="396" r:id="rId12"/>
    <p:sldId id="337" r:id="rId13"/>
    <p:sldId id="392" r:id="rId14"/>
    <p:sldId id="412" r:id="rId15"/>
    <p:sldId id="411" r:id="rId16"/>
    <p:sldId id="384" r:id="rId17"/>
    <p:sldId id="394" r:id="rId18"/>
    <p:sldId id="322" r:id="rId19"/>
    <p:sldId id="413" r:id="rId20"/>
    <p:sldId id="418" r:id="rId21"/>
    <p:sldId id="416" r:id="rId22"/>
    <p:sldId id="417" r:id="rId23"/>
    <p:sldId id="415" r:id="rId24"/>
    <p:sldId id="338" r:id="rId25"/>
    <p:sldId id="398" r:id="rId26"/>
    <p:sldId id="422" r:id="rId27"/>
    <p:sldId id="401" r:id="rId28"/>
    <p:sldId id="419" r:id="rId29"/>
    <p:sldId id="409" r:id="rId30"/>
    <p:sldId id="327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104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63.xml"/><Relationship Id="rId6" Type="http://schemas.openxmlformats.org/officeDocument/2006/relationships/image" Target="../media/image28.png"/><Relationship Id="rId5" Type="http://schemas.openxmlformats.org/officeDocument/2006/relationships/tags" Target="../tags/tag62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5.xml"/><Relationship Id="rId5" Type="http://schemas.openxmlformats.org/officeDocument/2006/relationships/image" Target="../media/image31.png"/><Relationship Id="rId4" Type="http://schemas.openxmlformats.org/officeDocument/2006/relationships/tags" Target="../tags/tag6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image" Target="../media/image32.png"/><Relationship Id="rId2" Type="http://schemas.openxmlformats.org/officeDocument/2006/relationships/tags" Target="../tags/tag66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3" Type="http://schemas.openxmlformats.org/officeDocument/2006/relationships/image" Target="../media/image33.png"/><Relationship Id="rId2" Type="http://schemas.openxmlformats.org/officeDocument/2006/relationships/tags" Target="../tags/tag68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image" Target="../media/image34.png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3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tags" Target="../tags/tag82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38.png"/><Relationship Id="rId2" Type="http://schemas.openxmlformats.org/officeDocument/2006/relationships/tags" Target="../tags/tag84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39.png"/><Relationship Id="rId2" Type="http://schemas.openxmlformats.org/officeDocument/2006/relationships/tags" Target="../tags/tag86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9.xml"/><Relationship Id="rId3" Type="http://schemas.openxmlformats.org/officeDocument/2006/relationships/image" Target="../media/image40.png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tags" Target="../tags/tag93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6.xml"/><Relationship Id="rId3" Type="http://schemas.openxmlformats.org/officeDocument/2006/relationships/image" Target="../media/image44.png"/><Relationship Id="rId2" Type="http://schemas.openxmlformats.org/officeDocument/2006/relationships/tags" Target="../tags/tag95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8.xml"/><Relationship Id="rId3" Type="http://schemas.openxmlformats.org/officeDocument/2006/relationships/image" Target="../media/image45.png"/><Relationship Id="rId2" Type="http://schemas.openxmlformats.org/officeDocument/2006/relationships/tags" Target="../tags/tag97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0.xml"/><Relationship Id="rId3" Type="http://schemas.openxmlformats.org/officeDocument/2006/relationships/image" Target="../media/image46.png"/><Relationship Id="rId2" Type="http://schemas.openxmlformats.org/officeDocument/2006/relationships/tags" Target="../tags/tag99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2.xml"/><Relationship Id="rId3" Type="http://schemas.openxmlformats.org/officeDocument/2006/relationships/image" Target="../media/image47.png"/><Relationship Id="rId2" Type="http://schemas.openxmlformats.org/officeDocument/2006/relationships/tags" Target="../tags/tag101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3.xml"/><Relationship Id="rId2" Type="http://schemas.openxmlformats.org/officeDocument/2006/relationships/image" Target="../media/image4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12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3.xml"/><Relationship Id="rId2" Type="http://schemas.openxmlformats.org/officeDocument/2006/relationships/image" Target="../media/image11.png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9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15.png"/><Relationship Id="rId2" Type="http://schemas.openxmlformats.org/officeDocument/2006/relationships/tags" Target="../tags/tag50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8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57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布局跨</a:t>
            </a: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年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短调中稳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顺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势布局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汇金增持，中长向好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841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汇金持续增持，宽基成为核心方向，长期稳定市场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机构投资者主导行情，资金推动轮，指数托底，题材轮动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225" y="784860"/>
            <a:ext cx="7593965" cy="500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01305" y="3462020"/>
            <a:ext cx="3862705" cy="2331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901305" y="784860"/>
            <a:ext cx="3862705" cy="2629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 userDrawn="1">
            <p:custDataLst>
              <p:tags r:id="rId5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305" y="784860"/>
            <a:ext cx="3879215" cy="26295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</a:t>
            </a:r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历史机遇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上证指数捕捞季节年，季金叉区域，季线</a:t>
            </a:r>
            <a:r>
              <a:rPr lang="en-US" altLang="zh-CN" b="1" dirty="0" smtClean="0">
                <a:solidFill>
                  <a:schemeClr val="bg1"/>
                </a:solidFill>
              </a:rPr>
              <a:t>MACD</a:t>
            </a:r>
            <a:r>
              <a:rPr lang="zh-CN" altLang="en-US" b="1" dirty="0" smtClean="0">
                <a:solidFill>
                  <a:schemeClr val="bg1"/>
                </a:solidFill>
              </a:rPr>
              <a:t>金叉，开启投资好年份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震荡）金叉，迎接历史第一次投融资并重的机遇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550" y="690880"/>
            <a:ext cx="9516745" cy="5167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0430" y="2112645"/>
            <a:ext cx="4973955" cy="2710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60" y="690880"/>
            <a:ext cx="3148330" cy="51676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周期共振，年线金叉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1285" y="58159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年线金叉区域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31</a:t>
            </a:r>
            <a:r>
              <a:rPr lang="zh-CN" altLang="en-US" b="1" dirty="0" smtClean="0">
                <a:solidFill>
                  <a:schemeClr val="bg1"/>
                </a:solidFill>
              </a:rPr>
              <a:t>个，季线金叉区域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个，月线金叉区域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0</a:t>
            </a:r>
            <a:r>
              <a:rPr lang="zh-CN" altLang="en-US" b="1" dirty="0" smtClean="0">
                <a:solidFill>
                  <a:schemeClr val="bg1"/>
                </a:solidFill>
              </a:rPr>
              <a:t>个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月线级别调整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注意高低切换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风格调整并未结束，指数周线反弹，短线机遇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3975" y="692785"/>
            <a:ext cx="9434830" cy="51231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震荡消化，未来可期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75" y="558165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机构主导，调整</a:t>
            </a:r>
            <a:r>
              <a:rPr lang="zh-CN" altLang="en-US" b="1" dirty="0" smtClean="0">
                <a:solidFill>
                  <a:schemeClr val="bg1"/>
                </a:solidFill>
              </a:rPr>
              <a:t>机遇，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充分理解慢（四次降温），不能快，不能疯，快速上是风险，快速下就是机会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平均股价</a:t>
            </a:r>
            <a:r>
              <a:rPr lang="en-US" altLang="zh-CN" b="1" dirty="0" smtClean="0">
                <a:solidFill>
                  <a:schemeClr val="bg1"/>
                </a:solidFill>
              </a:rPr>
              <a:t>W</a:t>
            </a:r>
            <a:r>
              <a:rPr lang="zh-CN" altLang="en-US" b="1" dirty="0" smtClean="0">
                <a:solidFill>
                  <a:schemeClr val="bg1"/>
                </a:solidFill>
              </a:rPr>
              <a:t>压力，中短向上，</a:t>
            </a:r>
            <a:r>
              <a:rPr lang="zh-CN" b="1" dirty="0" smtClean="0">
                <a:solidFill>
                  <a:schemeClr val="bg1"/>
                </a:solidFill>
              </a:rPr>
              <a:t>关注低位启动机遇</a:t>
            </a:r>
            <a:r>
              <a:rPr lang="zh-CN" altLang="en-US" b="1" dirty="0" smtClean="0">
                <a:solidFill>
                  <a:schemeClr val="bg1"/>
                </a:solidFill>
              </a:rPr>
              <a:t>。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1470" y="699770"/>
            <a:ext cx="8987790" cy="48806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42.83%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，牛市最优配置基金，弹性较大，爆发力较强，赚了指数也赚钱！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7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9240" y="810260"/>
            <a:ext cx="6911975" cy="40976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红利走强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四季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5" y="842645"/>
            <a:ext cx="9533255" cy="4646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117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，中特估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3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风格轮动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红利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占优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5260" y="561149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月线捕捞季节为例，选择原则：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金叉初期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金叉末端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死叉末端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初期播种，中期施肥，末端收获，越靠近越短线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910" y="692785"/>
            <a:ext cx="9058275" cy="49187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505" y="2320290"/>
            <a:ext cx="5632450" cy="3058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5216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9685" y="710565"/>
            <a:ext cx="9468485" cy="51415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复盘历史，布局未来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48894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地产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数据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6705" y="1043940"/>
            <a:ext cx="11579225" cy="436499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3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293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控盘增加，突破平台，关注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7630" y="669925"/>
            <a:ext cx="9501505" cy="51593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2899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</a:t>
            </a:r>
            <a:r>
              <a:rPr lang="zh-CN" altLang="en-US" dirty="0" smtClean="0">
                <a:solidFill>
                  <a:schemeClr val="bg1"/>
                </a:solidFill>
              </a:rPr>
              <a:t>增加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605" y="703580"/>
            <a:ext cx="9623425" cy="52254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十五五初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跨年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十五五初，主题本质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产业主题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118" b="6349"/>
          <a:stretch>
            <a:fillRect/>
          </a:stretch>
        </p:blipFill>
        <p:spPr>
          <a:xfrm>
            <a:off x="347345" y="985520"/>
            <a:ext cx="2307590" cy="4397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5249" b="6361"/>
          <a:stretch>
            <a:fillRect/>
          </a:stretch>
        </p:blipFill>
        <p:spPr>
          <a:xfrm>
            <a:off x="2748915" y="991870"/>
            <a:ext cx="2316480" cy="440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75" y="985520"/>
            <a:ext cx="6791960" cy="4414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223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周线金叉区域，主题开始持续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产业规模，梯队完整，才会反复炒作，能源，周期轮动炒作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8740" y="720090"/>
            <a:ext cx="9396730" cy="51022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870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日线捕捞金叉区域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2230" y="700405"/>
            <a:ext cx="9551670" cy="5186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477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</a:t>
            </a:r>
            <a:r>
              <a:rPr lang="zh-CN" altLang="en-US" dirty="0" smtClean="0">
                <a:solidFill>
                  <a:schemeClr val="bg1"/>
                </a:solidFill>
              </a:rPr>
              <a:t>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0810" y="751840"/>
            <a:ext cx="9357360" cy="50806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966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bg1"/>
                </a:solidFill>
              </a:rPr>
              <a:t>，金叉区域</a:t>
            </a:r>
            <a:r>
              <a:rPr lang="zh-CN" dirty="0" smtClean="0">
                <a:solidFill>
                  <a:schemeClr val="bg1"/>
                </a:solidFill>
              </a:rPr>
              <a:t>，静待熊线下次上移</a:t>
            </a:r>
            <a:r>
              <a:rPr lang="zh-CN" altLang="en-US" dirty="0" smtClean="0">
                <a:solidFill>
                  <a:schemeClr val="bg1"/>
                </a:solidFill>
              </a:rPr>
              <a:t>的机会，注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6830" y="695325"/>
            <a:ext cx="9578340" cy="52012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中长入市，跟随机构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短调中稳，顺势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布局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红利走强，布局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四季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十五五初，主题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跨年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中长入市，跟随机构</a:t>
            </a:r>
            <a:endParaRPr 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20515" y="4787265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9240" y="737235"/>
            <a:ext cx="3819525" cy="5498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515" y="737235"/>
            <a:ext cx="7755890" cy="37763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机构护盘，调整机遇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45260" y="5833110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1</a:t>
            </a:r>
            <a:r>
              <a:rPr lang="zh-CN" altLang="en-US" b="1" dirty="0" smtClean="0">
                <a:solidFill>
                  <a:schemeClr val="bg1"/>
                </a:solidFill>
              </a:rPr>
              <a:t>，持续稳定和活跃资金市场，护盘从未停止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，调整中长期资金加仓机会，持续布局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1285" y="723265"/>
            <a:ext cx="9410065" cy="5109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3362960"/>
            <a:ext cx="6474460" cy="24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54050" y="788035"/>
            <a:ext cx="10752455" cy="2524760"/>
            <a:chOff x="1030" y="1161"/>
            <a:chExt cx="16933" cy="397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0" y="1161"/>
              <a:ext cx="11483" cy="39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13" y="1161"/>
              <a:ext cx="5451" cy="3976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1504315" y="588200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低利率，不确定行情下，固收加成为机构投资者首选，规模持续新高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机构减持货基，个人投资者增持货基，认知偏差，跟随机构，主动理财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中长资金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持续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5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926840" y="3362960"/>
            <a:ext cx="3306445" cy="2453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3920" y="788035"/>
            <a:ext cx="4436745" cy="5034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机构首选，固收系列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19225" y="5020945"/>
            <a:ext cx="8886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短期债基：回撤极小，比货币收益高一些，但有轻微回撤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中长期债基：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大小年</a:t>
            </a:r>
            <a:r>
              <a:rPr lang="zh-CN" altLang="en-US" sz="2400" b="1">
                <a:solidFill>
                  <a:schemeClr val="bg1"/>
                </a:solidFill>
              </a:rPr>
              <a:t>收益差别明显，开始有回撤的感知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固收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：收益更明显，波动性更大，稳中有进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109980"/>
            <a:ext cx="5964424" cy="360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0" name="矩形标注 19"/>
          <p:cNvSpPr/>
          <p:nvPr/>
        </p:nvSpPr>
        <p:spPr>
          <a:xfrm>
            <a:off x="3820160" y="3949700"/>
            <a:ext cx="2170430" cy="295275"/>
          </a:xfrm>
          <a:prstGeom prst="wedgeRectCallout">
            <a:avLst>
              <a:gd name="adj1" fmla="val 26487"/>
              <a:gd name="adj2" fmla="val -15365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短债基：回撤极小，类比货基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1" name="矩形标注 20"/>
          <p:cNvSpPr/>
          <p:nvPr/>
        </p:nvSpPr>
        <p:spPr>
          <a:xfrm>
            <a:off x="5028565" y="2705735"/>
            <a:ext cx="1991360" cy="285115"/>
          </a:xfrm>
          <a:prstGeom prst="wedgeRectCallout">
            <a:avLst>
              <a:gd name="adj1" fmla="val -21895"/>
              <a:gd name="adj2" fmla="val 9241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中长期债基：回撤偏少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2" name="矩形标注 21"/>
          <p:cNvSpPr/>
          <p:nvPr/>
        </p:nvSpPr>
        <p:spPr>
          <a:xfrm>
            <a:off x="4257040" y="2019935"/>
            <a:ext cx="3067685" cy="285115"/>
          </a:xfrm>
          <a:prstGeom prst="wedgeRectCallout">
            <a:avLst>
              <a:gd name="adj1" fmla="val -18008"/>
              <a:gd name="adj2" fmla="val 11904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一级债基（固收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）：回撤可控，收益增厚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3" name="矩形标注 22"/>
          <p:cNvSpPr/>
          <p:nvPr/>
        </p:nvSpPr>
        <p:spPr>
          <a:xfrm>
            <a:off x="1019175" y="1334135"/>
            <a:ext cx="3324860" cy="285115"/>
          </a:xfrm>
          <a:prstGeom prst="wedgeRectCallout">
            <a:avLst>
              <a:gd name="adj1" fmla="val 45032"/>
              <a:gd name="adj2" fmla="val 10233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二级债基（固收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）：有回撤，收益明显增厚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780" y="1023620"/>
            <a:ext cx="4253230" cy="37719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>
            <p:custDataLst>
              <p:tags r:id="rId4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跟随机构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413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固收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产品，牛市行情下理财首选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5405" y="737235"/>
            <a:ext cx="9410065" cy="5109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090" y="3728720"/>
            <a:ext cx="6002655" cy="20154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4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PLACING_PICTURE_USER_VIEWPORT" val="{&quot;height&quot;:8131,&quot;width&quot;:5648}"/>
  <p:tag name="KSO_WM_UNIT_PLACING_PICTURE_USER_RELATIVERECTANGLE" val="{&quot;bottom&quot;:0,&quot;left&quot;:0,&quot;right&quot;:0,&quot;top&quot;:0}"/>
  <p:tag name="KSO_WM_UNIT_PLACING_PICTURE_COLLAGE_RELATIVERECTANGLE" val="{&quot;bottom&quot;:0,&quot;left&quot;:0.025001895291615877,&quot;right&quot;:0.025001895291615877,&quot;top&quot;:0}"/>
  <p:tag name="KSO_WM_UNIT_PLACING_PICTURE_COLLAGE_VIEWPORT" val="{&quot;height&quot;:8856,&quot;width&quot;:5843.999999999998}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PLACING_PICTURE_USER_VIEWPORT" val="{&quot;height&quot;:6576,&quot;width&quot;:8256}"/>
  <p:tag name="KSO_WM_UNIT_PLACING_PICTURE_USER_RELATIVERECTANGLE" val="{&quot;bottom&quot;:0,&quot;left&quot;:0,&quot;right&quot;:0,&quot;top&quot;:0}"/>
  <p:tag name="KSO_WM_UNIT_PLACING_PICTURE_COLLAGE_RELATIVERECTANGLE" val="{&quot;bottom&quot;:0.0018840298860968588,&quot;left&quot;:0,&quot;right&quot;:0,&quot;top&quot;:0.0018840298860968588}"/>
  <p:tag name="KSO_WM_UNIT_PLACING_PICTURE_COLLAGE_VIEWPORT" val="{&quot;height&quot;:3228,&quot;width&quot;:4067.9999999999995}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71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72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73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74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5168</Words>
  <Application>WPS 演示</Application>
  <PresentationFormat>宽屏</PresentationFormat>
  <Paragraphs>338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汉仪雅酷黑简</vt:lpstr>
      <vt:lpstr>方正宝黑体 简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311</cp:revision>
  <dcterms:created xsi:type="dcterms:W3CDTF">2022-12-31T05:43:00Z</dcterms:created>
  <dcterms:modified xsi:type="dcterms:W3CDTF">2025-11-07T09:57:32Z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87C255F1F05941F69AF15545A4FC487A_13</vt:lpwstr>
  </property>
</Properties>
</file>