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83" r:id="rId3"/>
    <p:sldId id="324" r:id="rId4"/>
    <p:sldId id="318" r:id="rId5"/>
    <p:sldId id="286" r:id="rId6"/>
    <p:sldId id="323" r:id="rId7"/>
    <p:sldId id="332" r:id="rId8"/>
    <p:sldId id="333" r:id="rId9"/>
    <p:sldId id="334" r:id="rId10"/>
    <p:sldId id="327" r:id="rId11"/>
    <p:sldId id="336" r:id="rId12"/>
    <p:sldId id="335" r:id="rId13"/>
    <p:sldId id="379" r:id="rId14"/>
    <p:sldId id="337" r:id="rId15"/>
    <p:sldId id="338" r:id="rId16"/>
    <p:sldId id="358" r:id="rId17"/>
    <p:sldId id="371" r:id="rId18"/>
    <p:sldId id="373" r:id="rId19"/>
    <p:sldId id="372" r:id="rId20"/>
    <p:sldId id="374" r:id="rId21"/>
    <p:sldId id="375" r:id="rId22"/>
    <p:sldId id="376" r:id="rId23"/>
    <p:sldId id="377" r:id="rId24"/>
    <p:sldId id="339" r:id="rId25"/>
    <p:sldId id="370" r:id="rId26"/>
    <p:sldId id="356" r:id="rId27"/>
    <p:sldId id="348" r:id="rId28"/>
    <p:sldId id="352" r:id="rId29"/>
    <p:sldId id="353" r:id="rId30"/>
    <p:sldId id="355" r:id="rId31"/>
    <p:sldId id="325" r:id="rId32"/>
    <p:sldId id="289" r:id="rId33"/>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userDrawn="1">
          <p15:clr>
            <a:srgbClr val="A4A3A4"/>
          </p15:clr>
        </p15:guide>
        <p15:guide id="2" pos="359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0"/>
  <p:cmAuthor id="2" name="admin" initials="a" lastIdx="0" clrIdx="1"/>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 id="9" name="WPS" initials="W" lastIdx="0" clrIdx="8"/>
  <p:cmAuthor id="10" name="PP" initials="P" lastIdx="0" clrIdx="9"/>
  <p:cmAuthor id="11" name="E 山" initials="E"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0E3625C-1A25-4C9C-8211-1B7E21BC565C}" styleName="表样式 1 25">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4"/>
        <p:guide pos="359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125.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6.xml"/><Relationship Id="rId3" Type="http://schemas.openxmlformats.org/officeDocument/2006/relationships/image" Target="../media/image5.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tags" Target="../tags/tag9.xml"/><Relationship Id="rId5" Type="http://schemas.openxmlformats.org/officeDocument/2006/relationships/image" Target="../media/image6.png"/><Relationship Id="rId4" Type="http://schemas.openxmlformats.org/officeDocument/2006/relationships/tags" Target="../tags/tag8.xml"/><Relationship Id="rId3" Type="http://schemas.openxmlformats.org/officeDocument/2006/relationships/image" Target="../media/image5.png"/><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4" name="图片 3" descr="主"/>
          <p:cNvPicPr>
            <a:picLocks noChangeAspect="1"/>
          </p:cNvPicPr>
          <p:nvPr userDrawn="1"/>
        </p:nvPicPr>
        <p:blipFill>
          <a:blip r:embed="rId4"/>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5"/>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5.xml"/><Relationship Id="rId3" Type="http://schemas.openxmlformats.org/officeDocument/2006/relationships/image" Target="../media/image19.png"/><Relationship Id="rId2" Type="http://schemas.openxmlformats.org/officeDocument/2006/relationships/tags" Target="../tags/tag54.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7.xml"/><Relationship Id="rId3" Type="http://schemas.openxmlformats.org/officeDocument/2006/relationships/image" Target="../media/image20.png"/><Relationship Id="rId2" Type="http://schemas.openxmlformats.org/officeDocument/2006/relationships/tags" Target="../tags/tag56.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9.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58.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1.xml"/><Relationship Id="rId3" Type="http://schemas.openxmlformats.org/officeDocument/2006/relationships/image" Target="../media/image23.png"/><Relationship Id="rId2" Type="http://schemas.openxmlformats.org/officeDocument/2006/relationships/tags" Target="../tags/tag60.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24.png"/><Relationship Id="rId2" Type="http://schemas.openxmlformats.org/officeDocument/2006/relationships/tags" Target="../tags/tag67.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1.xml"/><Relationship Id="rId3" Type="http://schemas.openxmlformats.org/officeDocument/2006/relationships/image" Target="../media/image25.png"/><Relationship Id="rId2" Type="http://schemas.openxmlformats.org/officeDocument/2006/relationships/tags" Target="../tags/tag70.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tags" Target="../tags/tag7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5.xml"/><Relationship Id="rId3" Type="http://schemas.openxmlformats.org/officeDocument/2006/relationships/image" Target="../media/image28.png"/><Relationship Id="rId2" Type="http://schemas.openxmlformats.org/officeDocument/2006/relationships/tags" Target="../tags/tag74.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xml"/><Relationship Id="rId7" Type="http://schemas.openxmlformats.org/officeDocument/2006/relationships/image" Target="../media/image12.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7.xml"/><Relationship Id="rId3" Type="http://schemas.openxmlformats.org/officeDocument/2006/relationships/image" Target="../media/image29.png"/><Relationship Id="rId2" Type="http://schemas.openxmlformats.org/officeDocument/2006/relationships/tags" Target="../tags/tag76.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9.xml"/><Relationship Id="rId3" Type="http://schemas.openxmlformats.org/officeDocument/2006/relationships/image" Target="../media/image30.png"/><Relationship Id="rId2" Type="http://schemas.openxmlformats.org/officeDocument/2006/relationships/tags" Target="../tags/tag78.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1.xml"/><Relationship Id="rId3" Type="http://schemas.openxmlformats.org/officeDocument/2006/relationships/image" Target="../media/image31.png"/><Relationship Id="rId2" Type="http://schemas.openxmlformats.org/officeDocument/2006/relationships/tags" Target="../tags/tag80.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6.xml"/><Relationship Id="rId3" Type="http://schemas.openxmlformats.org/officeDocument/2006/relationships/image" Target="../media/image32.png"/><Relationship Id="rId2" Type="http://schemas.openxmlformats.org/officeDocument/2006/relationships/tags" Target="../tags/tag85.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8.xml"/><Relationship Id="rId3" Type="http://schemas.openxmlformats.org/officeDocument/2006/relationships/image" Target="../media/image33.png"/><Relationship Id="rId2" Type="http://schemas.openxmlformats.org/officeDocument/2006/relationships/tags" Target="../tags/tag87.xml"/><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90.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tags" Target="../tags/tag89.xml"/><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tags" Target="../tags/tag93.xml"/><Relationship Id="rId4" Type="http://schemas.openxmlformats.org/officeDocument/2006/relationships/image" Target="../media/image37.png"/><Relationship Id="rId3" Type="http://schemas.openxmlformats.org/officeDocument/2006/relationships/tags" Target="../tags/tag92.xml"/><Relationship Id="rId2" Type="http://schemas.openxmlformats.org/officeDocument/2006/relationships/tags" Target="../tags/tag91.xml"/><Relationship Id="rId13" Type="http://schemas.openxmlformats.org/officeDocument/2006/relationships/slideLayout" Target="../slideLayouts/slideLayout4.xml"/><Relationship Id="rId12" Type="http://schemas.openxmlformats.org/officeDocument/2006/relationships/tags" Target="../tags/tag94.xml"/><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6" Type="http://schemas.openxmlformats.org/officeDocument/2006/relationships/slideLayout" Target="../slideLayouts/slideLayout4.xml"/><Relationship Id="rId25" Type="http://schemas.openxmlformats.org/officeDocument/2006/relationships/tags" Target="../tags/tag118.xml"/><Relationship Id="rId24" Type="http://schemas.openxmlformats.org/officeDocument/2006/relationships/tags" Target="../tags/tag117.xml"/><Relationship Id="rId23" Type="http://schemas.openxmlformats.org/officeDocument/2006/relationships/tags" Target="../tags/tag116.xml"/><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tags" Target="../tags/tag95.xml"/><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3.png"/><Relationship Id="rId22" Type="http://schemas.openxmlformats.org/officeDocument/2006/relationships/slideLayout" Target="../slideLayouts/slideLayout4.xml"/><Relationship Id="rId21" Type="http://schemas.openxmlformats.org/officeDocument/2006/relationships/tags" Target="../tags/tag39.xml"/><Relationship Id="rId20" Type="http://schemas.openxmlformats.org/officeDocument/2006/relationships/tags" Target="../tags/tag38.xml"/><Relationship Id="rId2" Type="http://schemas.openxmlformats.org/officeDocument/2006/relationships/tags" Target="../tags/tag22.xml"/><Relationship Id="rId19" Type="http://schemas.openxmlformats.org/officeDocument/2006/relationships/tags" Target="../tags/tag37.xml"/><Relationship Id="rId18" Type="http://schemas.openxmlformats.org/officeDocument/2006/relationships/tags" Target="../tags/tag36.xml"/><Relationship Id="rId17" Type="http://schemas.openxmlformats.org/officeDocument/2006/relationships/tags" Target="../tags/tag35.xml"/><Relationship Id="rId16" Type="http://schemas.openxmlformats.org/officeDocument/2006/relationships/tags" Target="../tags/tag34.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3.xml"/><Relationship Id="rId3" Type="http://schemas.openxmlformats.org/officeDocument/2006/relationships/image" Target="../media/image44.png"/><Relationship Id="rId2" Type="http://schemas.openxmlformats.org/officeDocument/2006/relationships/tags" Target="../tags/tag122.xml"/><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4.xml"/><Relationship Id="rId1" Type="http://schemas.openxmlformats.org/officeDocument/2006/relationships/image" Target="../media/image4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4.xml"/><Relationship Id="rId3" Type="http://schemas.openxmlformats.org/officeDocument/2006/relationships/image" Target="../media/image15.png"/><Relationship Id="rId2" Type="http://schemas.openxmlformats.org/officeDocument/2006/relationships/tags" Target="../tags/tag4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6.xml"/><Relationship Id="rId3" Type="http://schemas.openxmlformats.org/officeDocument/2006/relationships/image" Target="../media/image16.png"/><Relationship Id="rId2" Type="http://schemas.openxmlformats.org/officeDocument/2006/relationships/tags" Target="../tags/tag45.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8.xml"/><Relationship Id="rId3" Type="http://schemas.openxmlformats.org/officeDocument/2006/relationships/image" Target="../media/image17.png"/><Relationship Id="rId2" Type="http://schemas.openxmlformats.org/officeDocument/2006/relationships/tags" Target="../tags/tag4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0.xml"/><Relationship Id="rId3" Type="http://schemas.openxmlformats.org/officeDocument/2006/relationships/image" Target="../media/image18.png"/><Relationship Id="rId2" Type="http://schemas.openxmlformats.org/officeDocument/2006/relationships/tags" Target="../tags/tag49.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佛山加地址_1756696372944"/>
          <p:cNvPicPr>
            <a:picLocks noChangeAspect="1"/>
          </p:cNvPicPr>
          <p:nvPr/>
        </p:nvPicPr>
        <p:blipFill>
          <a:blip r:embed="rId1"/>
          <a:stretch>
            <a:fillRect/>
          </a:stretch>
        </p:blipFill>
        <p:spPr>
          <a:xfrm>
            <a:off x="0" y="0"/>
            <a:ext cx="12192000" cy="6858000"/>
          </a:xfrm>
          <a:prstGeom prst="rect">
            <a:avLst/>
          </a:prstGeom>
        </p:spPr>
      </p:pic>
      <p:pic>
        <p:nvPicPr>
          <p:cNvPr id="3" name="图片 2" descr="大连加地址"/>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定位大盘、锁定策略。</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376555" y="852805"/>
            <a:ext cx="8578850" cy="5575935"/>
          </a:xfrm>
          <a:prstGeom prst="rect">
            <a:avLst/>
          </a:prstGeom>
        </p:spPr>
      </p:pic>
      <p:sp>
        <p:nvSpPr>
          <p:cNvPr id="8" name="文本框 7"/>
          <p:cNvSpPr txBox="1"/>
          <p:nvPr/>
        </p:nvSpPr>
        <p:spPr>
          <a:xfrm>
            <a:off x="9036050" y="983615"/>
            <a:ext cx="2940050" cy="5445125"/>
          </a:xfrm>
          <a:prstGeom prst="rect">
            <a:avLst/>
          </a:prstGeom>
        </p:spPr>
        <p:txBody>
          <a:bodyPr wrap="square">
            <a:noAutofit/>
            <a:extLst>
              <a:ext uri="{4A0BC546-FE56-4ADE-93B0-CB8AF2F6F144}">
                <wpsdc:textFrameExt xmlns:wpsdc="http://www.wps.cn/officeDocument/2022/drawingmlCustomData" type="text"/>
              </a:ext>
            </a:extLst>
          </a:bodyPr>
          <a:p>
            <a:pPr algn="l"/>
            <a:r>
              <a:rPr lang="en-US" altLang="zh-CN">
                <a:solidFill>
                  <a:schemeClr val="bg1"/>
                </a:solidFill>
                <a:latin typeface="楷体" panose="02010609060101010101" charset="-122"/>
                <a:ea typeface="楷体" panose="02010609060101010101" charset="-122"/>
                <a:sym typeface="+mn-ea"/>
              </a:rPr>
              <a:t>1</a:t>
            </a:r>
            <a:r>
              <a:rPr lang="zh-CN" altLang="en-US">
                <a:solidFill>
                  <a:schemeClr val="bg1"/>
                </a:solidFill>
                <a:latin typeface="楷体" panose="02010609060101010101" charset="-122"/>
                <a:ea typeface="楷体" panose="02010609060101010101" charset="-122"/>
                <a:sym typeface="+mn-ea"/>
              </a:rPr>
              <a:t>、大盘决定仓位</a:t>
            </a:r>
            <a:endParaRPr lang="zh-CN" altLang="en-US">
              <a:solidFill>
                <a:schemeClr val="bg1"/>
              </a:solidFill>
              <a:latin typeface="楷体" panose="02010609060101010101" charset="-122"/>
              <a:ea typeface="楷体" panose="02010609060101010101" charset="-122"/>
            </a:endParaRPr>
          </a:p>
          <a:p>
            <a:pPr algn="l"/>
            <a:r>
              <a:rPr lang="en-US" altLang="zh-CN">
                <a:solidFill>
                  <a:schemeClr val="bg1"/>
                </a:solidFill>
                <a:latin typeface="楷体" panose="02010609060101010101" charset="-122"/>
                <a:ea typeface="楷体" panose="02010609060101010101" charset="-122"/>
                <a:sym typeface="+mn-ea"/>
              </a:rPr>
              <a:t>2</a:t>
            </a:r>
            <a:r>
              <a:rPr lang="zh-CN" altLang="en-US">
                <a:solidFill>
                  <a:schemeClr val="bg1"/>
                </a:solidFill>
                <a:latin typeface="楷体" panose="02010609060101010101" charset="-122"/>
                <a:ea typeface="楷体" panose="02010609060101010101" charset="-122"/>
                <a:sym typeface="+mn-ea"/>
              </a:rPr>
              <a:t>、大盘决定操作策略</a:t>
            </a:r>
            <a:endParaRPr lang="zh-CN" altLang="en-US">
              <a:solidFill>
                <a:schemeClr val="bg1"/>
              </a:solidFill>
              <a:latin typeface="楷体" panose="02010609060101010101" charset="-122"/>
              <a:ea typeface="楷体" panose="02010609060101010101" charset="-122"/>
            </a:endParaRPr>
          </a:p>
          <a:p>
            <a:pPr algn="l"/>
            <a:endParaRPr lang="zh-CN" altLang="en-US">
              <a:solidFill>
                <a:schemeClr val="bg1"/>
              </a:solidFill>
              <a:latin typeface="楷体" panose="02010609060101010101" charset="-122"/>
              <a:ea typeface="楷体" panose="02010609060101010101" charset="-122"/>
            </a:endParaRPr>
          </a:p>
          <a:p>
            <a:pPr algn="l"/>
            <a:endParaRPr lang="zh-CN" altLang="en-US">
              <a:solidFill>
                <a:schemeClr val="bg1"/>
              </a:solidFill>
              <a:latin typeface="楷体" panose="02010609060101010101" charset="-122"/>
              <a:ea typeface="楷体" panose="02010609060101010101" charset="-122"/>
            </a:endParaRPr>
          </a:p>
          <a:p>
            <a:pPr algn="l"/>
            <a:r>
              <a:rPr lang="zh-CN" altLang="en-US">
                <a:solidFill>
                  <a:schemeClr val="bg1"/>
                </a:solidFill>
                <a:latin typeface="楷体" panose="02010609060101010101" charset="-122"/>
                <a:ea typeface="楷体" panose="02010609060101010101" charset="-122"/>
                <a:sym typeface="+mn-ea"/>
              </a:rPr>
              <a:t>仓位就是我们买入资金的多少，什么时候应该多买，什么时候少买。</a:t>
            </a:r>
            <a:endParaRPr lang="zh-CN" altLang="en-US">
              <a:solidFill>
                <a:schemeClr val="bg1"/>
              </a:solidFill>
              <a:latin typeface="楷体" panose="02010609060101010101" charset="-122"/>
              <a:ea typeface="楷体" panose="02010609060101010101" charset="-122"/>
            </a:endParaRPr>
          </a:p>
          <a:p>
            <a:pPr algn="l"/>
            <a:endParaRPr lang="zh-CN" altLang="en-US">
              <a:solidFill>
                <a:schemeClr val="bg1"/>
              </a:solidFill>
              <a:latin typeface="楷体" panose="02010609060101010101" charset="-122"/>
              <a:ea typeface="楷体" panose="02010609060101010101" charset="-122"/>
            </a:endParaRPr>
          </a:p>
          <a:p>
            <a:pPr algn="l"/>
            <a:r>
              <a:rPr lang="zh-CN" altLang="en-US">
                <a:solidFill>
                  <a:schemeClr val="bg1"/>
                </a:solidFill>
                <a:latin typeface="楷体" panose="02010609060101010101" charset="-122"/>
                <a:ea typeface="楷体" panose="02010609060101010101" charset="-122"/>
                <a:sym typeface="+mn-ea"/>
              </a:rPr>
              <a:t>交易策略是</a:t>
            </a:r>
            <a:r>
              <a:rPr lang="en-US" altLang="zh-CN">
                <a:solidFill>
                  <a:schemeClr val="bg1"/>
                </a:solidFill>
                <a:latin typeface="楷体" panose="02010609060101010101" charset="-122"/>
                <a:ea typeface="楷体" panose="02010609060101010101" charset="-122"/>
                <a:sym typeface="+mn-ea"/>
              </a:rPr>
              <a:t>:</a:t>
            </a:r>
            <a:r>
              <a:rPr lang="zh-CN" altLang="en-US">
                <a:solidFill>
                  <a:schemeClr val="bg1"/>
                </a:solidFill>
                <a:latin typeface="楷体" panose="02010609060101010101" charset="-122"/>
                <a:ea typeface="楷体" panose="02010609060101010101" charset="-122"/>
                <a:sym typeface="+mn-ea"/>
              </a:rPr>
              <a:t>具体、可执行、详细的行为计划和方案。</a:t>
            </a:r>
            <a:endParaRPr lang="zh-CN" altLang="en-US">
              <a:solidFill>
                <a:schemeClr val="bg1"/>
              </a:solidFill>
              <a:latin typeface="楷体" panose="02010609060101010101" charset="-122"/>
              <a:ea typeface="楷体" panose="02010609060101010101" charset="-122"/>
            </a:endParaRPr>
          </a:p>
          <a:p>
            <a:pPr algn="l"/>
            <a:endParaRPr lang="zh-CN" altLang="en-US">
              <a:solidFill>
                <a:schemeClr val="bg1"/>
              </a:solidFill>
              <a:latin typeface="楷体" panose="02010609060101010101" charset="-122"/>
              <a:ea typeface="楷体" panose="02010609060101010101" charset="-122"/>
            </a:endParaRPr>
          </a:p>
          <a:p>
            <a:pPr algn="l"/>
            <a:r>
              <a:rPr lang="en-US" altLang="zh-CN">
                <a:solidFill>
                  <a:schemeClr val="bg1"/>
                </a:solidFill>
                <a:latin typeface="楷体" panose="02010609060101010101" charset="-122"/>
                <a:ea typeface="楷体" panose="02010609060101010101" charset="-122"/>
                <a:sym typeface="+mn-ea"/>
              </a:rPr>
              <a:t>B</a:t>
            </a:r>
            <a:r>
              <a:rPr lang="zh-CN" altLang="en-US">
                <a:solidFill>
                  <a:schemeClr val="bg1"/>
                </a:solidFill>
                <a:latin typeface="楷体" panose="02010609060101010101" charset="-122"/>
                <a:ea typeface="楷体" panose="02010609060101010101" charset="-122"/>
                <a:sym typeface="+mn-ea"/>
              </a:rPr>
              <a:t>点操作区域</a:t>
            </a:r>
            <a:endParaRPr lang="zh-CN" altLang="en-US">
              <a:solidFill>
                <a:schemeClr val="bg1"/>
              </a:solidFill>
              <a:latin typeface="楷体" panose="02010609060101010101" charset="-122"/>
              <a:ea typeface="楷体" panose="02010609060101010101" charset="-122"/>
            </a:endParaRPr>
          </a:p>
          <a:p>
            <a:pPr algn="l"/>
            <a:r>
              <a:rPr lang="en-US" altLang="zh-CN">
                <a:solidFill>
                  <a:schemeClr val="bg1"/>
                </a:solidFill>
                <a:latin typeface="楷体" panose="02010609060101010101" charset="-122"/>
                <a:ea typeface="楷体" panose="02010609060101010101" charset="-122"/>
                <a:sym typeface="+mn-ea"/>
              </a:rPr>
              <a:t>S</a:t>
            </a:r>
            <a:r>
              <a:rPr lang="zh-CN" altLang="en-US">
                <a:solidFill>
                  <a:schemeClr val="bg1"/>
                </a:solidFill>
                <a:latin typeface="楷体" panose="02010609060101010101" charset="-122"/>
                <a:ea typeface="楷体" panose="02010609060101010101" charset="-122"/>
                <a:sym typeface="+mn-ea"/>
              </a:rPr>
              <a:t>点空仓区域</a:t>
            </a:r>
            <a:endParaRPr lang="zh-CN" altLang="en-US">
              <a:solidFill>
                <a:schemeClr val="bg1"/>
              </a:solidFill>
              <a:latin typeface="楷体" panose="02010609060101010101" charset="-122"/>
              <a:ea typeface="楷体" panose="02010609060101010101" charset="-122"/>
            </a:endParaRPr>
          </a:p>
          <a:p>
            <a:pPr algn="l"/>
            <a:endParaRPr lang="zh-CN" altLang="en-US">
              <a:solidFill>
                <a:schemeClr val="bg1"/>
              </a:solidFill>
              <a:latin typeface="楷体" panose="02010609060101010101" charset="-122"/>
              <a:ea typeface="楷体" panose="02010609060101010101" charset="-122"/>
            </a:endParaRPr>
          </a:p>
          <a:p>
            <a:pPr algn="l"/>
            <a:r>
              <a:rPr lang="zh-CN" altLang="en-US">
                <a:solidFill>
                  <a:schemeClr val="bg1"/>
                </a:solidFill>
                <a:highlight>
                  <a:srgbClr val="FF0000"/>
                </a:highlight>
                <a:latin typeface="楷体" panose="02010609060101010101" charset="-122"/>
                <a:ea typeface="楷体" panose="02010609060101010101" charset="-122"/>
                <a:sym typeface="+mn-ea"/>
              </a:rPr>
              <a:t>强势行情抓龙头</a:t>
            </a:r>
            <a:endParaRPr lang="zh-CN" altLang="en-US">
              <a:solidFill>
                <a:schemeClr val="bg1"/>
              </a:solidFill>
              <a:highlight>
                <a:srgbClr val="FF0000"/>
              </a:highlight>
              <a:latin typeface="楷体" panose="02010609060101010101" charset="-122"/>
              <a:ea typeface="楷体" panose="02010609060101010101" charset="-122"/>
            </a:endParaRPr>
          </a:p>
          <a:p>
            <a:pPr algn="l"/>
            <a:r>
              <a:rPr lang="zh-CN" altLang="en-US">
                <a:solidFill>
                  <a:schemeClr val="bg1"/>
                </a:solidFill>
                <a:latin typeface="楷体" panose="02010609060101010101" charset="-122"/>
                <a:ea typeface="楷体" panose="02010609060101010101" charset="-122"/>
                <a:sym typeface="+mn-ea"/>
              </a:rPr>
              <a:t>超跌行情博反弹</a:t>
            </a:r>
            <a:endParaRPr lang="zh-CN" altLang="en-US">
              <a:solidFill>
                <a:schemeClr val="bg1"/>
              </a:solidFill>
              <a:latin typeface="楷体" panose="02010609060101010101" charset="-122"/>
              <a:ea typeface="楷体" panose="02010609060101010101" charset="-122"/>
            </a:endParaRPr>
          </a:p>
          <a:p>
            <a:pPr algn="l"/>
            <a:r>
              <a:rPr lang="zh-CN" altLang="en-US">
                <a:solidFill>
                  <a:schemeClr val="bg1"/>
                </a:solidFill>
                <a:latin typeface="楷体" panose="02010609060101010101" charset="-122"/>
                <a:ea typeface="楷体" panose="02010609060101010101" charset="-122"/>
                <a:sym typeface="+mn-ea"/>
              </a:rPr>
              <a:t>热点主题做复制</a:t>
            </a:r>
            <a:endParaRPr lang="zh-CN" altLang="en-US">
              <a:solidFill>
                <a:schemeClr val="bg1"/>
              </a:solidFill>
              <a:latin typeface="楷体" panose="02010609060101010101" charset="-122"/>
              <a:ea typeface="楷体" panose="02010609060101010101" charset="-122"/>
            </a:endParaRPr>
          </a:p>
          <a:p>
            <a:pPr algn="l"/>
            <a:endParaRPr lang="zh-CN" altLang="en-US" sz="1800">
              <a:solidFill>
                <a:schemeClr val="bg1"/>
              </a:solidFill>
              <a:latin typeface="楷体" panose="02010609060101010101" charset="-122"/>
              <a:ea typeface="楷体" panose="02010609060101010101" charset="-122"/>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定位大盘、锁定策略。</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953135" y="1036955"/>
            <a:ext cx="10148570" cy="5262880"/>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识别趋势、把握节奏。</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sp>
        <p:nvSpPr>
          <p:cNvPr id="9" name="文本框 8"/>
          <p:cNvSpPr txBox="1"/>
          <p:nvPr/>
        </p:nvSpPr>
        <p:spPr>
          <a:xfrm>
            <a:off x="7936865" y="2033270"/>
            <a:ext cx="4166235" cy="460375"/>
          </a:xfrm>
          <a:prstGeom prst="rect">
            <a:avLst/>
          </a:prstGeom>
        </p:spPr>
        <p:txBody>
          <a:bodyPr wrap="square">
            <a:spAutoFit/>
            <a:extLst>
              <a:ext uri="{4A0BC546-FE56-4ADE-93B0-CB8AF2F6F144}">
                <wpsdc:textFrameExt xmlns:wpsdc="http://www.wps.cn/officeDocument/2022/drawingmlCustomData" type="text"/>
              </a:ext>
            </a:extLst>
          </a:bodyPr>
          <a:p>
            <a:pPr algn="l"/>
            <a:endParaRPr lang="zh-CN" altLang="en-US" sz="2400">
              <a:solidFill>
                <a:schemeClr val="bg1"/>
              </a:solidFill>
              <a:latin typeface="楷体" panose="02010609060101010101" charset="-122"/>
              <a:ea typeface="楷体" panose="02010609060101010101" charset="-122"/>
              <a:cs typeface="楷体" panose="02010609060101010101" charset="-122"/>
            </a:endParaRPr>
          </a:p>
        </p:txBody>
      </p:sp>
      <p:pic>
        <p:nvPicPr>
          <p:cNvPr id="4" name="图片 3"/>
          <p:cNvPicPr>
            <a:picLocks noChangeAspect="1"/>
          </p:cNvPicPr>
          <p:nvPr/>
        </p:nvPicPr>
        <p:blipFill>
          <a:blip r:embed="rId3"/>
          <a:stretch>
            <a:fillRect/>
          </a:stretch>
        </p:blipFill>
        <p:spPr>
          <a:xfrm>
            <a:off x="461010" y="1751965"/>
            <a:ext cx="5989955" cy="4156075"/>
          </a:xfrm>
          <a:prstGeom prst="rect">
            <a:avLst/>
          </a:prstGeom>
          <a:ln>
            <a:solidFill>
              <a:schemeClr val="tx1"/>
            </a:solidFill>
          </a:ln>
        </p:spPr>
      </p:pic>
      <p:pic>
        <p:nvPicPr>
          <p:cNvPr id="8" name="图片 7"/>
          <p:cNvPicPr>
            <a:picLocks noChangeAspect="1"/>
          </p:cNvPicPr>
          <p:nvPr/>
        </p:nvPicPr>
        <p:blipFill>
          <a:blip r:embed="rId4"/>
          <a:stretch>
            <a:fillRect/>
          </a:stretch>
        </p:blipFill>
        <p:spPr>
          <a:xfrm>
            <a:off x="6581775" y="1054100"/>
            <a:ext cx="5091430" cy="5149215"/>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龙头形态，技术核心。</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5" name="图片 4" descr="行情的阶段（2021）"/>
          <p:cNvPicPr>
            <a:picLocks noChangeAspect="1"/>
          </p:cNvPicPr>
          <p:nvPr/>
        </p:nvPicPr>
        <p:blipFill>
          <a:blip r:embed="rId3"/>
          <a:stretch>
            <a:fillRect/>
          </a:stretch>
        </p:blipFill>
        <p:spPr>
          <a:xfrm>
            <a:off x="415925" y="1219835"/>
            <a:ext cx="7366635" cy="5041900"/>
          </a:xfrm>
          <a:prstGeom prst="rect">
            <a:avLst/>
          </a:prstGeom>
          <a:ln>
            <a:solidFill>
              <a:schemeClr val="accent1"/>
            </a:solidFill>
          </a:ln>
        </p:spPr>
      </p:pic>
      <p:sp>
        <p:nvSpPr>
          <p:cNvPr id="9" name="文本框 8"/>
          <p:cNvSpPr txBox="1"/>
          <p:nvPr/>
        </p:nvSpPr>
        <p:spPr>
          <a:xfrm>
            <a:off x="7936865" y="2033270"/>
            <a:ext cx="4166235" cy="341503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400">
                <a:solidFill>
                  <a:schemeClr val="bg1"/>
                </a:solidFill>
                <a:latin typeface="楷体" panose="02010609060101010101" charset="-122"/>
                <a:ea typeface="楷体" panose="02010609060101010101" charset="-122"/>
                <a:cs typeface="楷体" panose="02010609060101010101" charset="-122"/>
              </a:rPr>
              <a:t>右侧突破</a:t>
            </a:r>
            <a:br>
              <a:rPr lang="zh-CN" altLang="en-US" sz="2400">
                <a:solidFill>
                  <a:schemeClr val="bg1"/>
                </a:solidFill>
                <a:latin typeface="楷体" panose="02010609060101010101" charset="-122"/>
                <a:ea typeface="楷体" panose="02010609060101010101" charset="-122"/>
                <a:cs typeface="楷体" panose="02010609060101010101" charset="-122"/>
              </a:rPr>
            </a:br>
            <a:r>
              <a:rPr lang="en-US" altLang="zh-CN" sz="2400">
                <a:solidFill>
                  <a:schemeClr val="bg1"/>
                </a:solidFill>
                <a:latin typeface="楷体" panose="02010609060101010101" charset="-122"/>
                <a:ea typeface="楷体" panose="02010609060101010101" charset="-122"/>
                <a:cs typeface="楷体" panose="02010609060101010101" charset="-122"/>
              </a:rPr>
              <a:t>1</a:t>
            </a:r>
            <a:r>
              <a:rPr lang="zh-CN" altLang="en-US" sz="2400">
                <a:solidFill>
                  <a:schemeClr val="bg1"/>
                </a:solidFill>
                <a:latin typeface="楷体" panose="02010609060101010101" charset="-122"/>
                <a:ea typeface="楷体" panose="02010609060101010101" charset="-122"/>
                <a:cs typeface="楷体" panose="02010609060101010101" charset="-122"/>
              </a:rPr>
              <a:t>、首版涨停突破：涨停复制</a:t>
            </a:r>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r>
              <a:rPr lang="en-US" altLang="zh-CN" sz="2400">
                <a:solidFill>
                  <a:schemeClr val="bg1"/>
                </a:solidFill>
                <a:latin typeface="楷体" panose="02010609060101010101" charset="-122"/>
                <a:ea typeface="楷体" panose="02010609060101010101" charset="-122"/>
                <a:cs typeface="楷体" panose="02010609060101010101" charset="-122"/>
              </a:rPr>
              <a:t>2</a:t>
            </a:r>
            <a:r>
              <a:rPr lang="zh-CN" altLang="en-US" sz="2400">
                <a:solidFill>
                  <a:schemeClr val="bg1"/>
                </a:solidFill>
                <a:latin typeface="楷体" panose="02010609060101010101" charset="-122"/>
                <a:ea typeface="楷体" panose="02010609060101010101" charset="-122"/>
                <a:cs typeface="楷体" panose="02010609060101010101" charset="-122"/>
              </a:rPr>
              <a:t>、上升趋势形成：上升回档</a:t>
            </a:r>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r>
              <a:rPr lang="en-US" altLang="zh-CN" sz="2400">
                <a:solidFill>
                  <a:schemeClr val="bg1"/>
                </a:solidFill>
                <a:latin typeface="楷体" panose="02010609060101010101" charset="-122"/>
                <a:ea typeface="楷体" panose="02010609060101010101" charset="-122"/>
                <a:cs typeface="楷体" panose="02010609060101010101" charset="-122"/>
              </a:rPr>
              <a:t>3</a:t>
            </a:r>
            <a:r>
              <a:rPr lang="zh-CN" altLang="en-US" sz="2400">
                <a:solidFill>
                  <a:schemeClr val="bg1"/>
                </a:solidFill>
                <a:latin typeface="楷体" panose="02010609060101010101" charset="-122"/>
                <a:ea typeface="楷体" panose="02010609060101010101" charset="-122"/>
                <a:cs typeface="楷体" panose="02010609060101010101" charset="-122"/>
              </a:rPr>
              <a:t>、控盘持续增加：控盘双突破</a:t>
            </a:r>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l"/>
            <a:r>
              <a:rPr lang="en-US" altLang="zh-CN" sz="2400">
                <a:solidFill>
                  <a:schemeClr val="bg1"/>
                </a:solidFill>
                <a:latin typeface="楷体" panose="02010609060101010101" charset="-122"/>
                <a:ea typeface="楷体" panose="02010609060101010101" charset="-122"/>
                <a:cs typeface="楷体" panose="02010609060101010101" charset="-122"/>
              </a:rPr>
              <a:t>4</a:t>
            </a:r>
            <a:r>
              <a:rPr lang="zh-CN" altLang="en-US" sz="2400">
                <a:solidFill>
                  <a:schemeClr val="bg1"/>
                </a:solidFill>
                <a:latin typeface="楷体" panose="02010609060101010101" charset="-122"/>
                <a:ea typeface="楷体" panose="02010609060101010101" charset="-122"/>
                <a:cs typeface="楷体" panose="02010609060101010101" charset="-122"/>
              </a:rPr>
              <a:t>、强者恒强抓龙</a:t>
            </a:r>
            <a:r>
              <a:rPr lang="en-US" altLang="zh-CN" sz="2400">
                <a:solidFill>
                  <a:schemeClr val="bg1"/>
                </a:solidFill>
                <a:latin typeface="楷体" panose="02010609060101010101" charset="-122"/>
                <a:ea typeface="楷体" panose="02010609060101010101" charset="-122"/>
                <a:cs typeface="楷体" panose="02010609060101010101" charset="-122"/>
              </a:rPr>
              <a:t>:</a:t>
            </a:r>
            <a:r>
              <a:rPr lang="zh-CN" altLang="en-US" sz="2400">
                <a:solidFill>
                  <a:schemeClr val="bg1"/>
                </a:solidFill>
                <a:latin typeface="楷体" panose="02010609060101010101" charset="-122"/>
                <a:ea typeface="楷体" panose="02010609060101010101" charset="-122"/>
                <a:cs typeface="楷体" panose="02010609060101010101" charset="-122"/>
              </a:rPr>
              <a:t>龙头捉妖</a:t>
            </a:r>
            <a:endParaRPr lang="zh-CN" altLang="en-US" sz="2400">
              <a:solidFill>
                <a:schemeClr val="bg1"/>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1745615" y="3064510"/>
            <a:ext cx="903859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识别龙头，照龙画龙。</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何为龙头，识别龙头。</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sp>
        <p:nvSpPr>
          <p:cNvPr id="37" name="文本框 36"/>
          <p:cNvSpPr txBox="1"/>
          <p:nvPr/>
        </p:nvSpPr>
        <p:spPr>
          <a:xfrm>
            <a:off x="3307715" y="695960"/>
            <a:ext cx="8809990" cy="5886450"/>
          </a:xfrm>
          <a:prstGeom prst="rect">
            <a:avLst/>
          </a:prstGeom>
        </p:spPr>
        <p:txBody>
          <a:bodyPr wrap="square">
            <a:noAutofit/>
            <a:extLst>
              <a:ext uri="{4A0BC546-FE56-4ADE-93B0-CB8AF2F6F144}">
                <wpsdc:textFrameExt xmlns:wpsdc="http://www.wps.cn/officeDocument/2022/drawingmlCustomData" type="text"/>
              </a:ext>
            </a:extLst>
          </a:bodyPr>
          <a:p>
            <a:pPr marL="0" indent="0">
              <a:spcBef>
                <a:spcPct val="0"/>
              </a:spcBef>
              <a:spcAft>
                <a:spcPts val="300"/>
              </a:spcAft>
              <a:buAutoNum type="arabicPeriod"/>
            </a:pPr>
            <a:r>
              <a:rPr lang="zh-CN" altLang="en-US">
                <a:gradFill>
                  <a:gsLst>
                    <a:gs pos="25000">
                      <a:srgbClr val="FFD83A"/>
                    </a:gs>
                    <a:gs pos="75000">
                      <a:srgbClr val="FFFD6D"/>
                    </a:gs>
                    <a:gs pos="0">
                      <a:srgbClr val="F8C334"/>
                    </a:gs>
                    <a:gs pos="100000">
                      <a:srgbClr val="FFFEB8"/>
                    </a:gs>
                  </a:gsLst>
                  <a:lin ang="18900000" scaled="1"/>
                </a:gradFill>
                <a:latin typeface="楷体" panose="02010609060101010101" charset="-122"/>
                <a:ea typeface="楷体" panose="02010609060101010101" charset="-122"/>
                <a:cs typeface="楷体" panose="02010609060101010101" charset="-122"/>
                <a:sym typeface="+mn-ea"/>
              </a:rPr>
              <a:t>引领趋势：</a:t>
            </a:r>
            <a:endParaRPr lang="zh-CN" altLang="en-US" b="0" i="0">
              <a:gradFill>
                <a:gsLst>
                  <a:gs pos="25000">
                    <a:srgbClr val="FFD83A"/>
                  </a:gs>
                  <a:gs pos="75000">
                    <a:srgbClr val="FFFD6D"/>
                  </a:gs>
                  <a:gs pos="0">
                    <a:srgbClr val="F8C334"/>
                  </a:gs>
                  <a:gs pos="100000">
                    <a:srgbClr val="FFFEB8"/>
                  </a:gs>
                </a:gsLst>
                <a:lin ang="18900000" scaled="1"/>
              </a:gra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它通常是板块内最先启动上涨或涨幅最大、最强势的股票。</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它的走势强于板块指数，更远强于大盘指数。当它上涨时，能有效带动整个板块甚至相关概念股集体走强；当它调整时，板块往往也会跟随调整。</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a:solidFill>
                  <a:srgbClr val="FFC000"/>
                </a:solidFill>
                <a:latin typeface="楷体" panose="02010609060101010101" charset="-122"/>
                <a:ea typeface="楷体" panose="02010609060101010101" charset="-122"/>
                <a:cs typeface="楷体" panose="02010609060101010101" charset="-122"/>
                <a:sym typeface="+mn-ea"/>
              </a:rPr>
              <a:t>成交活跃：</a:t>
            </a:r>
            <a:endParaRPr lang="zh-CN" altLang="en-US" b="0" i="0">
              <a:solidFill>
                <a:srgbClr val="FFC00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在上涨趋势中，通常伴随着显著放大的成交量，是市场资金关注的绝对焦点。资金源源不断地流入，推动其价格上涨。</a:t>
            </a:r>
            <a:endParaRPr lang="zh-CN" altLang="en-US" b="0" i="0">
              <a:solidFill>
                <a:srgbClr val="FFC000"/>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a:solidFill>
                  <a:srgbClr val="FFC000"/>
                </a:solidFill>
                <a:latin typeface="楷体" panose="02010609060101010101" charset="-122"/>
                <a:ea typeface="楷体" panose="02010609060101010101" charset="-122"/>
                <a:cs typeface="楷体" panose="02010609060101010101" charset="-122"/>
                <a:sym typeface="+mn-ea"/>
              </a:rPr>
              <a:t>基本面或主题支撑：</a:t>
            </a:r>
            <a:endParaRPr lang="zh-CN" altLang="en-US" b="0" i="0">
              <a:solidFill>
                <a:srgbClr val="FFC000"/>
              </a:solidFill>
              <a:latin typeface="楷体" panose="02010609060101010101" charset="-122"/>
              <a:ea typeface="楷体" panose="02010609060101010101" charset="-122"/>
              <a:cs typeface="楷体" panose="02010609060101010101" charset="-122"/>
            </a:endParaRPr>
          </a:p>
          <a:p>
            <a:pPr marL="0" lvl="1" indent="0">
              <a:spcBef>
                <a:spcPct val="0"/>
              </a:spcBef>
              <a:spcAft>
                <a:spcPts val="30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成为趋势龙头往往有其内在逻辑：</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行业景气度反转</a:t>
            </a:r>
            <a:r>
              <a:rPr lang="en-US" altLang="zh-CN">
                <a:solidFill>
                  <a:schemeClr val="bg1"/>
                </a:solidFill>
                <a:latin typeface="楷体" panose="02010609060101010101" charset="-122"/>
                <a:ea typeface="楷体" panose="02010609060101010101" charset="-122"/>
                <a:cs typeface="楷体" panose="02010609060101010101" charset="-122"/>
                <a:sym typeface="+mn-ea"/>
              </a:rPr>
              <a:t>/</a:t>
            </a:r>
            <a:r>
              <a:rPr lang="zh-CN" altLang="en-US">
                <a:solidFill>
                  <a:schemeClr val="bg1"/>
                </a:solidFill>
                <a:latin typeface="楷体" panose="02010609060101010101" charset="-122"/>
                <a:ea typeface="楷体" panose="02010609060101010101" charset="-122"/>
                <a:cs typeface="楷体" panose="02010609060101010101" charset="-122"/>
                <a:sym typeface="+mn-ea"/>
              </a:rPr>
              <a:t>提升：</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公司所在行业迎来高增长周期（如新能源车、光伏等）。</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强政策驱动：</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国家重大政策利好（如基建、</a:t>
            </a:r>
            <a:r>
              <a:rPr lang="en-US" altLang="zh-CN">
                <a:solidFill>
                  <a:schemeClr val="bg1"/>
                </a:solidFill>
                <a:latin typeface="楷体" panose="02010609060101010101" charset="-122"/>
                <a:ea typeface="楷体" panose="02010609060101010101" charset="-122"/>
                <a:cs typeface="楷体" panose="02010609060101010101" charset="-122"/>
                <a:sym typeface="+mn-ea"/>
              </a:rPr>
              <a:t>AI</a:t>
            </a:r>
            <a:r>
              <a:rPr lang="zh-CN" altLang="en-US">
                <a:solidFill>
                  <a:schemeClr val="bg1"/>
                </a:solidFill>
                <a:latin typeface="楷体" panose="02010609060101010101" charset="-122"/>
                <a:ea typeface="楷体" panose="02010609060101010101" charset="-122"/>
                <a:cs typeface="楷体" panose="02010609060101010101" charset="-122"/>
                <a:sym typeface="+mn-ea"/>
              </a:rPr>
              <a:t>、国产替代等）。</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革命性技术</a:t>
            </a:r>
            <a:r>
              <a:rPr lang="en-US" altLang="zh-CN">
                <a:solidFill>
                  <a:schemeClr val="bg1"/>
                </a:solidFill>
                <a:latin typeface="楷体" panose="02010609060101010101" charset="-122"/>
                <a:ea typeface="楷体" panose="02010609060101010101" charset="-122"/>
                <a:cs typeface="楷体" panose="02010609060101010101" charset="-122"/>
                <a:sym typeface="+mn-ea"/>
              </a:rPr>
              <a:t>/</a:t>
            </a:r>
            <a:r>
              <a:rPr lang="zh-CN" altLang="en-US">
                <a:solidFill>
                  <a:schemeClr val="bg1"/>
                </a:solidFill>
                <a:latin typeface="楷体" panose="02010609060101010101" charset="-122"/>
                <a:ea typeface="楷体" panose="02010609060101010101" charset="-122"/>
                <a:cs typeface="楷体" panose="02010609060101010101" charset="-122"/>
                <a:sym typeface="+mn-ea"/>
              </a:rPr>
              <a:t>产品：</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公司拥有颠覆性的技术或爆款产品。</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业绩爆发：</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公司业绩超预期高速增长。</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2"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重大事件</a:t>
            </a:r>
            <a:r>
              <a:rPr lang="en-US" altLang="zh-CN">
                <a:solidFill>
                  <a:schemeClr val="bg1"/>
                </a:solidFill>
                <a:latin typeface="楷体" panose="02010609060101010101" charset="-122"/>
                <a:ea typeface="楷体" panose="02010609060101010101" charset="-122"/>
                <a:cs typeface="楷体" panose="02010609060101010101" charset="-122"/>
                <a:sym typeface="+mn-ea"/>
              </a:rPr>
              <a:t>/</a:t>
            </a:r>
            <a:r>
              <a:rPr lang="zh-CN" altLang="en-US">
                <a:solidFill>
                  <a:schemeClr val="bg1"/>
                </a:solidFill>
                <a:latin typeface="楷体" panose="02010609060101010101" charset="-122"/>
                <a:ea typeface="楷体" panose="02010609060101010101" charset="-122"/>
                <a:cs typeface="楷体" panose="02010609060101010101" charset="-122"/>
                <a:sym typeface="+mn-ea"/>
              </a:rPr>
              <a:t>题材：</a:t>
            </a:r>
            <a:r>
              <a:rPr lang="en-US" altLang="zh-CN">
                <a:solidFill>
                  <a:schemeClr val="bg1"/>
                </a:solidFill>
                <a:latin typeface="楷体" panose="02010609060101010101" charset="-122"/>
                <a:ea typeface="楷体" panose="02010609060101010101" charset="-122"/>
                <a:cs typeface="楷体" panose="02010609060101010101" charset="-122"/>
                <a:sym typeface="+mn-ea"/>
              </a:rPr>
              <a:t> </a:t>
            </a:r>
            <a:r>
              <a:rPr lang="zh-CN" altLang="en-US">
                <a:solidFill>
                  <a:schemeClr val="bg1"/>
                </a:solidFill>
                <a:latin typeface="楷体" panose="02010609060101010101" charset="-122"/>
                <a:ea typeface="楷体" panose="02010609060101010101" charset="-122"/>
                <a:cs typeface="楷体" panose="02010609060101010101" charset="-122"/>
                <a:sym typeface="+mn-ea"/>
              </a:rPr>
              <a:t>如并购重组、重大合同、突发事件（如疫情催生的医药股）等。</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这种基本面或题材的支撑，赋予了其上涨的“故事”和持续性预期。</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a:solidFill>
                  <a:srgbClr val="FFC000"/>
                </a:solidFill>
                <a:latin typeface="楷体" panose="02010609060101010101" charset="-122"/>
                <a:ea typeface="楷体" panose="02010609060101010101" charset="-122"/>
                <a:cs typeface="楷体" panose="02010609060101010101" charset="-122"/>
                <a:sym typeface="+mn-ea"/>
              </a:rPr>
              <a:t>市场关注度高：</a:t>
            </a:r>
            <a:endParaRPr lang="zh-CN" altLang="en-US" b="0" i="0">
              <a:solidFill>
                <a:srgbClr val="FFC00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它是市场共识度最高的标的，是短线资金、趋势资金、机构资金共同追逐的对象。券商研报、媒体、投资者讨论都高度聚焦于此。</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indent="0">
              <a:spcBef>
                <a:spcPct val="0"/>
              </a:spcBef>
              <a:spcAft>
                <a:spcPts val="300"/>
              </a:spcAft>
              <a:buAutoNum type="arabicPeriod"/>
            </a:pPr>
            <a:r>
              <a:rPr lang="zh-CN" altLang="en-US">
                <a:solidFill>
                  <a:srgbClr val="FFC000"/>
                </a:solidFill>
                <a:latin typeface="楷体" panose="02010609060101010101" charset="-122"/>
                <a:ea typeface="楷体" panose="02010609060101010101" charset="-122"/>
                <a:cs typeface="楷体" panose="02010609060101010101" charset="-122"/>
                <a:sym typeface="+mn-ea"/>
              </a:rPr>
              <a:t>技术形态强劲：</a:t>
            </a:r>
            <a:endParaRPr lang="zh-CN" altLang="en-US" b="0" i="0">
              <a:solidFill>
                <a:srgbClr val="FFC000"/>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股价通常运行在明显的上升通道中（如沿着</a:t>
            </a:r>
            <a:r>
              <a:rPr lang="en-US" altLang="zh-CN">
                <a:solidFill>
                  <a:schemeClr val="bg1"/>
                </a:solidFill>
                <a:latin typeface="楷体" panose="02010609060101010101" charset="-122"/>
                <a:ea typeface="楷体" panose="02010609060101010101" charset="-122"/>
                <a:cs typeface="楷体" panose="02010609060101010101" charset="-122"/>
                <a:sym typeface="+mn-ea"/>
              </a:rPr>
              <a:t>5</a:t>
            </a:r>
            <a:r>
              <a:rPr lang="zh-CN" altLang="en-US">
                <a:solidFill>
                  <a:schemeClr val="bg1"/>
                </a:solidFill>
                <a:latin typeface="楷体" panose="02010609060101010101" charset="-122"/>
                <a:ea typeface="楷体" panose="02010609060101010101" charset="-122"/>
                <a:cs typeface="楷体" panose="02010609060101010101" charset="-122"/>
                <a:sym typeface="+mn-ea"/>
              </a:rPr>
              <a:t>日、</a:t>
            </a:r>
            <a:r>
              <a:rPr lang="en-US" altLang="zh-CN">
                <a:solidFill>
                  <a:schemeClr val="bg1"/>
                </a:solidFill>
                <a:latin typeface="楷体" panose="02010609060101010101" charset="-122"/>
                <a:ea typeface="楷体" panose="02010609060101010101" charset="-122"/>
                <a:cs typeface="楷体" panose="02010609060101010101" charset="-122"/>
                <a:sym typeface="+mn-ea"/>
              </a:rPr>
              <a:t>10</a:t>
            </a:r>
            <a:r>
              <a:rPr lang="zh-CN" altLang="en-US">
                <a:solidFill>
                  <a:schemeClr val="bg1"/>
                </a:solidFill>
                <a:latin typeface="楷体" panose="02010609060101010101" charset="-122"/>
                <a:ea typeface="楷体" panose="02010609060101010101" charset="-122"/>
                <a:cs typeface="楷体" panose="02010609060101010101" charset="-122"/>
                <a:sym typeface="+mn-ea"/>
              </a:rPr>
              <a:t>日均线稳健上行）。</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marL="0" lvl="1" indent="0">
              <a:spcBef>
                <a:spcPct val="0"/>
              </a:spcBef>
              <a:spcAft>
                <a:spcPct val="0"/>
              </a:spcAft>
              <a:buFont typeface="Arial" panose="020B0604020202020204"/>
              <a:buChar char="◦"/>
            </a:pPr>
            <a:r>
              <a:rPr lang="zh-CN" altLang="en-US">
                <a:solidFill>
                  <a:schemeClr val="bg1"/>
                </a:solidFill>
                <a:latin typeface="楷体" panose="02010609060101010101" charset="-122"/>
                <a:ea typeface="楷体" panose="02010609060101010101" charset="-122"/>
                <a:cs typeface="楷体" panose="02010609060101010101" charset="-122"/>
                <a:sym typeface="+mn-ea"/>
              </a:rPr>
              <a:t>熊线上移</a:t>
            </a:r>
            <a:endParaRPr lang="zh-CN" altLang="en-US" b="0" i="0">
              <a:solidFill>
                <a:schemeClr val="bg1"/>
              </a:solidFill>
              <a:latin typeface="楷体" panose="02010609060101010101" charset="-122"/>
              <a:ea typeface="楷体" panose="02010609060101010101" charset="-122"/>
              <a:cs typeface="楷体" panose="02010609060101010101" charset="-122"/>
            </a:endParaRPr>
          </a:p>
          <a:p>
            <a:pPr algn="l"/>
            <a:endParaRPr lang="zh-CN" altLang="en-US" b="0" i="0">
              <a:solidFill>
                <a:schemeClr val="bg1"/>
              </a:solidFill>
              <a:latin typeface="楷体" panose="02010609060101010101" charset="-122"/>
              <a:ea typeface="楷体" panose="02010609060101010101" charset="-122"/>
              <a:cs typeface="楷体" panose="02010609060101010101" charset="-122"/>
            </a:endParaRPr>
          </a:p>
        </p:txBody>
      </p:sp>
      <p:sp>
        <p:nvSpPr>
          <p:cNvPr id="41" name="文本框 40"/>
          <p:cNvSpPr txBox="1"/>
          <p:nvPr/>
        </p:nvSpPr>
        <p:spPr>
          <a:xfrm>
            <a:off x="138430" y="1616075"/>
            <a:ext cx="3071495" cy="3937635"/>
          </a:xfrm>
          <a:prstGeom prst="rect">
            <a:avLst/>
          </a:prstGeom>
        </p:spPr>
        <p:txBody>
          <a:bodyPr wrap="square">
            <a:noAutofit/>
            <a:extLst>
              <a:ext uri="{4A0BC546-FE56-4ADE-93B0-CB8AF2F6F144}">
                <wpsdc:textFrameExt xmlns:wpsdc="http://www.wps.cn/officeDocument/2022/drawingmlCustomData" type="text"/>
              </a:ext>
            </a:extLst>
          </a:bodyPr>
          <a:p>
            <a:pPr marL="0" lvl="2" algn="l">
              <a:buClrTx/>
              <a:buSzTx/>
              <a:buFont typeface="Arial" panose="020B0604020202020204"/>
              <a:buChar char="•"/>
            </a:pPr>
            <a:r>
              <a:rPr lang="zh-CN" altLang="en-US" b="1">
                <a:solidFill>
                  <a:srgbClr val="FFC000"/>
                </a:solidFill>
                <a:latin typeface="楷体" panose="02010609060101010101" charset="-122"/>
                <a:ea typeface="楷体" panose="02010609060101010101" charset="-122"/>
                <a:cs typeface="楷体" panose="02010609060101010101" charset="-122"/>
                <a:sym typeface="+mn-ea"/>
              </a:rPr>
              <a:t>“趋势龙头”是股票市场（尤其是A股市场）中一个非常重要的概念，通常指在某一轮明确的、持续的上涨趋势中，引领整个板块甚至大盘上涨的核心个股。</a:t>
            </a:r>
            <a:endParaRPr lang="zh-CN" altLang="en-US" b="1" i="0">
              <a:solidFill>
                <a:srgbClr val="FFC000"/>
              </a:solidFill>
              <a:latin typeface="楷体" panose="02010609060101010101" charset="-122"/>
              <a:ea typeface="楷体" panose="02010609060101010101" charset="-122"/>
              <a:cs typeface="楷体" panose="02010609060101010101" charset="-122"/>
            </a:endParaRPr>
          </a:p>
          <a:p>
            <a:pPr marL="0" lvl="2" algn="l">
              <a:buClrTx/>
              <a:buSzTx/>
              <a:buFont typeface="Arial" panose="020B0604020202020204"/>
              <a:buChar char="•"/>
            </a:pPr>
            <a:r>
              <a:rPr lang="zh-CN" altLang="en-US" b="1">
                <a:solidFill>
                  <a:srgbClr val="FFC000"/>
                </a:solidFill>
                <a:latin typeface="楷体" panose="02010609060101010101" charset="-122"/>
                <a:ea typeface="楷体" panose="02010609060101010101" charset="-122"/>
                <a:cs typeface="楷体" panose="02010609060101010101" charset="-122"/>
                <a:sym typeface="+mn-ea"/>
              </a:rPr>
              <a:t>它不仅仅是该板块中市值最大的公司（那叫“行业龙头”），更强调其在特定时间段内所展现出的最强上涨动能、最高市场关注度和最强的带动效应。</a:t>
            </a:r>
            <a:endParaRPr lang="zh-CN" altLang="en-US" b="1" i="0">
              <a:solidFill>
                <a:srgbClr val="FFC000"/>
              </a:solidFill>
              <a:latin typeface="楷体" panose="02010609060101010101" charset="-122"/>
              <a:ea typeface="楷体" panose="02010609060101010101" charset="-122"/>
              <a:cs typeface="楷体" panose="02010609060101010101" charset="-122"/>
            </a:endParaRPr>
          </a:p>
          <a:p>
            <a:pPr algn="l"/>
            <a:endParaRPr lang="zh-CN" altLang="en-US" sz="1800" b="1" i="0">
              <a:solidFill>
                <a:srgbClr val="FFC000"/>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识别龙头，照龙画龙。</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5057775" y="1211580"/>
            <a:ext cx="6815455" cy="4854575"/>
          </a:xfrm>
          <a:prstGeom prst="rect">
            <a:avLst/>
          </a:prstGeom>
        </p:spPr>
      </p:pic>
      <p:grpSp>
        <p:nvGrpSpPr>
          <p:cNvPr id="9" name="组合 8" descr="7b0a202020202274657874626f78223a2022220a7d0a"/>
          <p:cNvGrpSpPr/>
          <p:nvPr/>
        </p:nvGrpSpPr>
        <p:grpSpPr>
          <a:xfrm>
            <a:off x="331470" y="2117090"/>
            <a:ext cx="4520565" cy="2731135"/>
            <a:chOff x="5429" y="3137"/>
            <a:chExt cx="8222" cy="4301"/>
          </a:xfrm>
        </p:grpSpPr>
        <p:sp>
          <p:nvSpPr>
            <p:cNvPr id="31" name="圆角矩形 30"/>
            <p:cNvSpPr/>
            <p:nvPr/>
          </p:nvSpPr>
          <p:spPr>
            <a:xfrm rot="21420000">
              <a:off x="6011" y="3790"/>
              <a:ext cx="7640" cy="3648"/>
            </a:xfrm>
            <a:prstGeom prst="roundRect">
              <a:avLst>
                <a:gd name="adj" fmla="val 4564"/>
              </a:avLst>
            </a:prstGeom>
            <a:solidFill>
              <a:srgbClr val="849E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33" name="圆角矩形 32"/>
            <p:cNvSpPr/>
            <p:nvPr/>
          </p:nvSpPr>
          <p:spPr>
            <a:xfrm>
              <a:off x="5911" y="3447"/>
              <a:ext cx="7640" cy="3648"/>
            </a:xfrm>
            <a:prstGeom prst="roundRect">
              <a:avLst>
                <a:gd name="adj" fmla="val 4564"/>
              </a:avLst>
            </a:prstGeom>
            <a:solidFill>
              <a:srgbClr val="FFFFFF"/>
            </a:solidFill>
            <a:ln>
              <a:solidFill>
                <a:srgbClr val="718DFE"/>
              </a:solid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8" name="椭圆 7"/>
            <p:cNvSpPr/>
            <p:nvPr/>
          </p:nvSpPr>
          <p:spPr>
            <a:xfrm>
              <a:off x="6194" y="3657"/>
              <a:ext cx="360" cy="360"/>
            </a:xfrm>
            <a:prstGeom prst="ellipse">
              <a:avLst/>
            </a:prstGeom>
            <a:solidFill>
              <a:srgbClr val="E1E1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sp>
          <p:nvSpPr>
            <p:cNvPr id="17" name="弧形 16"/>
            <p:cNvSpPr/>
            <p:nvPr/>
          </p:nvSpPr>
          <p:spPr>
            <a:xfrm rot="7200000" flipH="1">
              <a:off x="5429" y="3137"/>
              <a:ext cx="981" cy="981"/>
            </a:xfrm>
            <a:prstGeom prst="arc">
              <a:avLst>
                <a:gd name="adj1" fmla="val 16200000"/>
                <a:gd name="adj2" fmla="val 12187878"/>
              </a:avLst>
            </a:prstGeom>
            <a:ln w="28575">
              <a:solidFill>
                <a:srgbClr val="849EFF"/>
              </a:solidFill>
            </a:ln>
            <a:effectLst/>
            <a:scene3d>
              <a:camera prst="orthographicFront">
                <a:rot lat="0" lon="2400000" rev="0"/>
              </a:camera>
              <a:lightRig rig="threePt" dir="t"/>
            </a:scene3d>
          </p:spPr>
          <p:style>
            <a:lnRef idx="2">
              <a:schemeClr val="accent1"/>
            </a:lnRef>
            <a:fillRef idx="0">
              <a:srgbClr val="FFFFFF"/>
            </a:fillRef>
            <a:effectRef idx="0">
              <a:srgbClr val="FFFFFF"/>
            </a:effectRef>
            <a:fontRef idx="minor">
              <a:schemeClr val="tx1"/>
            </a:fontRef>
          </p:style>
          <p:txBody>
            <a:bodyPr rtlCol="0" anchor="ctr">
              <a:normAutofit/>
            </a:bodyPr>
            <a:p>
              <a:pPr algn="ctr"/>
              <a:endParaRPr lang="zh-CN" altLang="en-US"/>
            </a:p>
          </p:txBody>
        </p:sp>
        <p:sp>
          <p:nvSpPr>
            <p:cNvPr id="16" name="文本框 15"/>
            <p:cNvSpPr txBox="1"/>
            <p:nvPr>
              <p:custDataLst>
                <p:tags r:id="rId4"/>
              </p:custDataLst>
            </p:nvPr>
          </p:nvSpPr>
          <p:spPr>
            <a:xfrm>
              <a:off x="5964" y="3699"/>
              <a:ext cx="7205" cy="3144"/>
            </a:xfrm>
            <a:prstGeom prst="rect">
              <a:avLst/>
            </a:prstGeom>
            <a:noFill/>
          </p:spPr>
          <p:txBody>
            <a:bodyPr wrap="square" rtlCol="0" anchor="ctr" anchorCtr="0"/>
            <a:p>
              <a:pPr algn="just" fontAlgn="t">
                <a:lnSpc>
                  <a:spcPts val="2600"/>
                </a:lnSpc>
              </a:pPr>
              <a:r>
                <a:rPr lang="en-US" altLang="zh-CN" kern="100">
                  <a:latin typeface="楷体" panose="02010609060101010101" charset="-122"/>
                  <a:ea typeface="楷体" panose="02010609060101010101" charset="-122"/>
                  <a:cs typeface="Times New Roman" panose="02020603050405020304"/>
                  <a:sym typeface="Times New Roman" panose="02020603050405020304"/>
                </a:rPr>
                <a:t>趋势龙头功能是主题猎手</a:t>
              </a:r>
              <a:r>
                <a:rPr lang="zh-CN" altLang="en-US" kern="100">
                  <a:latin typeface="楷体" panose="02010609060101010101" charset="-122"/>
                  <a:ea typeface="楷体" panose="02010609060101010101" charset="-122"/>
                  <a:cs typeface="Times New Roman" panose="02020603050405020304"/>
                  <a:sym typeface="Times New Roman" panose="02020603050405020304"/>
                </a:rPr>
                <a:t>把握龙头个股的功能之一</a:t>
              </a:r>
              <a:r>
                <a:rPr lang="en-US" altLang="zh-CN" kern="100">
                  <a:latin typeface="楷体" panose="02010609060101010101" charset="-122"/>
                  <a:ea typeface="楷体" panose="02010609060101010101" charset="-122"/>
                  <a:cs typeface="Times New Roman" panose="02020603050405020304"/>
                  <a:sym typeface="Times New Roman" panose="02020603050405020304"/>
                </a:rPr>
                <a:t>，通过锁定不同阶段的龙头个股给不同风险偏好的投资者提供选股需求。</a:t>
              </a:r>
              <a:endParaRPr lang="en-US" altLang="zh-CN" kern="100" dirty="0">
                <a:solidFill>
                  <a:srgbClr val="000000"/>
                </a:solidFill>
                <a:latin typeface="楷体" panose="02010609060101010101" charset="-122"/>
                <a:ea typeface="楷体" panose="02010609060101010101" charset="-122"/>
                <a:cs typeface="Times New Roman" panose="02020603050405020304"/>
                <a:sym typeface="Times New Roman" panose="02020603050405020304"/>
              </a:endParaRPr>
            </a:p>
          </p:txBody>
        </p:sp>
      </p:gr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猎手龙头，去弱留强。</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26110" y="695325"/>
            <a:ext cx="10939145" cy="5310505"/>
          </a:xfrm>
          <a:prstGeom prst="rect">
            <a:avLst/>
          </a:prstGeom>
        </p:spPr>
      </p:pic>
      <p:sp>
        <p:nvSpPr>
          <p:cNvPr id="5" name="文本框 4"/>
          <p:cNvSpPr txBox="1"/>
          <p:nvPr/>
        </p:nvSpPr>
        <p:spPr>
          <a:xfrm>
            <a:off x="2187575" y="6061075"/>
            <a:ext cx="9300845"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solidFill>
                  <a:schemeClr val="bg1"/>
                </a:solidFill>
                <a:latin typeface="楷体" panose="02010609060101010101" charset="-122"/>
                <a:ea typeface="楷体" panose="02010609060101010101" charset="-122"/>
              </a:rPr>
              <a:t>在龙头股票池优选：剔除涨历史高点的、剔除连续三板上涨的、剔除业绩差的，</a:t>
            </a:r>
            <a:endParaRPr lang="zh-CN" altLang="en-US" sz="1800">
              <a:solidFill>
                <a:schemeClr val="bg1"/>
              </a:solidFill>
              <a:latin typeface="楷体" panose="02010609060101010101" charset="-122"/>
              <a:ea typeface="楷体" panose="02010609060101010101" charset="-122"/>
            </a:endParaRPr>
          </a:p>
          <a:p>
            <a:pPr algn="l"/>
            <a:r>
              <a:rPr lang="zh-CN" altLang="en-US" sz="1800">
                <a:solidFill>
                  <a:schemeClr val="bg1"/>
                </a:solidFill>
                <a:latin typeface="楷体" panose="02010609060101010101" charset="-122"/>
                <a:ea typeface="楷体" panose="02010609060101010101" charset="-122"/>
              </a:rPr>
              <a:t> </a:t>
            </a:r>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按照龙头回踩做低吸，龙头类型适合持续跟踪，来回反复做</a:t>
            </a:r>
            <a:endParaRPr lang="en-US" altLang="zh-CN" sz="1800">
              <a:solidFill>
                <a:schemeClr val="bg1"/>
              </a:solidFill>
              <a:latin typeface="楷体" panose="02010609060101010101" charset="-122"/>
              <a:ea typeface="楷体" panose="02010609060101010101" charset="-122"/>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龙头捉妖、智能盯盘。</a:t>
            </a:r>
            <a:endParaRPr lang="en-US" alt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3634105" y="867410"/>
            <a:ext cx="8326755" cy="5523230"/>
          </a:xfrm>
          <a:prstGeom prst="rect">
            <a:avLst/>
          </a:prstGeom>
        </p:spPr>
      </p:pic>
      <p:pic>
        <p:nvPicPr>
          <p:cNvPr id="8" name="图片 7"/>
          <p:cNvPicPr>
            <a:picLocks noChangeAspect="1"/>
          </p:cNvPicPr>
          <p:nvPr/>
        </p:nvPicPr>
        <p:blipFill>
          <a:blip r:embed="rId4"/>
          <a:stretch>
            <a:fillRect/>
          </a:stretch>
        </p:blipFill>
        <p:spPr>
          <a:xfrm>
            <a:off x="64135" y="2144395"/>
            <a:ext cx="3429000" cy="246824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龙头类型</a:t>
            </a:r>
            <a:r>
              <a:rPr lang="en-US" altLang="zh-CN" sz="3200">
                <a:solidFill>
                  <a:schemeClr val="bg1"/>
                </a:solidFill>
                <a:latin typeface="Arial" panose="020B0604020202020204" pitchFamily="34" charset="0"/>
                <a:ea typeface="微软雅黑" panose="020B0503020204020204" pitchFamily="34" charset="-122"/>
              </a:rPr>
              <a:t>--</a:t>
            </a:r>
            <a:r>
              <a:rPr lang="zh-CN" altLang="en-US" sz="3200">
                <a:solidFill>
                  <a:schemeClr val="bg1"/>
                </a:solidFill>
                <a:latin typeface="Arial" panose="020B0604020202020204" pitchFamily="34" charset="0"/>
                <a:ea typeface="微软雅黑" panose="020B0503020204020204" pitchFamily="34" charset="-122"/>
              </a:rPr>
              <a:t>启动龙头（龙三）</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306320" y="6137910"/>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solidFill>
                  <a:schemeClr val="bg1"/>
                </a:solidFill>
                <a:latin typeface="楷体" panose="02010609060101010101" charset="-122"/>
                <a:ea typeface="楷体" panose="02010609060101010101" charset="-122"/>
              </a:rPr>
              <a:t>首版紫色、底部流动持续翻红、控盘增加、熊线上移，突破底部箱体。</a:t>
            </a:r>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25475" y="873125"/>
            <a:ext cx="10724515" cy="518795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descr="框"/>
          <p:cNvPicPr>
            <a:picLocks noChangeAspect="1"/>
          </p:cNvPicPr>
          <p:nvPr/>
        </p:nvPicPr>
        <p:blipFill>
          <a:blip r:embed="rId2"/>
          <a:stretch>
            <a:fillRect/>
          </a:stretch>
        </p:blipFill>
        <p:spPr>
          <a:xfrm>
            <a:off x="1046480" y="3359785"/>
            <a:ext cx="10088880" cy="2813050"/>
          </a:xfrm>
          <a:prstGeom prst="rect">
            <a:avLst/>
          </a:prstGeom>
        </p:spPr>
      </p:pic>
      <p:sp>
        <p:nvSpPr>
          <p:cNvPr id="19" name="文本框 18"/>
          <p:cNvSpPr txBox="1"/>
          <p:nvPr>
            <p:custDataLst>
              <p:tags r:id="rId3"/>
            </p:custDataLst>
          </p:nvPr>
        </p:nvSpPr>
        <p:spPr>
          <a:xfrm>
            <a:off x="5027930" y="788035"/>
            <a:ext cx="5952490" cy="2441575"/>
          </a:xfrm>
          <a:prstGeom prst="rect">
            <a:avLst/>
          </a:prstGeom>
          <a:noFill/>
        </p:spPr>
        <p:txBody>
          <a:bodyPr wrap="square" rtlCol="0">
            <a:noAutofit/>
          </a:bodyPr>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sym typeface="+mn-ea"/>
              </a:rPr>
              <a:t>慢牛上涨</a:t>
            </a:r>
            <a:endParaRPr lang="zh-CN" altLang="en-US" sz="7500">
              <a:solidFill>
                <a:schemeClr val="bg2"/>
              </a:solidFill>
              <a:latin typeface="思源黑体 CN Bold" panose="020B0800000000000000" charset="-122"/>
              <a:ea typeface="思源黑体 CN Bold" panose="020B0800000000000000" charset="-122"/>
              <a:sym typeface="+mn-ea"/>
            </a:endParaRPr>
          </a:p>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sym typeface="+mn-ea"/>
              </a:rPr>
              <a:t>主抓龙头</a:t>
            </a:r>
            <a:endParaRPr lang="zh-CN" altLang="en-US" sz="750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4"/>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773420" y="3665855"/>
            <a:ext cx="4807585" cy="383540"/>
          </a:xfrm>
          <a:prstGeom prst="rect">
            <a:avLst/>
          </a:prstGeom>
          <a:noFill/>
        </p:spPr>
        <p:txBody>
          <a:bodyPr wrap="square" rtlCol="0">
            <a:spAutoFit/>
          </a:bodyPr>
          <a:p>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葛志力</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:A1120619040001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5" name="文本框 4"/>
          <p:cNvSpPr txBox="1"/>
          <p:nvPr>
            <p:custDataLst>
              <p:tags r:id="rId5"/>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7" name="文本框 6"/>
          <p:cNvSpPr txBox="1"/>
          <p:nvPr>
            <p:custDataLst>
              <p:tags r:id="rId6"/>
            </p:custDataLst>
          </p:nvPr>
        </p:nvSpPr>
        <p:spPr>
          <a:xfrm>
            <a:off x="5361305" y="4479925"/>
            <a:ext cx="5282565" cy="1198880"/>
          </a:xfrm>
          <a:prstGeom prst="rect">
            <a:avLst/>
          </a:prstGeom>
          <a:noFill/>
        </p:spPr>
        <p:txBody>
          <a:bodyPr wrap="square" rtlCol="0">
            <a:spAutoFit/>
          </a:bodyPr>
          <a:p>
            <a:pPr algn="l" fontAlgn="auto">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金融科班出身、扎实的理论基础，一线用户服务经验以及经点投教全国课投顾。擅长捕捉市场主题趋势，紧握市场主动权，信奉三字真言：</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术、势、道</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。自创</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双峰不是顶模式</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越过山丘理念</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，授课</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鸿运当头</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深受用户喜欢。</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3" name="图片 2"/>
          <p:cNvPicPr>
            <a:picLocks noChangeAspect="1"/>
          </p:cNvPicPr>
          <p:nvPr/>
        </p:nvPicPr>
        <p:blipFill>
          <a:blip r:embed="rId7"/>
          <a:srcRect b="33431"/>
          <a:stretch>
            <a:fillRect/>
          </a:stretch>
        </p:blipFill>
        <p:spPr>
          <a:xfrm>
            <a:off x="1303020" y="741045"/>
            <a:ext cx="4262120" cy="5173980"/>
          </a:xfrm>
          <a:prstGeom prst="rect">
            <a:avLst/>
          </a:prstGeom>
        </p:spPr>
      </p:pic>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龙头类型</a:t>
            </a:r>
            <a:r>
              <a:rPr lang="en-US" altLang="zh-CN" sz="3200">
                <a:solidFill>
                  <a:schemeClr val="bg1"/>
                </a:solidFill>
                <a:latin typeface="Arial" panose="020B0604020202020204" pitchFamily="34" charset="0"/>
                <a:ea typeface="微软雅黑" panose="020B0503020204020204" pitchFamily="34" charset="-122"/>
              </a:rPr>
              <a:t>-</a:t>
            </a:r>
            <a:r>
              <a:rPr lang="zh-CN" altLang="en-US" sz="3200">
                <a:solidFill>
                  <a:schemeClr val="bg1"/>
                </a:solidFill>
                <a:latin typeface="Arial" panose="020B0604020202020204" pitchFamily="34" charset="0"/>
                <a:ea typeface="微软雅黑" panose="020B0503020204020204" pitchFamily="34" charset="-122"/>
              </a:rPr>
              <a:t>趋势龙头</a:t>
            </a:r>
            <a:r>
              <a:rPr lang="en-US" altLang="zh-CN" sz="3200">
                <a:solidFill>
                  <a:schemeClr val="bg1"/>
                </a:solidFill>
                <a:latin typeface="Arial" panose="020B0604020202020204" pitchFamily="34" charset="0"/>
                <a:ea typeface="微软雅黑" panose="020B0503020204020204" pitchFamily="34" charset="-122"/>
              </a:rPr>
              <a:t>(</a:t>
            </a:r>
            <a:r>
              <a:rPr lang="zh-CN" altLang="en-US" sz="3200">
                <a:solidFill>
                  <a:schemeClr val="bg1"/>
                </a:solidFill>
                <a:latin typeface="Arial" panose="020B0604020202020204" pitchFamily="34" charset="0"/>
                <a:ea typeface="微软雅黑" panose="020B0503020204020204" pitchFamily="34" charset="-122"/>
              </a:rPr>
              <a:t>龙一</a:t>
            </a:r>
            <a:r>
              <a:rPr lang="en-US" altLang="zh-CN" sz="3200">
                <a:solidFill>
                  <a:schemeClr val="bg1"/>
                </a:solidFill>
                <a:latin typeface="Arial" panose="020B0604020202020204" pitchFamily="34" charset="0"/>
                <a:ea typeface="微软雅黑" panose="020B0503020204020204" pitchFamily="34" charset="-122"/>
              </a:rPr>
              <a:t>)</a:t>
            </a:r>
            <a:endParaRPr lang="en-US" alt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1751330" y="6214110"/>
            <a:ext cx="874395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solidFill>
                  <a:schemeClr val="bg1"/>
                </a:solidFill>
                <a:latin typeface="楷体" panose="02010609060101010101" charset="-122"/>
                <a:ea typeface="楷体" panose="02010609060101010101" charset="-122"/>
              </a:rPr>
              <a:t>底部业绩拐点、首版紫色涨停突破平台、流动资金持续翻红、控盘增加、熊线上移</a:t>
            </a:r>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742315" y="749300"/>
            <a:ext cx="10607675" cy="541083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龙头类型</a:t>
            </a:r>
            <a:r>
              <a:rPr lang="en-US" altLang="zh-CN" sz="3200">
                <a:solidFill>
                  <a:schemeClr val="bg1"/>
                </a:solidFill>
                <a:latin typeface="Arial" panose="020B0604020202020204" pitchFamily="34" charset="0"/>
                <a:ea typeface="微软雅黑" panose="020B0503020204020204" pitchFamily="34" charset="-122"/>
              </a:rPr>
              <a:t>-</a:t>
            </a:r>
            <a:r>
              <a:rPr lang="zh-CN" altLang="en-US" sz="3200">
                <a:solidFill>
                  <a:schemeClr val="bg1"/>
                </a:solidFill>
                <a:latin typeface="Arial" panose="020B0604020202020204" pitchFamily="34" charset="0"/>
                <a:ea typeface="微软雅黑" panose="020B0503020204020204" pitchFamily="34" charset="-122"/>
              </a:rPr>
              <a:t>启动龙头。</a:t>
            </a:r>
            <a:endParaRPr lang="en-US" alt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1670050" y="6061075"/>
            <a:ext cx="954722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底部启动龙头，控盘双突破，流动资金持续翻红，主力动向紫色、熊线上移，筹码未动</a:t>
            </a:r>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95960" y="695960"/>
            <a:ext cx="10520680" cy="5365750"/>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龙头形态</a:t>
            </a:r>
            <a:r>
              <a:rPr lang="en-US" altLang="zh-CN" sz="3200">
                <a:solidFill>
                  <a:schemeClr val="bg1"/>
                </a:solidFill>
                <a:latin typeface="Arial" panose="020B0604020202020204" pitchFamily="34" charset="0"/>
                <a:ea typeface="微软雅黑" panose="020B0503020204020204" pitchFamily="34" charset="-122"/>
              </a:rPr>
              <a:t>-</a:t>
            </a:r>
            <a:r>
              <a:rPr lang="zh-CN" altLang="en-US" sz="3200">
                <a:solidFill>
                  <a:schemeClr val="bg1"/>
                </a:solidFill>
                <a:latin typeface="Arial" panose="020B0604020202020204" pitchFamily="34" charset="0"/>
                <a:ea typeface="微软雅黑" panose="020B0503020204020204" pitchFamily="34" charset="-122"/>
              </a:rPr>
              <a:t>启动龙头</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1739900" y="6061075"/>
            <a:ext cx="960120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滚动净利润持续增加，启动龙头、筹码集中，</a:t>
            </a:r>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熊线上移，价值龙头。</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26110" y="791845"/>
            <a:ext cx="11021695" cy="5161915"/>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1745615" y="3064510"/>
            <a:ext cx="903859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规划资金，紧跟牛市。</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搭建盈利框架</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1146810" y="883285"/>
            <a:ext cx="9899015" cy="5546090"/>
          </a:xfrm>
          <a:prstGeom prst="rect">
            <a:avLst/>
          </a:prstGeom>
        </p:spPr>
      </p:pic>
    </p:spTree>
    <p:custDataLst>
      <p:tags r:id="rId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参与牛市工具</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485140" y="684530"/>
            <a:ext cx="11080750" cy="5751830"/>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2496820" y="112395"/>
            <a:ext cx="705167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sz="3200">
                <a:solidFill>
                  <a:schemeClr val="bg1"/>
                </a:solidFill>
                <a:latin typeface="Arial" panose="020B0604020202020204" pitchFamily="34" charset="0"/>
                <a:ea typeface="微软雅黑" panose="020B0503020204020204" pitchFamily="34" charset="-122"/>
              </a:rPr>
              <a:t>兴华景明混合证券投资基金</a:t>
            </a:r>
            <a:endParaRPr lang="zh-CN"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9" name="图片 8"/>
          <p:cNvPicPr>
            <a:picLocks noChangeAspect="1"/>
          </p:cNvPicPr>
          <p:nvPr/>
        </p:nvPicPr>
        <p:blipFill>
          <a:blip r:embed="rId3"/>
          <a:stretch>
            <a:fillRect/>
          </a:stretch>
        </p:blipFill>
        <p:spPr>
          <a:xfrm>
            <a:off x="271780" y="765175"/>
            <a:ext cx="3811905" cy="5648325"/>
          </a:xfrm>
          <a:prstGeom prst="rect">
            <a:avLst/>
          </a:prstGeom>
        </p:spPr>
      </p:pic>
      <p:pic>
        <p:nvPicPr>
          <p:cNvPr id="10" name="图片 9"/>
          <p:cNvPicPr>
            <a:picLocks noChangeAspect="1"/>
          </p:cNvPicPr>
          <p:nvPr/>
        </p:nvPicPr>
        <p:blipFill>
          <a:blip r:embed="rId4"/>
          <a:stretch>
            <a:fillRect/>
          </a:stretch>
        </p:blipFill>
        <p:spPr>
          <a:xfrm>
            <a:off x="4161155" y="764540"/>
            <a:ext cx="3788410" cy="5648960"/>
          </a:xfrm>
          <a:prstGeom prst="rect">
            <a:avLst/>
          </a:prstGeom>
        </p:spPr>
      </p:pic>
      <p:pic>
        <p:nvPicPr>
          <p:cNvPr id="11" name="图片 10"/>
          <p:cNvPicPr>
            <a:picLocks noChangeAspect="1"/>
          </p:cNvPicPr>
          <p:nvPr/>
        </p:nvPicPr>
        <p:blipFill>
          <a:blip r:embed="rId5"/>
          <a:stretch>
            <a:fillRect/>
          </a:stretch>
        </p:blipFill>
        <p:spPr>
          <a:xfrm>
            <a:off x="8089265" y="764540"/>
            <a:ext cx="3563620" cy="5648325"/>
          </a:xfrm>
          <a:prstGeom prst="rect">
            <a:avLst/>
          </a:prstGeom>
        </p:spPr>
      </p:pic>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userDrawn="1"/>
        </p:nvSpPr>
        <p:spPr>
          <a:xfrm>
            <a:off x="-132974" y="0"/>
            <a:ext cx="12192000" cy="737235"/>
          </a:xfrm>
          <a:prstGeom prst="rect">
            <a:avLst/>
          </a:prstGeom>
          <a:noFill/>
        </p:spPr>
        <p:txBody>
          <a:bodyPr wrap="square" rtlCol="0">
            <a:spAutoFit/>
          </a:bodyPr>
          <a:p>
            <a:pPr algn="ctr"/>
            <a:r>
              <a:rPr lang="zh-CN" sz="4200" spc="-200" dirty="0">
                <a:solidFill>
                  <a:schemeClr val="bg1"/>
                </a:solidFill>
                <a:uFillTx/>
                <a:latin typeface="思源黑体 CN Medium" panose="020B0600000000000000" pitchFamily="34" charset="-122"/>
                <a:ea typeface="思源黑体 CN Medium" panose="020B0600000000000000" pitchFamily="34" charset="-122"/>
                <a:sym typeface="+mn-ea"/>
              </a:rPr>
              <a:t>量化选股，追踪轮动</a:t>
            </a:r>
            <a:endParaRPr lang="zh-CN" altLang="en-US" sz="4200" spc="-200" dirty="0">
              <a:solidFill>
                <a:schemeClr val="bg1"/>
              </a:solidFill>
              <a:uFillTx/>
              <a:latin typeface="思源黑体 CN Medium" panose="020B0600000000000000" pitchFamily="34" charset="-122"/>
              <a:ea typeface="思源黑体 CN Medium" panose="020B0600000000000000" pitchFamily="34" charset="-122"/>
              <a:sym typeface="+mn-ea"/>
            </a:endParaRPr>
          </a:p>
        </p:txBody>
      </p:sp>
      <p:pic>
        <p:nvPicPr>
          <p:cNvPr id="5" name="图片 4"/>
          <p:cNvPicPr>
            <a:picLocks noChangeAspect="1"/>
          </p:cNvPicPr>
          <p:nvPr>
            <p:custDataLst>
              <p:tags r:id="rId3"/>
            </p:custDataLst>
          </p:nvPr>
        </p:nvPicPr>
        <p:blipFill>
          <a:blip r:embed="rId4"/>
          <a:stretch>
            <a:fillRect/>
          </a:stretch>
        </p:blipFill>
        <p:spPr>
          <a:xfrm>
            <a:off x="6025515" y="1351915"/>
            <a:ext cx="6033770" cy="3007995"/>
          </a:xfrm>
          <a:prstGeom prst="rect">
            <a:avLst/>
          </a:prstGeom>
          <a:ln>
            <a:noFill/>
          </a:ln>
        </p:spPr>
      </p:pic>
      <p:sp>
        <p:nvSpPr>
          <p:cNvPr id="7" name="文本框 6"/>
          <p:cNvSpPr txBox="1"/>
          <p:nvPr>
            <p:custDataLst>
              <p:tags r:id="rId5"/>
            </p:custDataLst>
          </p:nvPr>
        </p:nvSpPr>
        <p:spPr>
          <a:xfrm>
            <a:off x="1224280" y="5113655"/>
            <a:ext cx="9941560" cy="1383030"/>
          </a:xfrm>
          <a:prstGeom prst="rect">
            <a:avLst/>
          </a:prstGeom>
        </p:spPr>
        <p:txBody>
          <a:bodyPr wrap="square">
            <a:noAutofit/>
          </a:bodyPr>
          <a:p>
            <a:pPr marL="285750" indent="-285750" algn="l" fontAlgn="auto">
              <a:lnSpc>
                <a:spcPct val="150000"/>
              </a:lnSpc>
              <a:spcAft>
                <a:spcPts val="0"/>
              </a:spcAft>
              <a:buClr>
                <a:srgbClr val="C00000"/>
              </a:buClr>
              <a:buSzTx/>
              <a:buFont typeface="Wingdings" panose="05000000000000000000" pitchFamily="2" charset="2"/>
              <a:buChar char="Ø"/>
            </a:pPr>
            <a:r>
              <a:rPr lang="zh-CN" altLang="en-US" b="1" dirty="0">
                <a:solidFill>
                  <a:schemeClr val="bg1"/>
                </a:solidFill>
                <a:latin typeface="Franklin Gothic Medium" panose="020B0603020102020204" charset="0"/>
                <a:ea typeface="微软雅黑" panose="020B0503020204020204" pitchFamily="34" charset="-122"/>
                <a:cs typeface="+mn-ea"/>
                <a:sym typeface="+mn-ea"/>
              </a:rPr>
              <a:t>获取超越指数的回报，上涨市场增强收益，下跌市场减少损失。</a:t>
            </a:r>
            <a:endParaRPr lang="zh-CN" altLang="en-US" b="1" dirty="0">
              <a:solidFill>
                <a:schemeClr val="bg1"/>
              </a:solidFill>
              <a:latin typeface="Franklin Gothic Medium" panose="020B0603020102020204" charset="0"/>
              <a:ea typeface="微软雅黑" panose="020B0503020204020204" pitchFamily="34" charset="-122"/>
              <a:cs typeface="+mn-ea"/>
              <a:sym typeface="+mn-ea"/>
            </a:endParaRPr>
          </a:p>
          <a:p>
            <a:pPr marL="285750" indent="-285750" algn="l" fontAlgn="auto">
              <a:lnSpc>
                <a:spcPct val="150000"/>
              </a:lnSpc>
              <a:spcAft>
                <a:spcPts val="0"/>
              </a:spcAft>
              <a:buClr>
                <a:srgbClr val="C00000"/>
              </a:buClr>
              <a:buSzTx/>
              <a:buFont typeface="Wingdings" panose="05000000000000000000" pitchFamily="2" charset="2"/>
              <a:buChar char="Ø"/>
            </a:pPr>
            <a:r>
              <a:rPr lang="zh-CN" altLang="en-US" b="1" dirty="0">
                <a:solidFill>
                  <a:schemeClr val="bg1"/>
                </a:solidFill>
                <a:latin typeface="Franklin Gothic Medium" panose="020B0603020102020204" charset="0"/>
                <a:ea typeface="微软雅黑" panose="020B0503020204020204" pitchFamily="34" charset="-122"/>
                <a:cs typeface="+mn-ea"/>
                <a:sym typeface="+mn-ea"/>
              </a:rPr>
              <a:t>量化选股策略不对标某特定指数 ，放开了传统指增产品对指数风格的限制 ，持仓组合</a:t>
            </a:r>
            <a:endParaRPr lang="zh-CN" altLang="en-US" b="1" dirty="0">
              <a:solidFill>
                <a:schemeClr val="bg1"/>
              </a:solidFill>
              <a:latin typeface="Franklin Gothic Medium" panose="020B0603020102020204" charset="0"/>
              <a:ea typeface="微软雅黑" panose="020B0503020204020204" pitchFamily="34" charset="-122"/>
              <a:cs typeface="+mn-ea"/>
              <a:sym typeface="+mn-ea"/>
            </a:endParaRPr>
          </a:p>
          <a:p>
            <a:pPr marL="285750" indent="-285750" algn="l" fontAlgn="auto">
              <a:lnSpc>
                <a:spcPct val="150000"/>
              </a:lnSpc>
              <a:spcAft>
                <a:spcPts val="0"/>
              </a:spcAft>
              <a:buClr>
                <a:srgbClr val="C00000"/>
              </a:buClr>
              <a:buSzTx/>
              <a:buFont typeface="Wingdings" panose="05000000000000000000" pitchFamily="2" charset="2"/>
              <a:buChar char="Ø"/>
            </a:pPr>
            <a:r>
              <a:rPr lang="zh-CN" altLang="en-US" b="1" dirty="0">
                <a:solidFill>
                  <a:schemeClr val="bg1"/>
                </a:solidFill>
                <a:latin typeface="Franklin Gothic Medium" panose="020B0603020102020204" charset="0"/>
                <a:ea typeface="微软雅黑" panose="020B0503020204020204" pitchFamily="34" charset="-122"/>
                <a:cs typeface="+mn-ea"/>
                <a:sym typeface="+mn-ea"/>
              </a:rPr>
              <a:t>完全按照alpha高低全市场灵活调整 ，在保持分散度的同时力争最大化选股收益。</a:t>
            </a:r>
            <a:endParaRPr lang="zh-CN" altLang="en-US" b="1" dirty="0">
              <a:solidFill>
                <a:schemeClr val="bg1"/>
              </a:solidFill>
              <a:latin typeface="Franklin Gothic Medium" panose="020B0603020102020204" charset="0"/>
              <a:ea typeface="微软雅黑" panose="020B0503020204020204" pitchFamily="34" charset="-122"/>
              <a:cs typeface="+mn-ea"/>
              <a:sym typeface="+mn-ea"/>
            </a:endParaRPr>
          </a:p>
        </p:txBody>
      </p:sp>
      <p:pic>
        <p:nvPicPr>
          <p:cNvPr id="9" name="图片 8" descr="图片1(1)"/>
          <p:cNvPicPr>
            <a:picLocks noChangeAspect="1"/>
          </p:cNvPicPr>
          <p:nvPr/>
        </p:nvPicPr>
        <p:blipFill>
          <a:blip r:embed="rId6"/>
          <a:stretch>
            <a:fillRect/>
          </a:stretch>
        </p:blipFill>
        <p:spPr>
          <a:xfrm>
            <a:off x="288290" y="3632200"/>
            <a:ext cx="5643245" cy="1285240"/>
          </a:xfrm>
          <a:prstGeom prst="rect">
            <a:avLst/>
          </a:prstGeom>
          <a:ln>
            <a:solidFill>
              <a:schemeClr val="tx1">
                <a:lumMod val="50000"/>
                <a:lumOff val="50000"/>
              </a:schemeClr>
            </a:solidFill>
          </a:ln>
        </p:spPr>
      </p:pic>
      <p:pic>
        <p:nvPicPr>
          <p:cNvPr id="29" name="picture 392"/>
          <p:cNvPicPr>
            <a:picLocks noChangeAspect="1"/>
          </p:cNvPicPr>
          <p:nvPr/>
        </p:nvPicPr>
        <p:blipFill>
          <a:blip r:embed="rId7"/>
          <a:stretch>
            <a:fillRect/>
          </a:stretch>
        </p:blipFill>
        <p:spPr>
          <a:xfrm rot="21600000">
            <a:off x="287655" y="736980"/>
            <a:ext cx="2995929" cy="2699004"/>
          </a:xfrm>
          <a:prstGeom prst="rect">
            <a:avLst/>
          </a:prstGeom>
        </p:spPr>
      </p:pic>
      <p:sp>
        <p:nvSpPr>
          <p:cNvPr id="31" name="textbox 394"/>
          <p:cNvSpPr/>
          <p:nvPr/>
        </p:nvSpPr>
        <p:spPr>
          <a:xfrm>
            <a:off x="3899534" y="1178560"/>
            <a:ext cx="2032000" cy="648334"/>
          </a:xfrm>
          <a:prstGeom prst="rect">
            <a:avLst/>
          </a:prstGeom>
        </p:spPr>
        <p:style>
          <a:lnRef idx="0">
            <a:srgbClr val="FFFFFF"/>
          </a:lnRef>
          <a:fillRef idx="1">
            <a:schemeClr val="accent1"/>
          </a:fillRef>
          <a:effectRef idx="0">
            <a:srgbClr val="FFFFFF"/>
          </a:effectRef>
          <a:fontRef idx="minor">
            <a:schemeClr val="lt1"/>
          </a:fontRef>
        </p:style>
        <p:txBody>
          <a:bodyPr vert="horz" wrap="square" lIns="0" tIns="0" rIns="0" bIns="0"/>
          <a:p>
            <a:endParaRPr>
              <a:solidFill>
                <a:schemeClr val="bg1"/>
              </a:solidFill>
            </a:endParaRPr>
          </a:p>
        </p:txBody>
      </p:sp>
      <p:sp>
        <p:nvSpPr>
          <p:cNvPr id="32" name="textbox 396"/>
          <p:cNvSpPr/>
          <p:nvPr/>
        </p:nvSpPr>
        <p:spPr>
          <a:xfrm>
            <a:off x="3893185" y="2423160"/>
            <a:ext cx="2032000" cy="696595"/>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vert="horz" wrap="square" lIns="0" tIns="0" rIns="0" bIns="0"/>
          <a:p>
            <a:endParaRPr>
              <a:solidFill>
                <a:schemeClr val="bg1"/>
              </a:solidFill>
            </a:endParaRPr>
          </a:p>
        </p:txBody>
      </p:sp>
      <p:sp>
        <p:nvSpPr>
          <p:cNvPr id="33" name="rect 398"/>
          <p:cNvSpPr/>
          <p:nvPr/>
        </p:nvSpPr>
        <p:spPr>
          <a:xfrm>
            <a:off x="4006215" y="2501900"/>
            <a:ext cx="560705" cy="534670"/>
          </a:xfrm>
          <a:prstGeom prst="rect">
            <a:avLst/>
          </a:prstGeom>
          <a:solidFill>
            <a:srgbClr val="F2F2F2">
              <a:alpha val="97254"/>
            </a:srgbClr>
          </a:solidFill>
          <a:ln w="0" cap="flat">
            <a:noFill/>
            <a:prstDash val="solid"/>
            <a:miter lim="0"/>
          </a:ln>
        </p:spPr>
        <p:txBody>
          <a:bodyPr rtlCol="0"/>
          <a:p>
            <a:pPr algn="ctr"/>
            <a:endParaRPr lang="zh-CN" altLang="en-US">
              <a:solidFill>
                <a:schemeClr val="bg1"/>
              </a:solidFill>
            </a:endParaRPr>
          </a:p>
        </p:txBody>
      </p:sp>
      <p:sp>
        <p:nvSpPr>
          <p:cNvPr id="34" name="textbox 400"/>
          <p:cNvSpPr/>
          <p:nvPr/>
        </p:nvSpPr>
        <p:spPr>
          <a:xfrm>
            <a:off x="4006469" y="2556477"/>
            <a:ext cx="1738629" cy="429894"/>
          </a:xfrm>
          <a:prstGeom prst="rect">
            <a:avLst/>
          </a:prstGeom>
          <a:noFill/>
          <a:ln w="0" cap="flat">
            <a:noFill/>
            <a:prstDash val="solid"/>
            <a:miter lim="0"/>
          </a:ln>
        </p:spPr>
        <p:txBody>
          <a:bodyPr vert="horz" wrap="square" lIns="0" tIns="0" rIns="0" bIns="0"/>
          <a:p>
            <a:pPr algn="l" rtl="0" eaLnBrk="0">
              <a:lnSpc>
                <a:spcPct val="71000"/>
              </a:lnSpc>
            </a:pPr>
            <a:endParaRPr sz="100" dirty="0">
              <a:solidFill>
                <a:schemeClr val="bg1"/>
              </a:solidFill>
              <a:latin typeface="Franklin Gothic Medium" panose="020B0603020102020204" charset="0"/>
              <a:ea typeface="微软雅黑" panose="020B0503020204020204" pitchFamily="34" charset="-122"/>
              <a:cs typeface="Arial" panose="020B0604020202020204"/>
            </a:endParaRPr>
          </a:p>
          <a:p>
            <a:pPr marL="12700" algn="l" rtl="0" eaLnBrk="0">
              <a:lnSpc>
                <a:spcPct val="100000"/>
              </a:lnSpc>
              <a:tabLst>
                <a:tab pos="182245" algn="l"/>
              </a:tabLst>
            </a:pPr>
            <a:r>
              <a:rPr sz="2600" b="1" kern="0" spc="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	</a:t>
            </a:r>
            <a:r>
              <a:rPr sz="4100" b="1" kern="0" spc="-80" baseline="-4000" dirty="0">
                <a:solidFill>
                  <a:srgbClr val="FF0000">
                    <a:alpha val="100000"/>
                  </a:srgbClr>
                </a:solidFill>
                <a:latin typeface="Franklin Gothic Medium" panose="020B0603020102020204" charset="0"/>
                <a:ea typeface="微软雅黑" panose="020B0503020204020204" pitchFamily="34" charset="-122"/>
                <a:cs typeface="微软雅黑" panose="020B0503020204020204" pitchFamily="34" charset="-122"/>
              </a:rPr>
              <a:t>β</a:t>
            </a:r>
            <a:r>
              <a:rPr sz="2600" b="1" kern="0" spc="14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   </a:t>
            </a:r>
            <a:r>
              <a:rPr sz="2000" b="1" kern="0" spc="-8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市场收益</a:t>
            </a:r>
            <a:endParaRPr sz="2000" b="1" kern="0" spc="-8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endParaRPr>
          </a:p>
        </p:txBody>
      </p:sp>
      <p:sp>
        <p:nvSpPr>
          <p:cNvPr id="35" name="rect 402"/>
          <p:cNvSpPr/>
          <p:nvPr/>
        </p:nvSpPr>
        <p:spPr>
          <a:xfrm>
            <a:off x="4006215" y="1246505"/>
            <a:ext cx="507492" cy="511301"/>
          </a:xfrm>
          <a:prstGeom prst="rect">
            <a:avLst/>
          </a:prstGeom>
          <a:solidFill>
            <a:srgbClr val="F2F2F2">
              <a:alpha val="98431"/>
            </a:srgbClr>
          </a:solidFill>
          <a:ln w="0" cap="flat">
            <a:noFill/>
            <a:prstDash val="solid"/>
            <a:miter lim="0"/>
          </a:ln>
        </p:spPr>
        <p:txBody>
          <a:bodyPr rtlCol="0"/>
          <a:p>
            <a:pPr algn="ctr"/>
            <a:endParaRPr lang="zh-CN" altLang="en-US">
              <a:solidFill>
                <a:schemeClr val="bg1"/>
              </a:solidFill>
            </a:endParaRPr>
          </a:p>
        </p:txBody>
      </p:sp>
      <p:sp>
        <p:nvSpPr>
          <p:cNvPr id="36" name="textbox 404"/>
          <p:cNvSpPr/>
          <p:nvPr/>
        </p:nvSpPr>
        <p:spPr>
          <a:xfrm>
            <a:off x="3993515" y="1380975"/>
            <a:ext cx="1737995" cy="297815"/>
          </a:xfrm>
          <a:prstGeom prst="rect">
            <a:avLst/>
          </a:prstGeom>
          <a:noFill/>
          <a:ln w="0" cap="flat">
            <a:noFill/>
            <a:prstDash val="solid"/>
            <a:miter lim="0"/>
          </a:ln>
        </p:spPr>
        <p:txBody>
          <a:bodyPr vert="horz" wrap="square" lIns="0" tIns="0" rIns="0" bIns="0"/>
          <a:p>
            <a:pPr algn="l" rtl="0" eaLnBrk="0">
              <a:lnSpc>
                <a:spcPct val="85000"/>
              </a:lnSpc>
            </a:pPr>
            <a:endParaRPr sz="100" dirty="0">
              <a:solidFill>
                <a:schemeClr val="bg1"/>
              </a:solidFill>
              <a:latin typeface="Franklin Gothic Medium" panose="020B0603020102020204" charset="0"/>
              <a:ea typeface="微软雅黑" panose="020B0503020204020204" pitchFamily="34" charset="-122"/>
              <a:cs typeface="Arial" panose="020B0604020202020204"/>
            </a:endParaRPr>
          </a:p>
          <a:p>
            <a:pPr marL="12700" algn="l" rtl="0" eaLnBrk="0">
              <a:lnSpc>
                <a:spcPct val="67000"/>
              </a:lnSpc>
              <a:tabLst>
                <a:tab pos="172720" algn="l"/>
              </a:tabLst>
            </a:pPr>
            <a:r>
              <a:rPr sz="2600" b="1" kern="0" spc="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	</a:t>
            </a:r>
            <a:r>
              <a:rPr sz="4100" b="1" kern="0" spc="-50" baseline="-4000" dirty="0">
                <a:solidFill>
                  <a:srgbClr val="FFC000">
                    <a:alpha val="100000"/>
                  </a:srgbClr>
                </a:solidFill>
                <a:latin typeface="Franklin Gothic Medium" panose="020B0603020102020204" charset="0"/>
                <a:ea typeface="微软雅黑" panose="020B0503020204020204" pitchFamily="34" charset="-122"/>
                <a:cs typeface="微软雅黑" panose="020B0503020204020204" pitchFamily="34" charset="-122"/>
              </a:rPr>
              <a:t>α</a:t>
            </a:r>
            <a:r>
              <a:rPr sz="2600" b="1" kern="0" spc="10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   </a:t>
            </a:r>
            <a:r>
              <a:rPr sz="2000" b="1" kern="0" spc="-5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选股收益</a:t>
            </a:r>
            <a:endParaRPr sz="2000" b="1" kern="0" spc="-5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endParaRPr>
          </a:p>
        </p:txBody>
      </p:sp>
      <p:sp>
        <p:nvSpPr>
          <p:cNvPr id="37" name="textbox 406"/>
          <p:cNvSpPr/>
          <p:nvPr/>
        </p:nvSpPr>
        <p:spPr>
          <a:xfrm>
            <a:off x="904034" y="2157060"/>
            <a:ext cx="1458594" cy="266065"/>
          </a:xfrm>
          <a:prstGeom prst="rect">
            <a:avLst/>
          </a:prstGeom>
          <a:noFill/>
          <a:ln w="0" cap="flat">
            <a:noFill/>
            <a:prstDash val="solid"/>
            <a:miter lim="0"/>
          </a:ln>
        </p:spPr>
        <p:txBody>
          <a:bodyPr vert="horz" wrap="square" lIns="0" tIns="0" rIns="0" bIns="0"/>
          <a:p>
            <a:pPr algn="l" rtl="0" eaLnBrk="0">
              <a:lnSpc>
                <a:spcPct val="78000"/>
              </a:lnSpc>
            </a:pPr>
            <a:endParaRPr sz="100" dirty="0">
              <a:solidFill>
                <a:schemeClr val="bg1"/>
              </a:solidFill>
              <a:latin typeface="Franklin Gothic Medium" panose="020B0603020102020204" charset="0"/>
              <a:ea typeface="微软雅黑" panose="020B0503020204020204" pitchFamily="34" charset="-122"/>
              <a:cs typeface="Arial" panose="020B0604020202020204"/>
            </a:endParaRPr>
          </a:p>
          <a:p>
            <a:pPr marL="12700" algn="l" rtl="0" eaLnBrk="0">
              <a:lnSpc>
                <a:spcPct val="88000"/>
              </a:lnSpc>
            </a:pPr>
            <a:r>
              <a:rPr sz="1800" b="1" kern="0" spc="7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rPr>
              <a:t>策略收益来源</a:t>
            </a:r>
            <a:endParaRPr sz="1800" b="1" kern="0" spc="70" dirty="0">
              <a:solidFill>
                <a:schemeClr val="bg1">
                  <a:alpha val="100000"/>
                </a:schemeClr>
              </a:solidFill>
              <a:latin typeface="Franklin Gothic Medium" panose="020B0603020102020204" charset="0"/>
              <a:ea typeface="微软雅黑" panose="020B0503020204020204" pitchFamily="34" charset="-122"/>
              <a:cs typeface="微软雅黑" panose="020B0503020204020204" pitchFamily="34" charset="-122"/>
            </a:endParaRPr>
          </a:p>
        </p:txBody>
      </p:sp>
      <p:pic>
        <p:nvPicPr>
          <p:cNvPr id="38" name="picture 408"/>
          <p:cNvPicPr>
            <a:picLocks noChangeAspect="1"/>
          </p:cNvPicPr>
          <p:nvPr/>
        </p:nvPicPr>
        <p:blipFill>
          <a:blip r:embed="rId8"/>
          <a:stretch>
            <a:fillRect/>
          </a:stretch>
        </p:blipFill>
        <p:spPr>
          <a:xfrm rot="21600000">
            <a:off x="1367155" y="1543685"/>
            <a:ext cx="546100" cy="469900"/>
          </a:xfrm>
          <a:prstGeom prst="rect">
            <a:avLst/>
          </a:prstGeom>
        </p:spPr>
      </p:pic>
      <p:pic>
        <p:nvPicPr>
          <p:cNvPr id="39" name="picture 410"/>
          <p:cNvPicPr>
            <a:picLocks noChangeAspect="1"/>
          </p:cNvPicPr>
          <p:nvPr/>
        </p:nvPicPr>
        <p:blipFill>
          <a:blip r:embed="rId9"/>
          <a:stretch>
            <a:fillRect/>
          </a:stretch>
        </p:blipFill>
        <p:spPr>
          <a:xfrm rot="21600000">
            <a:off x="3282315" y="2612771"/>
            <a:ext cx="316992" cy="271271"/>
          </a:xfrm>
          <a:prstGeom prst="rect">
            <a:avLst/>
          </a:prstGeom>
        </p:spPr>
      </p:pic>
      <p:pic>
        <p:nvPicPr>
          <p:cNvPr id="40" name="picture 412"/>
          <p:cNvPicPr>
            <a:picLocks noChangeAspect="1"/>
          </p:cNvPicPr>
          <p:nvPr/>
        </p:nvPicPr>
        <p:blipFill>
          <a:blip r:embed="rId10"/>
          <a:stretch>
            <a:fillRect/>
          </a:stretch>
        </p:blipFill>
        <p:spPr>
          <a:xfrm rot="21600000">
            <a:off x="3274694" y="1393571"/>
            <a:ext cx="316991" cy="271271"/>
          </a:xfrm>
          <a:prstGeom prst="rect">
            <a:avLst/>
          </a:prstGeom>
        </p:spPr>
      </p:pic>
      <p:pic>
        <p:nvPicPr>
          <p:cNvPr id="41" name="picture 414"/>
          <p:cNvPicPr>
            <a:picLocks noChangeAspect="1"/>
          </p:cNvPicPr>
          <p:nvPr/>
        </p:nvPicPr>
        <p:blipFill>
          <a:blip r:embed="rId11"/>
          <a:stretch>
            <a:fillRect/>
          </a:stretch>
        </p:blipFill>
        <p:spPr>
          <a:xfrm rot="21600000">
            <a:off x="4803597" y="2031428"/>
            <a:ext cx="211645" cy="211645"/>
          </a:xfrm>
          <a:prstGeom prst="rect">
            <a:avLst/>
          </a:prstGeom>
        </p:spPr>
      </p:pic>
      <p:sp>
        <p:nvSpPr>
          <p:cNvPr id="42" name="矩形 41"/>
          <p:cNvSpPr/>
          <p:nvPr/>
        </p:nvSpPr>
        <p:spPr>
          <a:xfrm>
            <a:off x="6648450" y="4015740"/>
            <a:ext cx="733425" cy="1619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a:solidFill>
                  <a:schemeClr val="bg1"/>
                </a:solidFill>
              </a:rPr>
              <a:t>量化选股</a:t>
            </a:r>
            <a:endParaRPr lang="zh-CN" altLang="en-US" sz="1000">
              <a:solidFill>
                <a:schemeClr val="bg1"/>
              </a:solidFill>
            </a:endParaRPr>
          </a:p>
        </p:txBody>
      </p:sp>
      <p:sp>
        <p:nvSpPr>
          <p:cNvPr id="43" name="矩形 42"/>
          <p:cNvSpPr/>
          <p:nvPr/>
        </p:nvSpPr>
        <p:spPr>
          <a:xfrm>
            <a:off x="7669530" y="4015740"/>
            <a:ext cx="733425" cy="1619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bg1"/>
              </a:solidFill>
            </a:endParaRPr>
          </a:p>
        </p:txBody>
      </p:sp>
      <p:sp>
        <p:nvSpPr>
          <p:cNvPr id="44" name="矩形 43"/>
          <p:cNvSpPr/>
          <p:nvPr/>
        </p:nvSpPr>
        <p:spPr>
          <a:xfrm>
            <a:off x="7669530" y="4015740"/>
            <a:ext cx="733425" cy="1619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a:solidFill>
                  <a:schemeClr val="bg1"/>
                </a:solidFill>
              </a:rPr>
              <a:t>大盘指数</a:t>
            </a:r>
            <a:endParaRPr lang="zh-CN" altLang="en-US" sz="1000">
              <a:solidFill>
                <a:schemeClr val="bg1"/>
              </a:solidFill>
            </a:endParaRPr>
          </a:p>
        </p:txBody>
      </p:sp>
    </p:spTree>
    <p:custDataLst>
      <p:tags r:id="rId1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userDrawn="1"/>
        </p:nvSpPr>
        <p:spPr>
          <a:xfrm>
            <a:off x="-132974" y="0"/>
            <a:ext cx="12192000" cy="737235"/>
          </a:xfrm>
          <a:prstGeom prst="rect">
            <a:avLst/>
          </a:prstGeom>
          <a:noFill/>
        </p:spPr>
        <p:txBody>
          <a:bodyPr wrap="square" rtlCol="0">
            <a:spAutoFit/>
          </a:bodyPr>
          <a:p>
            <a:pPr algn="ctr"/>
            <a:r>
              <a:rPr lang="zh-CN" sz="4200" spc="-200" dirty="0">
                <a:solidFill>
                  <a:schemeClr val="bg1"/>
                </a:solidFill>
                <a:uFillTx/>
                <a:latin typeface="思源黑体 CN Medium" panose="020B0600000000000000" pitchFamily="34" charset="-122"/>
                <a:ea typeface="思源黑体 CN Medium" panose="020B0600000000000000" pitchFamily="34" charset="-122"/>
                <a:sym typeface="+mn-ea"/>
              </a:rPr>
              <a:t>灵活多变，兴华景明</a:t>
            </a:r>
            <a:endParaRPr lang="zh-CN" altLang="en-US" sz="4200" spc="-200" dirty="0">
              <a:solidFill>
                <a:schemeClr val="bg1"/>
              </a:solidFill>
              <a:uFillTx/>
              <a:latin typeface="思源黑体 CN Medium" panose="020B0600000000000000" pitchFamily="34" charset="-122"/>
              <a:ea typeface="思源黑体 CN Medium" panose="020B0600000000000000" pitchFamily="34" charset="-122"/>
              <a:sym typeface="+mn-ea"/>
            </a:endParaRPr>
          </a:p>
        </p:txBody>
      </p:sp>
      <p:sp>
        <p:nvSpPr>
          <p:cNvPr id="48" name="椭圆 47"/>
          <p:cNvSpPr/>
          <p:nvPr>
            <p:custDataLst>
              <p:tags r:id="rId3"/>
            </p:custDataLst>
          </p:nvPr>
        </p:nvSpPr>
        <p:spPr>
          <a:xfrm>
            <a:off x="3482540" y="1291398"/>
            <a:ext cx="4787905" cy="2029479"/>
          </a:xfrm>
          <a:prstGeom prst="ellipse">
            <a:avLst/>
          </a:prstGeom>
          <a:noFill/>
          <a:ln w="15875">
            <a:gradFill>
              <a:gsLst>
                <a:gs pos="8000">
                  <a:schemeClr val="accent1">
                    <a:alpha val="0"/>
                  </a:schemeClr>
                </a:gs>
                <a:gs pos="100000">
                  <a:schemeClr val="accent1">
                    <a:alpha val="8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49" name="椭圆 48"/>
          <p:cNvSpPr/>
          <p:nvPr>
            <p:custDataLst>
              <p:tags r:id="rId4"/>
            </p:custDataLst>
          </p:nvPr>
        </p:nvSpPr>
        <p:spPr>
          <a:xfrm>
            <a:off x="3913697" y="1408539"/>
            <a:ext cx="4072365" cy="1726750"/>
          </a:xfrm>
          <a:prstGeom prst="ellipse">
            <a:avLst/>
          </a:prstGeom>
          <a:noFill/>
          <a:ln>
            <a:gradFill>
              <a:gsLst>
                <a:gs pos="71000">
                  <a:schemeClr val="accent1">
                    <a:alpha val="0"/>
                  </a:schemeClr>
                </a:gs>
                <a:gs pos="100000">
                  <a:schemeClr val="accent1">
                    <a:alpha val="100000"/>
                  </a:schemeClr>
                </a:gs>
              </a:gsLst>
              <a:lin ang="33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50" name="椭圆 49"/>
          <p:cNvSpPr/>
          <p:nvPr>
            <p:custDataLst>
              <p:tags r:id="rId5"/>
            </p:custDataLst>
          </p:nvPr>
        </p:nvSpPr>
        <p:spPr>
          <a:xfrm>
            <a:off x="3738694" y="1408539"/>
            <a:ext cx="4072365" cy="1726750"/>
          </a:xfrm>
          <a:prstGeom prst="ellipse">
            <a:avLst/>
          </a:prstGeom>
          <a:noFill/>
          <a:ln>
            <a:gradFill>
              <a:gsLst>
                <a:gs pos="15000">
                  <a:schemeClr val="accent1">
                    <a:alpha val="0"/>
                  </a:schemeClr>
                </a:gs>
                <a:gs pos="0">
                  <a:schemeClr val="accent1">
                    <a:alpha val="100000"/>
                  </a:schemeClr>
                </a:gs>
              </a:gsLst>
              <a:lin ang="1380000" scaled="0"/>
            </a:gradFill>
          </a:ln>
        </p:spPr>
        <p:style>
          <a:lnRef idx="2">
            <a:schemeClr val="accent1">
              <a:shade val="50000"/>
            </a:schemeClr>
          </a:lnRef>
          <a:fillRef idx="1">
            <a:schemeClr val="accent1"/>
          </a:fillRef>
          <a:effectRef idx="0">
            <a:schemeClr val="accent1"/>
          </a:effectRef>
          <a:fontRef idx="minor">
            <a:schemeClr val="lt1"/>
          </a:fontRef>
        </p:style>
        <p:txBody>
          <a:bodyPr bIns="71755" rtlCol="0" anchor="ctr">
            <a:normAutofit/>
          </a:bodyPr>
          <a:p>
            <a:pPr algn="ctr"/>
            <a:endParaRPr lang="zh-CN" altLang="en-US">
              <a:solidFill>
                <a:schemeClr val="bg1"/>
              </a:solidFill>
            </a:endParaRPr>
          </a:p>
        </p:txBody>
      </p:sp>
      <p:sp>
        <p:nvSpPr>
          <p:cNvPr id="51" name="椭圆 50"/>
          <p:cNvSpPr>
            <a:spLocks noChangeAspect="1"/>
          </p:cNvSpPr>
          <p:nvPr>
            <p:custDataLst>
              <p:tags r:id="rId6"/>
            </p:custDataLst>
          </p:nvPr>
        </p:nvSpPr>
        <p:spPr>
          <a:xfrm>
            <a:off x="3399977" y="2318134"/>
            <a:ext cx="140021" cy="140021"/>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52" name="矩形 51"/>
          <p:cNvSpPr/>
          <p:nvPr>
            <p:custDataLst>
              <p:tags r:id="rId7"/>
            </p:custDataLst>
          </p:nvPr>
        </p:nvSpPr>
        <p:spPr>
          <a:xfrm>
            <a:off x="83374" y="2409870"/>
            <a:ext cx="3200169" cy="903951"/>
          </a:xfrm>
          <a:prstGeom prst="rect">
            <a:avLst/>
          </a:prstGeom>
          <a:noFill/>
        </p:spPr>
        <p:txBody>
          <a:bodyPr wrap="square" lIns="0" tIns="0" rIns="0" bIns="0" rtlCol="0" anchor="t" anchorCtr="0">
            <a:noAutofit/>
          </a:bodyPr>
          <a:p>
            <a:pPr marL="171450" indent="-171450" algn="r" fontAlgn="auto">
              <a:lnSpc>
                <a:spcPct val="130000"/>
              </a:lnSpc>
              <a:spcBef>
                <a:spcPct val="0"/>
              </a:spcBef>
              <a:spcAft>
                <a:spcPts val="600"/>
              </a:spcAft>
              <a:buFont typeface="Wingdings" panose="05000000000000000000" charset="0"/>
              <a:buChar char="u"/>
            </a:pPr>
            <a:r>
              <a:rPr lang="zh-CN" altLang="en-US" sz="1200" dirty="0">
                <a:solidFill>
                  <a:schemeClr val="bg1"/>
                </a:solidFill>
                <a:latin typeface="+mn-ea"/>
                <a:cs typeface="+mn-ea"/>
                <a:sym typeface="+mn-ea"/>
              </a:rPr>
              <a:t>国际先进量化投研框架</a:t>
            </a:r>
            <a:endParaRPr lang="en-US" altLang="zh-CN" sz="1200" dirty="0">
              <a:solidFill>
                <a:schemeClr val="bg1"/>
              </a:solidFill>
              <a:latin typeface="+mn-ea"/>
              <a:cs typeface="+mn-ea"/>
              <a:sym typeface="+mn-ea"/>
            </a:endParaRPr>
          </a:p>
          <a:p>
            <a:pPr marL="171450" indent="-171450" algn="r" fontAlgn="auto">
              <a:lnSpc>
                <a:spcPct val="130000"/>
              </a:lnSpc>
              <a:spcBef>
                <a:spcPct val="0"/>
              </a:spcBef>
              <a:spcAft>
                <a:spcPts val="600"/>
              </a:spcAft>
              <a:buFont typeface="Wingdings" panose="05000000000000000000" charset="0"/>
              <a:buChar char="u"/>
            </a:pPr>
            <a:r>
              <a:rPr lang="zh-CN" altLang="zh-CN" sz="1200" dirty="0">
                <a:solidFill>
                  <a:schemeClr val="bg1"/>
                </a:solidFill>
                <a:latin typeface="+mn-ea"/>
                <a:cs typeface="+mn-ea"/>
                <a:sym typeface="+mn-ea"/>
              </a:rPr>
              <a:t>国内长期市场实盘验证优化</a:t>
            </a:r>
            <a:endParaRPr lang="en-US" altLang="zh-CN" sz="1200" dirty="0">
              <a:solidFill>
                <a:schemeClr val="bg1"/>
              </a:solidFill>
              <a:latin typeface="+mn-ea"/>
              <a:cs typeface="+mn-ea"/>
              <a:sym typeface="+mn-ea"/>
            </a:endParaRPr>
          </a:p>
          <a:p>
            <a:pPr marL="171450" indent="-171450" algn="r" fontAlgn="auto">
              <a:lnSpc>
                <a:spcPct val="130000"/>
              </a:lnSpc>
              <a:spcBef>
                <a:spcPct val="0"/>
              </a:spcBef>
              <a:spcAft>
                <a:spcPts val="600"/>
              </a:spcAft>
              <a:buFont typeface="Wingdings" panose="05000000000000000000" charset="0"/>
              <a:buChar char="u"/>
            </a:pPr>
            <a:r>
              <a:rPr lang="en-US" altLang="zh-CN" sz="1200" dirty="0">
                <a:solidFill>
                  <a:schemeClr val="bg1"/>
                </a:solidFill>
                <a:latin typeface="+mn-ea"/>
                <a:cs typeface="+mn-ea"/>
                <a:sym typeface="+mn-ea"/>
              </a:rPr>
              <a:t>·</a:t>
            </a:r>
            <a:r>
              <a:rPr lang="zh-CN" altLang="en-US" sz="1200" dirty="0">
                <a:solidFill>
                  <a:schemeClr val="bg1"/>
                </a:solidFill>
                <a:latin typeface="+mn-ea"/>
                <a:cs typeface="+mn-ea"/>
                <a:sym typeface="+mn-ea"/>
              </a:rPr>
              <a:t>持续研发迭代，优化体系层次性及分散性</a:t>
            </a:r>
            <a:endParaRPr lang="zh-CN" altLang="en-US" sz="1200" dirty="0">
              <a:solidFill>
                <a:schemeClr val="bg1"/>
              </a:solidFill>
              <a:latin typeface="+mn-ea"/>
              <a:cs typeface="+mn-ea"/>
              <a:sym typeface="+mn-ea"/>
            </a:endParaRPr>
          </a:p>
        </p:txBody>
      </p:sp>
      <p:sp>
        <p:nvSpPr>
          <p:cNvPr id="53" name="矩形 52"/>
          <p:cNvSpPr/>
          <p:nvPr>
            <p:custDataLst>
              <p:tags r:id="rId8"/>
            </p:custDataLst>
          </p:nvPr>
        </p:nvSpPr>
        <p:spPr>
          <a:xfrm>
            <a:off x="83374" y="1955424"/>
            <a:ext cx="3200169" cy="338717"/>
          </a:xfrm>
          <a:prstGeom prst="rect">
            <a:avLst/>
          </a:prstGeom>
          <a:noFill/>
        </p:spPr>
        <p:txBody>
          <a:bodyPr wrap="square" lIns="0" tIns="0" rIns="0" bIns="0" rtlCol="0" anchor="b">
            <a:noAutofit/>
          </a:bodyPr>
          <a:p>
            <a:pPr algn="r">
              <a:spcBef>
                <a:spcPct val="0"/>
              </a:spcBef>
              <a:spcAft>
                <a:spcPct val="0"/>
              </a:spcAft>
            </a:pPr>
            <a:r>
              <a:rPr lang="zh-CN" altLang="en-US" b="1">
                <a:solidFill>
                  <a:schemeClr val="bg1"/>
                </a:solidFill>
                <a:latin typeface="+mn-ea"/>
                <a:cs typeface="+mn-ea"/>
              </a:rPr>
              <a:t>理论</a:t>
            </a:r>
            <a:r>
              <a:rPr lang="en-US" altLang="zh-CN" b="1">
                <a:solidFill>
                  <a:schemeClr val="bg1"/>
                </a:solidFill>
                <a:latin typeface="+mn-ea"/>
                <a:cs typeface="+mn-ea"/>
              </a:rPr>
              <a:t>+</a:t>
            </a:r>
            <a:r>
              <a:rPr lang="zh-CN" altLang="en-US" b="1">
                <a:solidFill>
                  <a:schemeClr val="bg1"/>
                </a:solidFill>
                <a:latin typeface="+mn-ea"/>
                <a:cs typeface="+mn-ea"/>
              </a:rPr>
              <a:t>实践的持续迭代</a:t>
            </a:r>
            <a:endParaRPr lang="zh-CN" altLang="en-US" b="1">
              <a:solidFill>
                <a:schemeClr val="bg1"/>
              </a:solidFill>
              <a:latin typeface="+mn-ea"/>
              <a:cs typeface="+mn-ea"/>
            </a:endParaRPr>
          </a:p>
        </p:txBody>
      </p:sp>
      <p:cxnSp>
        <p:nvCxnSpPr>
          <p:cNvPr id="54" name="直接连接符 53"/>
          <p:cNvCxnSpPr/>
          <p:nvPr>
            <p:custDataLst>
              <p:tags r:id="rId9"/>
            </p:custDataLst>
          </p:nvPr>
        </p:nvCxnSpPr>
        <p:spPr>
          <a:xfrm>
            <a:off x="1685223" y="2364002"/>
            <a:ext cx="1598320" cy="0"/>
          </a:xfrm>
          <a:prstGeom prst="line">
            <a:avLst/>
          </a:prstGeom>
          <a:ln w="9525">
            <a:gradFill>
              <a:gsLst>
                <a:gs pos="95000">
                  <a:srgbClr val="376FFF">
                    <a:alpha val="0"/>
                  </a:srgbClr>
                </a:gs>
                <a:gs pos="0">
                  <a:schemeClr val="accent1">
                    <a:alpha val="8000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5" name="椭圆 54"/>
          <p:cNvSpPr>
            <a:spLocks noChangeAspect="1"/>
          </p:cNvSpPr>
          <p:nvPr>
            <p:custDataLst>
              <p:tags r:id="rId10"/>
            </p:custDataLst>
          </p:nvPr>
        </p:nvSpPr>
        <p:spPr>
          <a:xfrm>
            <a:off x="4621474" y="3116236"/>
            <a:ext cx="139720" cy="139720"/>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56" name="椭圆 55"/>
          <p:cNvSpPr>
            <a:spLocks noChangeAspect="1"/>
          </p:cNvSpPr>
          <p:nvPr>
            <p:custDataLst>
              <p:tags r:id="rId11"/>
            </p:custDataLst>
          </p:nvPr>
        </p:nvSpPr>
        <p:spPr>
          <a:xfrm>
            <a:off x="6991082" y="3116236"/>
            <a:ext cx="139720" cy="139720"/>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57" name="矩形 56"/>
          <p:cNvSpPr/>
          <p:nvPr>
            <p:custDataLst>
              <p:tags r:id="rId12"/>
            </p:custDataLst>
          </p:nvPr>
        </p:nvSpPr>
        <p:spPr>
          <a:xfrm>
            <a:off x="2997632" y="3933388"/>
            <a:ext cx="2742324" cy="1064073"/>
          </a:xfrm>
          <a:prstGeom prst="rect">
            <a:avLst/>
          </a:prstGeom>
          <a:noFill/>
        </p:spPr>
        <p:txBody>
          <a:bodyPr wrap="square" lIns="0" tIns="0" rIns="0" bIns="0" rtlCol="0" anchor="t" anchorCtr="0">
            <a:no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rPr>
              <a:t>在中频策略基础上，不断向高频和低频扩展，提升业绩稳定性和策路容量</a:t>
            </a:r>
            <a:endParaRPr lang="zh-CN" altLang="en-US" sz="1200" dirty="0">
              <a:solidFill>
                <a:schemeClr val="bg1"/>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rPr>
              <a:t>量价、基本面、另类策路齐头并进</a:t>
            </a:r>
            <a:endParaRPr lang="zh-CN" altLang="en-US" sz="1200" dirty="0">
              <a:solidFill>
                <a:schemeClr val="bg1"/>
              </a:solidFill>
              <a:latin typeface="+mn-ea"/>
              <a:cs typeface="+mn-ea"/>
            </a:endParaRPr>
          </a:p>
        </p:txBody>
      </p:sp>
      <p:sp>
        <p:nvSpPr>
          <p:cNvPr id="58" name="矩形 57"/>
          <p:cNvSpPr/>
          <p:nvPr>
            <p:custDataLst>
              <p:tags r:id="rId13"/>
            </p:custDataLst>
          </p:nvPr>
        </p:nvSpPr>
        <p:spPr>
          <a:xfrm>
            <a:off x="2997751" y="3478945"/>
            <a:ext cx="2609532" cy="338717"/>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solidFill>
                <a:latin typeface="+mn-ea"/>
                <a:cs typeface="+mn-ea"/>
              </a:rPr>
              <a:t>多频段、多策略融合</a:t>
            </a:r>
            <a:endParaRPr lang="zh-CN" altLang="en-US" b="1">
              <a:solidFill>
                <a:schemeClr val="bg1"/>
              </a:solidFill>
              <a:latin typeface="+mn-ea"/>
              <a:cs typeface="+mn-ea"/>
            </a:endParaRPr>
          </a:p>
        </p:txBody>
      </p:sp>
      <p:cxnSp>
        <p:nvCxnSpPr>
          <p:cNvPr id="59" name="直接连接符 58"/>
          <p:cNvCxnSpPr/>
          <p:nvPr>
            <p:custDataLst>
              <p:tags r:id="rId14"/>
            </p:custDataLst>
          </p:nvPr>
        </p:nvCxnSpPr>
        <p:spPr>
          <a:xfrm>
            <a:off x="3097248" y="3887522"/>
            <a:ext cx="2371724" cy="0"/>
          </a:xfrm>
          <a:prstGeom prst="line">
            <a:avLst/>
          </a:prstGeom>
          <a:ln w="9525">
            <a:gradFill>
              <a:gsLst>
                <a:gs pos="95000">
                  <a:srgbClr val="376FFF">
                    <a:alpha val="0"/>
                  </a:srgbClr>
                </a:gs>
                <a:gs pos="0">
                  <a:schemeClr val="accent2">
                    <a:alpha val="0"/>
                  </a:schemeClr>
                </a:gs>
                <a:gs pos="50000">
                  <a:schemeClr val="accent2">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0" name="矩形 59"/>
          <p:cNvSpPr/>
          <p:nvPr>
            <p:custDataLst>
              <p:tags r:id="rId15"/>
            </p:custDataLst>
          </p:nvPr>
        </p:nvSpPr>
        <p:spPr>
          <a:xfrm>
            <a:off x="6153043" y="3933388"/>
            <a:ext cx="3069521" cy="1064073"/>
          </a:xfrm>
          <a:prstGeom prst="rect">
            <a:avLst/>
          </a:prstGeom>
          <a:noFill/>
        </p:spPr>
        <p:txBody>
          <a:bodyPr wrap="square" lIns="0" tIns="0" rIns="0" bIns="0" rtlCol="0" anchor="t" anchorCtr="0">
            <a:no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rPr>
              <a:t>重视策路在“小票”和“大票”上都能获利的能力，组合配置较为均街</a:t>
            </a:r>
            <a:endParaRPr lang="zh-CN" altLang="en-US" sz="1200" dirty="0">
              <a:solidFill>
                <a:schemeClr val="bg1"/>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rPr>
              <a:t>组合在常见风险因子上的暴露较低</a:t>
            </a:r>
            <a:endParaRPr lang="zh-CN" altLang="en-US" sz="1200" dirty="0">
              <a:solidFill>
                <a:schemeClr val="bg1"/>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rPr>
              <a:t>对各类潜在风险制定针对性的风控预案</a:t>
            </a:r>
            <a:endParaRPr lang="zh-CN" altLang="en-US" sz="1200" dirty="0">
              <a:solidFill>
                <a:schemeClr val="bg1"/>
              </a:solidFill>
              <a:latin typeface="+mn-ea"/>
              <a:cs typeface="+mn-ea"/>
            </a:endParaRPr>
          </a:p>
        </p:txBody>
      </p:sp>
      <p:sp>
        <p:nvSpPr>
          <p:cNvPr id="61" name="矩形 60"/>
          <p:cNvSpPr/>
          <p:nvPr>
            <p:custDataLst>
              <p:tags r:id="rId16"/>
            </p:custDataLst>
          </p:nvPr>
        </p:nvSpPr>
        <p:spPr>
          <a:xfrm>
            <a:off x="6152758" y="3478945"/>
            <a:ext cx="2609532" cy="338717"/>
          </a:xfrm>
          <a:prstGeom prst="rect">
            <a:avLst/>
          </a:prstGeom>
          <a:noFill/>
        </p:spPr>
        <p:txBody>
          <a:bodyPr wrap="square" lIns="0" tIns="0" rIns="0" bIns="0" rtlCol="0" anchor="b">
            <a:noAutofit/>
          </a:bodyPr>
          <a:p>
            <a:pPr algn="ctr">
              <a:spcBef>
                <a:spcPct val="0"/>
              </a:spcBef>
              <a:spcAft>
                <a:spcPct val="0"/>
              </a:spcAft>
            </a:pPr>
            <a:r>
              <a:rPr lang="zh-CN" altLang="en-US" b="1">
                <a:solidFill>
                  <a:schemeClr val="bg1"/>
                </a:solidFill>
                <a:latin typeface="+mn-ea"/>
                <a:cs typeface="+mn-ea"/>
              </a:rPr>
              <a:t>平衡配置，前瞻风控</a:t>
            </a:r>
            <a:endParaRPr lang="zh-CN" altLang="en-US" b="1">
              <a:solidFill>
                <a:schemeClr val="bg1"/>
              </a:solidFill>
              <a:latin typeface="+mn-ea"/>
              <a:cs typeface="+mn-ea"/>
            </a:endParaRPr>
          </a:p>
        </p:txBody>
      </p:sp>
      <p:cxnSp>
        <p:nvCxnSpPr>
          <p:cNvPr id="62" name="直接连接符 61"/>
          <p:cNvCxnSpPr/>
          <p:nvPr>
            <p:custDataLst>
              <p:tags r:id="rId17"/>
            </p:custDataLst>
          </p:nvPr>
        </p:nvCxnSpPr>
        <p:spPr>
          <a:xfrm>
            <a:off x="6453369" y="3887522"/>
            <a:ext cx="1894698" cy="0"/>
          </a:xfrm>
          <a:prstGeom prst="line">
            <a:avLst/>
          </a:prstGeom>
          <a:ln w="9525">
            <a:gradFill>
              <a:gsLst>
                <a:gs pos="95000">
                  <a:srgbClr val="376FFF">
                    <a:alpha val="0"/>
                  </a:srgbClr>
                </a:gs>
                <a:gs pos="0">
                  <a:schemeClr val="accent1">
                    <a:alpha val="0"/>
                  </a:schemeClr>
                </a:gs>
                <a:gs pos="5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3" name="椭圆 62"/>
          <p:cNvSpPr>
            <a:spLocks noChangeAspect="1"/>
          </p:cNvSpPr>
          <p:nvPr>
            <p:custDataLst>
              <p:tags r:id="rId18"/>
            </p:custDataLst>
          </p:nvPr>
        </p:nvSpPr>
        <p:spPr>
          <a:xfrm>
            <a:off x="8213285" y="2318134"/>
            <a:ext cx="139956" cy="140021"/>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64" name="矩形 63"/>
          <p:cNvSpPr/>
          <p:nvPr>
            <p:custDataLst>
              <p:tags r:id="rId19"/>
            </p:custDataLst>
          </p:nvPr>
        </p:nvSpPr>
        <p:spPr>
          <a:xfrm>
            <a:off x="8473674" y="2413399"/>
            <a:ext cx="3200169" cy="903951"/>
          </a:xfrm>
          <a:prstGeom prst="rect">
            <a:avLst/>
          </a:prstGeom>
          <a:noFill/>
        </p:spPr>
        <p:txBody>
          <a:bodyPr wrap="square" lIns="0" tIns="0" rIns="0" bIns="0" rtlCol="0" anchor="t" anchorCtr="0">
            <a:no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sym typeface="+mn-ea"/>
              </a:rPr>
              <a:t>组合分散、快速适应</a:t>
            </a:r>
            <a:endParaRPr lang="zh-CN" altLang="en-US" sz="1200" dirty="0">
              <a:solidFill>
                <a:schemeClr val="bg1"/>
              </a:solidFill>
              <a:latin typeface="+mn-ea"/>
              <a:cs typeface="+mn-ea"/>
              <a:sym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sym typeface="+mn-ea"/>
              </a:rPr>
              <a:t>持仓高度分散，受单一行业/个股影响小</a:t>
            </a:r>
            <a:endParaRPr lang="zh-CN" altLang="en-US" sz="1200" dirty="0">
              <a:solidFill>
                <a:schemeClr val="bg1"/>
              </a:solidFill>
              <a:latin typeface="+mn-ea"/>
              <a:cs typeface="+mn-ea"/>
              <a:sym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bg1"/>
                </a:solidFill>
                <a:latin typeface="+mn-ea"/>
                <a:cs typeface="+mn-ea"/>
                <a:sym typeface="+mn-ea"/>
              </a:rPr>
              <a:t>根据市场变化动态配置策略组合</a:t>
            </a:r>
            <a:endParaRPr lang="zh-CN" altLang="en-US" sz="1200" dirty="0">
              <a:solidFill>
                <a:schemeClr val="bg1"/>
              </a:solidFill>
              <a:latin typeface="+mn-ea"/>
              <a:cs typeface="+mn-ea"/>
              <a:sym typeface="+mn-ea"/>
            </a:endParaRPr>
          </a:p>
        </p:txBody>
      </p:sp>
      <p:sp>
        <p:nvSpPr>
          <p:cNvPr id="65" name="矩形 64"/>
          <p:cNvSpPr/>
          <p:nvPr>
            <p:custDataLst>
              <p:tags r:id="rId20"/>
            </p:custDataLst>
          </p:nvPr>
        </p:nvSpPr>
        <p:spPr>
          <a:xfrm>
            <a:off x="8473674" y="1955424"/>
            <a:ext cx="3200169" cy="342246"/>
          </a:xfrm>
          <a:prstGeom prst="rect">
            <a:avLst/>
          </a:prstGeom>
          <a:noFill/>
        </p:spPr>
        <p:txBody>
          <a:bodyPr wrap="square" lIns="0" tIns="0" rIns="0" bIns="0" rtlCol="0" anchor="b">
            <a:noAutofit/>
          </a:bodyPr>
          <a:p>
            <a:pPr>
              <a:spcBef>
                <a:spcPct val="0"/>
              </a:spcBef>
              <a:spcAft>
                <a:spcPct val="0"/>
              </a:spcAft>
            </a:pPr>
            <a:r>
              <a:rPr lang="zh-CN" altLang="en-US" b="1">
                <a:solidFill>
                  <a:schemeClr val="bg1"/>
                </a:solidFill>
                <a:latin typeface="+mn-ea"/>
                <a:cs typeface="+mn-ea"/>
              </a:rPr>
              <a:t>组合分散、快速适应</a:t>
            </a:r>
            <a:endParaRPr lang="zh-CN" altLang="en-US" b="1">
              <a:solidFill>
                <a:schemeClr val="bg1"/>
              </a:solidFill>
              <a:latin typeface="+mn-ea"/>
              <a:cs typeface="+mn-ea"/>
            </a:endParaRPr>
          </a:p>
        </p:txBody>
      </p:sp>
      <p:cxnSp>
        <p:nvCxnSpPr>
          <p:cNvPr id="66" name="直接连接符 65"/>
          <p:cNvCxnSpPr/>
          <p:nvPr>
            <p:custDataLst>
              <p:tags r:id="rId21"/>
            </p:custDataLst>
          </p:nvPr>
        </p:nvCxnSpPr>
        <p:spPr>
          <a:xfrm>
            <a:off x="8473674" y="2367530"/>
            <a:ext cx="1598320" cy="0"/>
          </a:xfrm>
          <a:prstGeom prst="line">
            <a:avLst/>
          </a:prstGeom>
          <a:ln w="9525">
            <a:gradFill>
              <a:gsLst>
                <a:gs pos="95000">
                  <a:srgbClr val="376FFF">
                    <a:alpha val="0"/>
                  </a:srgbClr>
                </a:gs>
                <a:gs pos="0">
                  <a:schemeClr val="accent2">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7" name="上箭头 66"/>
          <p:cNvSpPr/>
          <p:nvPr>
            <p:custDataLst>
              <p:tags r:id="rId22"/>
            </p:custDataLst>
          </p:nvPr>
        </p:nvSpPr>
        <p:spPr>
          <a:xfrm>
            <a:off x="6517584" y="869414"/>
            <a:ext cx="484083" cy="539124"/>
          </a:xfrm>
          <a:prstGeom prst="upArrow">
            <a:avLst>
              <a:gd name="adj1" fmla="val 54584"/>
              <a:gd name="adj2" fmla="val 70496"/>
            </a:avLst>
          </a:prstGeom>
          <a:gradFill>
            <a:gsLst>
              <a:gs pos="0">
                <a:schemeClr val="accent1">
                  <a:alpha val="0"/>
                </a:schemeClr>
              </a:gs>
              <a:gs pos="72000">
                <a:schemeClr val="accent1">
                  <a:lumMod val="60000"/>
                  <a:lumOff val="40000"/>
                  <a:alpha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68" name="任意多边形 67"/>
          <p:cNvSpPr/>
          <p:nvPr>
            <p:custDataLst>
              <p:tags r:id="rId23"/>
            </p:custDataLst>
          </p:nvPr>
        </p:nvSpPr>
        <p:spPr>
          <a:xfrm>
            <a:off x="4529739" y="752274"/>
            <a:ext cx="777343" cy="945585"/>
          </a:xfrm>
          <a:custGeom>
            <a:avLst/>
            <a:gdLst>
              <a:gd name="adj1" fmla="val 54584"/>
              <a:gd name="adj2" fmla="val 70496"/>
              <a:gd name="maxAdj2" fmla="*/ 100000 h ss"/>
              <a:gd name="a1" fmla="pin 0 adj1 100000"/>
              <a:gd name="a2" fmla="pin 0 adj2 maxAdj2"/>
              <a:gd name="y2" fmla="*/ ss a2 100000"/>
              <a:gd name="y3" fmla="+- b 0 y2"/>
              <a:gd name="dx1" fmla="*/ w a1 200000"/>
              <a:gd name="x1" fmla="+- hc 0 dx1"/>
              <a:gd name="x2" fmla="+- hc dx1 0"/>
              <a:gd name="dy1" fmla="*/ x1 y2 wd2"/>
              <a:gd name="y1" fmla="+- y2 0 dy1"/>
              <a:gd name="y4" fmla="+- y3 dy1 0"/>
            </a:gdLst>
            <a:ahLst/>
            <a:cxnLst>
              <a:cxn ang="3">
                <a:pos x="hc" y="t"/>
              </a:cxn>
              <a:cxn ang="cd2">
                <a:pos x="l" y="y2"/>
              </a:cxn>
              <a:cxn ang="cd4">
                <a:pos x="hc" y="b"/>
              </a:cxn>
              <a:cxn ang="0">
                <a:pos x="r" y="y2"/>
              </a:cxn>
            </a:cxnLst>
            <a:rect l="l" t="t" r="r" b="b"/>
            <a:pathLst>
              <a:path w="1102" h="1340">
                <a:moveTo>
                  <a:pt x="602" y="0"/>
                </a:moveTo>
                <a:lnTo>
                  <a:pt x="1102" y="704"/>
                </a:lnTo>
                <a:lnTo>
                  <a:pt x="999" y="849"/>
                </a:lnTo>
                <a:lnTo>
                  <a:pt x="931" y="849"/>
                </a:lnTo>
                <a:lnTo>
                  <a:pt x="931" y="945"/>
                </a:lnTo>
                <a:lnTo>
                  <a:pt x="722" y="1239"/>
                </a:lnTo>
                <a:lnTo>
                  <a:pt x="931" y="1239"/>
                </a:lnTo>
                <a:lnTo>
                  <a:pt x="931" y="1340"/>
                </a:lnTo>
                <a:lnTo>
                  <a:pt x="273" y="1340"/>
                </a:lnTo>
                <a:lnTo>
                  <a:pt x="273" y="849"/>
                </a:lnTo>
                <a:lnTo>
                  <a:pt x="0" y="849"/>
                </a:lnTo>
                <a:lnTo>
                  <a:pt x="602" y="0"/>
                </a:lnTo>
                <a:close/>
              </a:path>
            </a:pathLst>
          </a:custGeom>
          <a:gradFill>
            <a:gsLst>
              <a:gs pos="12000">
                <a:schemeClr val="accent1">
                  <a:alpha val="0"/>
                </a:schemeClr>
              </a:gs>
              <a:gs pos="100000">
                <a:schemeClr val="accent1">
                  <a:lumMod val="40000"/>
                  <a:lumOff val="60000"/>
                  <a:alpha val="69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bg1"/>
              </a:solidFill>
            </a:endParaRPr>
          </a:p>
        </p:txBody>
      </p:sp>
      <p:sp>
        <p:nvSpPr>
          <p:cNvPr id="69" name="椭圆 68"/>
          <p:cNvSpPr/>
          <p:nvPr>
            <p:custDataLst>
              <p:tags r:id="rId24"/>
            </p:custDataLst>
          </p:nvPr>
        </p:nvSpPr>
        <p:spPr>
          <a:xfrm>
            <a:off x="4021664" y="1452995"/>
            <a:ext cx="3709656" cy="1572211"/>
          </a:xfrm>
          <a:prstGeom prst="ellipse">
            <a:avLst/>
          </a:prstGeom>
          <a:gradFill>
            <a:gsLst>
              <a:gs pos="0">
                <a:schemeClr val="accent1">
                  <a:lumMod val="5000"/>
                  <a:lumOff val="95000"/>
                  <a:alpha val="0"/>
                </a:schemeClr>
              </a:gs>
              <a:gs pos="80000">
                <a:schemeClr val="accent1">
                  <a:lumMod val="60000"/>
                  <a:lumOff val="40000"/>
                  <a:alpha val="30000"/>
                </a:schemeClr>
              </a:gs>
            </a:gsLst>
            <a:lin ang="5400000" scaled="0"/>
          </a:gradFill>
          <a:ln>
            <a:gradFill>
              <a:gsLst>
                <a:gs pos="26000">
                  <a:schemeClr val="accent1">
                    <a:alpha val="0"/>
                  </a:schemeClr>
                </a:gs>
                <a:gs pos="100000">
                  <a:schemeClr val="accent1">
                    <a:alpha val="55000"/>
                  </a:schemeClr>
                </a:gs>
              </a:gsLst>
              <a:lin ang="474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36195" numCol="1" spcCol="0" rtlCol="0" fromWordArt="0" anchor="ctr" anchorCtr="0" forceAA="0" compatLnSpc="1">
            <a:noAutofit/>
          </a:bodyPr>
          <a:p>
            <a:pPr lvl="0" algn="ctr">
              <a:buClrTx/>
              <a:buSzTx/>
              <a:buFontTx/>
            </a:pPr>
            <a:r>
              <a:rPr lang="zh-CN" altLang="en-US" b="1" dirty="0">
                <a:solidFill>
                  <a:schemeClr val="bg1"/>
                </a:solidFill>
                <a:latin typeface="+mn-ea"/>
                <a:cs typeface="+mn-ea"/>
                <a:sym typeface="+mn-ea"/>
              </a:rPr>
              <a:t>收益力争更高</a:t>
            </a:r>
            <a:br>
              <a:rPr lang="zh-CN" altLang="en-US" b="1" dirty="0">
                <a:solidFill>
                  <a:schemeClr val="bg1"/>
                </a:solidFill>
                <a:latin typeface="+mn-ea"/>
                <a:cs typeface="+mn-ea"/>
                <a:sym typeface="+mn-ea"/>
              </a:rPr>
            </a:br>
            <a:r>
              <a:rPr lang="zh-CN" altLang="en-US" b="1" dirty="0">
                <a:solidFill>
                  <a:schemeClr val="bg1"/>
                </a:solidFill>
                <a:latin typeface="+mn-ea"/>
                <a:cs typeface="+mn-ea"/>
                <a:sym typeface="+mn-ea"/>
              </a:rPr>
              <a:t>风险回撤更可控</a:t>
            </a:r>
            <a:endParaRPr lang="zh-CN" altLang="en-US" b="1" dirty="0">
              <a:solidFill>
                <a:schemeClr val="bg1"/>
              </a:solidFill>
              <a:latin typeface="+mn-ea"/>
              <a:cs typeface="+mn-ea"/>
              <a:sym typeface="+mn-ea"/>
            </a:endParaRPr>
          </a:p>
          <a:p>
            <a:pPr lvl="0" algn="ctr">
              <a:buClrTx/>
              <a:buSzTx/>
              <a:buFontTx/>
            </a:pPr>
            <a:r>
              <a:rPr lang="zh-CN" altLang="en-US" b="1" dirty="0">
                <a:solidFill>
                  <a:schemeClr val="bg1"/>
                </a:solidFill>
                <a:latin typeface="+mn-ea"/>
                <a:cs typeface="+mn-ea"/>
                <a:sym typeface="+mn-ea"/>
              </a:rPr>
              <a:t>大容量</a:t>
            </a:r>
            <a:endParaRPr lang="zh-CN" altLang="en-US" b="1" dirty="0">
              <a:solidFill>
                <a:schemeClr val="bg1"/>
              </a:solidFill>
              <a:latin typeface="+mn-ea"/>
              <a:cs typeface="+mn-ea"/>
              <a:sym typeface="+mn-ea"/>
            </a:endParaRPr>
          </a:p>
        </p:txBody>
      </p:sp>
      <p:sp>
        <p:nvSpPr>
          <p:cNvPr id="70" name="文本框 69"/>
          <p:cNvSpPr txBox="1"/>
          <p:nvPr/>
        </p:nvSpPr>
        <p:spPr>
          <a:xfrm>
            <a:off x="626110" y="5282565"/>
            <a:ext cx="10649585" cy="1014730"/>
          </a:xfrm>
          <a:prstGeom prst="rect">
            <a:avLst/>
          </a:prstGeom>
          <a:noFill/>
        </p:spPr>
        <p:txBody>
          <a:bodyPr wrap="square" rtlCol="0" anchor="t">
            <a:spAutoFit/>
          </a:bodyPr>
          <a:p>
            <a:pPr indent="0" algn="ctr" fontAlgn="auto">
              <a:lnSpc>
                <a:spcPct val="150000"/>
              </a:lnSpc>
            </a:pPr>
            <a:r>
              <a:rPr lang="zh-CN" altLang="en-US" sz="2000" b="1">
                <a:solidFill>
                  <a:schemeClr val="bg1"/>
                </a:solidFill>
              </a:rPr>
              <a:t>回撤更小：通过策略轮动，</a:t>
            </a:r>
            <a:r>
              <a:rPr lang="en-US" altLang="zh-CN" sz="2000" b="1">
                <a:solidFill>
                  <a:schemeClr val="bg1"/>
                </a:solidFill>
              </a:rPr>
              <a:t> </a:t>
            </a:r>
            <a:r>
              <a:rPr lang="zh-CN" altLang="en-US" sz="2000" b="1">
                <a:solidFill>
                  <a:schemeClr val="bg1"/>
                </a:solidFill>
              </a:rPr>
              <a:t>识别大类风格轮动信号，降低回撤，投资者获得感强</a:t>
            </a:r>
            <a:endParaRPr lang="zh-CN" altLang="en-US" sz="2000" b="1">
              <a:solidFill>
                <a:schemeClr val="bg1"/>
              </a:solidFill>
            </a:endParaRPr>
          </a:p>
          <a:p>
            <a:pPr indent="0" algn="ctr" fontAlgn="auto">
              <a:lnSpc>
                <a:spcPct val="150000"/>
              </a:lnSpc>
            </a:pPr>
            <a:r>
              <a:rPr lang="zh-CN" altLang="en-US" sz="2000" b="1">
                <a:solidFill>
                  <a:schemeClr val="bg1"/>
                </a:solidFill>
              </a:rPr>
              <a:t>收益力争更高：利用量化多因子优选股票，</a:t>
            </a:r>
            <a:r>
              <a:rPr lang="en-US" altLang="zh-CN" sz="2000" b="1">
                <a:solidFill>
                  <a:schemeClr val="bg1"/>
                </a:solidFill>
              </a:rPr>
              <a:t> </a:t>
            </a:r>
            <a:r>
              <a:rPr lang="zh-CN" altLang="en-US" sz="2000" b="1">
                <a:solidFill>
                  <a:schemeClr val="bg1"/>
                </a:solidFill>
              </a:rPr>
              <a:t>争取获得超额收益</a:t>
            </a:r>
            <a:endParaRPr lang="zh-CN" altLang="en-US" sz="2000" b="1">
              <a:solidFill>
                <a:schemeClr val="bg1"/>
              </a:solidFill>
            </a:endParaRPr>
          </a:p>
        </p:txBody>
      </p:sp>
    </p:spTree>
    <p:custDataLst>
      <p:tags r:id="rId2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userDrawn="1"/>
        </p:nvSpPr>
        <p:spPr>
          <a:xfrm>
            <a:off x="-132974" y="0"/>
            <a:ext cx="12192000" cy="737235"/>
          </a:xfrm>
          <a:prstGeom prst="rect">
            <a:avLst/>
          </a:prstGeom>
          <a:noFill/>
        </p:spPr>
        <p:txBody>
          <a:bodyPr wrap="square" rtlCol="0">
            <a:spAutoFit/>
          </a:bodyPr>
          <a:p>
            <a:pPr algn="ctr"/>
            <a:r>
              <a:rPr lang="zh-CN" sz="4200" spc="-200" dirty="0">
                <a:solidFill>
                  <a:schemeClr val="bg1"/>
                </a:solidFill>
                <a:uFillTx/>
                <a:latin typeface="思源黑体 CN Medium" panose="020B0600000000000000" pitchFamily="34" charset="-122"/>
                <a:ea typeface="思源黑体 CN Medium" panose="020B0600000000000000" pitchFamily="34" charset="-122"/>
                <a:sym typeface="+mn-ea"/>
              </a:rPr>
              <a:t>产品注意事项</a:t>
            </a:r>
            <a:endParaRPr lang="zh-CN" altLang="en-US" sz="4200" spc="-200" dirty="0">
              <a:solidFill>
                <a:schemeClr val="bg1"/>
              </a:solidFill>
              <a:uFillTx/>
              <a:latin typeface="思源黑体 CN Medium" panose="020B0600000000000000" pitchFamily="34" charset="-122"/>
              <a:ea typeface="思源黑体 CN Medium" panose="020B0600000000000000" pitchFamily="34" charset="-122"/>
              <a:sym typeface="+mn-ea"/>
            </a:endParaRPr>
          </a:p>
        </p:txBody>
      </p:sp>
      <p:sp>
        <p:nvSpPr>
          <p:cNvPr id="12" name="Bullet4"/>
          <p:cNvSpPr>
            <a:spLocks noChangeArrowheads="1"/>
          </p:cNvSpPr>
          <p:nvPr/>
        </p:nvSpPr>
        <p:spPr bwMode="auto">
          <a:xfrm>
            <a:off x="2551261" y="737391"/>
            <a:ext cx="6822992" cy="468000"/>
          </a:xfrm>
          <a:prstGeom prst="roundRect">
            <a:avLst>
              <a:gd name="adj" fmla="val 50000"/>
            </a:avLst>
          </a:prstGeom>
          <a:solidFill>
            <a:srgbClr val="C00000"/>
          </a:soli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defTabSz="913765"/>
            <a:r>
              <a:rPr lang="en-US" altLang="zh-CN"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A</a:t>
            </a:r>
            <a:r>
              <a:rPr lang="zh-CN" altLang="en-US"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类：</a:t>
            </a:r>
            <a:r>
              <a:rPr lang="en-US" altLang="zh-CN"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025408   C</a:t>
            </a:r>
            <a:r>
              <a:rPr lang="zh-CN" altLang="en-US"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类：</a:t>
            </a:r>
            <a:r>
              <a:rPr lang="en-US" altLang="zh-CN"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025409</a:t>
            </a:r>
            <a:endParaRPr lang="en-US" altLang="zh-CN" b="1"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aphicFrame>
        <p:nvGraphicFramePr>
          <p:cNvPr id="7" name="表格 6"/>
          <p:cNvGraphicFramePr>
            <a:graphicFrameLocks noGrp="1"/>
          </p:cNvGraphicFramePr>
          <p:nvPr>
            <p:custDataLst>
              <p:tags r:id="rId3"/>
            </p:custDataLst>
          </p:nvPr>
        </p:nvGraphicFramePr>
        <p:xfrm>
          <a:off x="1074420" y="1236345"/>
          <a:ext cx="9778365" cy="4693920"/>
        </p:xfrm>
        <a:graphic>
          <a:graphicData uri="http://schemas.openxmlformats.org/drawingml/2006/table">
            <a:tbl>
              <a:tblPr firstRow="1" bandRow="1">
                <a:tableStyleId>{A0E3625C-1A25-4C9C-8211-1B7E21BC565C}</a:tableStyleId>
              </a:tblPr>
              <a:tblGrid>
                <a:gridCol w="1100455"/>
                <a:gridCol w="1684020"/>
                <a:gridCol w="538480"/>
                <a:gridCol w="798830"/>
                <a:gridCol w="2336800"/>
                <a:gridCol w="920115"/>
                <a:gridCol w="793115"/>
                <a:gridCol w="1606550"/>
              </a:tblGrid>
              <a:tr h="248920">
                <a:tc>
                  <a:txBody>
                    <a:bodyPr/>
                    <a:p>
                      <a:pPr algn="ctr" fontAlgn="ctr">
                        <a:lnSpc>
                          <a:spcPct val="120000"/>
                        </a:lnSpc>
                      </a:pPr>
                      <a:r>
                        <a:rPr lang="zh-CN" altLang="en-US" sz="1000" u="none" strike="noStrike" spc="60" dirty="0">
                          <a:effectLst/>
                          <a:latin typeface="微软雅黑" panose="020B0503020204020204" pitchFamily="34" charset="-122"/>
                          <a:ea typeface="微软雅黑" panose="020B0503020204020204" pitchFamily="34" charset="-122"/>
                        </a:rPr>
                        <a:t>费用种类</a:t>
                      </a:r>
                      <a:endParaRPr lang="zh-CN" altLang="en-US" sz="1000" u="none" strike="noStrike" spc="60" dirty="0">
                        <a:effectLst/>
                        <a:latin typeface="微软雅黑" panose="020B0503020204020204" pitchFamily="34" charset="-122"/>
                        <a:ea typeface="微软雅黑" panose="020B0503020204020204" pitchFamily="34" charset="-122"/>
                      </a:endParaRPr>
                    </a:p>
                  </a:txBody>
                  <a:tcPr marL="25400" marR="25400" marT="6350" marB="6350" anchor="ctr"/>
                </a:tc>
                <a:tc gridSpan="4">
                  <a:txBody>
                    <a:bodyPr/>
                    <a:p>
                      <a:pPr algn="ctr" fontAlgn="ctr">
                        <a:lnSpc>
                          <a:spcPct val="120000"/>
                        </a:lnSpc>
                      </a:pPr>
                      <a:r>
                        <a:rPr 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rPr>
                        <a:t>类基金份额</a:t>
                      </a:r>
                      <a:endParaRPr lang="zh-CN" alt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0" marR="0" marT="0" marB="0" anchor="ctr"/>
                </a:tc>
                <a:tc hMerge="1">
                  <a:tcPr/>
                </a:tc>
                <a:tc hMerge="1">
                  <a:tcPr/>
                </a:tc>
                <a:tc gridSpan="3">
                  <a:txBody>
                    <a:bodyPr/>
                    <a:p>
                      <a:pPr algn="ctr" fontAlgn="ctr">
                        <a:lnSpc>
                          <a:spcPct val="120000"/>
                        </a:lnSpc>
                      </a:pPr>
                      <a:r>
                        <a:rPr 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rPr>
                        <a:t>类基金份额</a:t>
                      </a:r>
                      <a:endParaRPr lang="zh-CN" altLang="en-US" sz="1000" u="none" strike="noStrike" spc="6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hMerge="1">
                  <a:tcPr/>
                </a:tc>
              </a:tr>
              <a:tr h="184785">
                <a:tc rowSpan="6">
                  <a:txBody>
                    <a:bodyPr/>
                    <a:p>
                      <a:pPr algn="ctr" fontAlgn="ctr">
                        <a:lnSpc>
                          <a:spcPct val="120000"/>
                        </a:lnSpc>
                      </a:pPr>
                      <a:r>
                        <a:rPr lang="zh-CN" altLang="en-US" sz="1000" u="none" strike="noStrike" spc="60" dirty="0">
                          <a:effectLst/>
                          <a:latin typeface="微软雅黑" panose="020B0503020204020204" pitchFamily="34" charset="-122"/>
                          <a:ea typeface="微软雅黑" panose="020B0503020204020204" pitchFamily="34" charset="-122"/>
                        </a:rPr>
                        <a:t>认购费率</a:t>
                      </a:r>
                      <a:endParaRPr lang="zh-CN" altLang="en-US" sz="1000" u="none" strike="noStrike" spc="60" dirty="0">
                        <a:effectLst/>
                        <a:latin typeface="微软雅黑" panose="020B0503020204020204" pitchFamily="34" charset="-122"/>
                        <a:ea typeface="微软雅黑" panose="020B0503020204020204" pitchFamily="34" charset="-122"/>
                      </a:endParaRPr>
                    </a:p>
                  </a:txBody>
                  <a:tcPr marL="25400" marR="25400" marT="6350" marB="6350" anchor="ctr"/>
                </a:tc>
                <a:tc rowSpan="4">
                  <a:txBody>
                    <a:bodyPr/>
                    <a:p>
                      <a:pPr algn="l">
                        <a:lnSpc>
                          <a:spcPct val="120000"/>
                        </a:lnSpc>
                        <a:buNone/>
                      </a:pPr>
                      <a:r>
                        <a:rPr lang="zh-CN" altLang="zh-CN"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非养老金客户</a:t>
                      </a:r>
                      <a:endParaRPr lang="en-US" altLang="zh-CN"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认购金额（</a:t>
                      </a:r>
                      <a:r>
                        <a:rPr lang="en-US" altLang="zh-CN" sz="900"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a:effectLst/>
                          <a:latin typeface="微软雅黑" panose="020B0503020204020204" pitchFamily="34" charset="-122"/>
                          <a:ea typeface="微软雅黑" panose="020B0503020204020204" pitchFamily="34" charset="-122"/>
                        </a:rPr>
                        <a:t>1.20%</a:t>
                      </a:r>
                      <a:endParaRPr lang="en-US" altLang="en-US" sz="900" u="none" strike="noStrike" kern="1200">
                        <a:effectLst/>
                        <a:latin typeface="微软雅黑" panose="020B0503020204020204" pitchFamily="34" charset="-122"/>
                        <a:ea typeface="微软雅黑" panose="020B0503020204020204" pitchFamily="34" charset="-122"/>
                      </a:endParaRPr>
                    </a:p>
                  </a:txBody>
                  <a:tcPr marL="25400" marR="25400" marT="6350" marB="6350" anchor="ctr"/>
                </a:tc>
                <a:tc rowSpan="6" gridSpan="3">
                  <a:txBody>
                    <a:bodyPr/>
                    <a:p>
                      <a:pPr algn="r" fontAlgn="ctr">
                        <a:lnSpc>
                          <a:spcPct val="120000"/>
                        </a:lnSpc>
                      </a:pPr>
                      <a:r>
                        <a:rPr lang="zh-CN" altLang="en-US" sz="1000" u="none" strike="noStrike" spc="60" dirty="0">
                          <a:effectLst/>
                          <a:latin typeface="微软雅黑" panose="020B0503020204020204" pitchFamily="34" charset="-122"/>
                          <a:ea typeface="微软雅黑" panose="020B0503020204020204" pitchFamily="34" charset="-122"/>
                        </a:rPr>
                        <a:t>不收取认购费</a:t>
                      </a:r>
                      <a:endParaRPr lang="zh-CN" altLang="en-US" sz="1000" u="none" strike="noStrike" spc="60" dirty="0">
                        <a:effectLst/>
                        <a:latin typeface="微软雅黑" panose="020B0503020204020204" pitchFamily="34" charset="-122"/>
                        <a:ea typeface="微软雅黑" panose="020B0503020204020204" pitchFamily="34" charset="-122"/>
                      </a:endParaRPr>
                    </a:p>
                  </a:txBody>
                  <a:tcPr marL="25400" marR="25400" marT="6350" marB="6350" anchor="ctr"/>
                </a:tc>
                <a:tc rowSpan="6" hMerge="1">
                  <a:tcPr/>
                </a:tc>
                <a:tc rowSpan="6" hMerge="1">
                  <a:tcPr/>
                </a:tc>
              </a:tr>
              <a:tr h="358140">
                <a:tc vMerge="1">
                  <a:tcPr/>
                </a:tc>
                <a:tc vMerge="1">
                  <a:tcPr marL="9525" marR="9525" marT="9525" marB="0"/>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0.80%</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a:tc>
                <a:tc vMerge="1" hMerge="1">
                  <a:tcPr/>
                </a:tc>
                <a:tc vMerge="1" hMerge="1">
                  <a:tcPr/>
                </a:tc>
              </a:tr>
              <a:tr h="357505">
                <a:tc vMerge="1">
                  <a:tcPr/>
                </a:tc>
                <a:tc vMerge="1">
                  <a:tcPr marL="9525" marR="9525" marT="9525" marB="0"/>
                </a:tc>
                <a:tc gridSpan="2">
                  <a:txBody>
                    <a:bodyPr/>
                    <a:p>
                      <a:pPr algn="ctr">
                        <a:lnSpc>
                          <a:spcPct val="120000"/>
                        </a:lnSpc>
                        <a:buNone/>
                      </a:pPr>
                      <a:r>
                        <a:rPr 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万元≤</a:t>
                      </a:r>
                      <a:r>
                        <a:rPr 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0.50%</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a:tc>
                <a:tc vMerge="1" hMerge="1">
                  <a:tcPr/>
                </a:tc>
                <a:tc vMerge="1" hMerge="1">
                  <a:tcPr/>
                </a:tc>
              </a:tr>
              <a:tr h="184785">
                <a:tc vMerge="1">
                  <a:tcPr/>
                </a:tc>
                <a:tc vMerge="1">
                  <a:tcPr marL="9525" marR="9525" marT="9525" marB="0"/>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按笔收取，</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笔</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vMerge="1" gridSpan="3">
                  <a:tcPr/>
                </a:tc>
                <a:tc vMerge="1" hMerge="1">
                  <a:tcPr/>
                </a:tc>
                <a:tc vMerge="1" hMerge="1">
                  <a:tcPr/>
                </a:tc>
              </a:tr>
              <a:tr h="184785">
                <a:tc vMerge="1">
                  <a:tcPr marL="0" marR="0" marT="0" marB="0" anchor="ctr"/>
                </a:tc>
                <a:tc rowSpan="2">
                  <a:txBody>
                    <a:bodyPr/>
                    <a:p>
                      <a:pPr algn="l">
                        <a:lnSpc>
                          <a:spcPct val="120000"/>
                        </a:lnSpc>
                        <a:buNone/>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养老金客户认购金额（</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0.24%</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marL="0" marR="0" marT="0" marB="0" anchor="ctr"/>
                </a:tc>
                <a:tc vMerge="1" hMerge="1">
                  <a:tcPr/>
                </a:tc>
                <a:tc vMerge="1" hMerge="1">
                  <a:tcPr/>
                </a:tc>
              </a:tr>
              <a:tr h="241300">
                <a:tc vMerge="1">
                  <a:tcPr marL="0" marR="0" marT="0" marB="0" anchor="ctr"/>
                </a:tc>
                <a:tc vMerge="1">
                  <a:tcPr marL="9525" marR="9525" marT="9525" marB="0" anchor="ctr"/>
                </a:tc>
                <a:tc gridSpan="2">
                  <a:txBody>
                    <a:bodyPr/>
                    <a:p>
                      <a:pPr algn="ctr">
                        <a:lnSpc>
                          <a:spcPct val="120000"/>
                        </a:lnSpc>
                        <a:buNone/>
                      </a:pPr>
                      <a:r>
                        <a:rPr 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M≥200</a:t>
                      </a:r>
                      <a:r>
                        <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按笔收取，</a:t>
                      </a:r>
                      <a:r>
                        <a:rPr lang="en-US" altLang="zh-CN"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元</a:t>
                      </a:r>
                      <a:r>
                        <a:rPr lang="en-US" altLang="zh-CN"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rPr>
                        <a:t>笔</a:t>
                      </a:r>
                      <a:endParaRPr lang="zh-CN" altLang="en-US" sz="1000" u="none" strike="noStrike" kern="1200" spc="6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vMerge="1" gridSpan="3">
                  <a:tcPr marL="0" marR="0" marT="0" marB="0" anchor="ctr"/>
                </a:tc>
                <a:tc vMerge="1" hMerge="1">
                  <a:tcPr/>
                </a:tc>
                <a:tc vMerge="1" hMerge="1">
                  <a:tcPr/>
                </a:tc>
              </a:tr>
              <a:tr h="184785">
                <a:tc rowSpan="6">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申购费率</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rowSpan="4">
                  <a:txBody>
                    <a:bodyPr/>
                    <a:p>
                      <a:pPr algn="l">
                        <a:lnSpc>
                          <a:spcPct val="120000"/>
                        </a:lnSpc>
                        <a:buNone/>
                      </a:pPr>
                      <a:r>
                        <a:rPr lang="zh-CN" altLang="zh-CN"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非养老金客户</a:t>
                      </a:r>
                      <a:endParaRPr lang="en-US" altLang="zh-CN"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buNone/>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申购金额（</a:t>
                      </a:r>
                      <a:r>
                        <a:rPr lang="en-US" altLang="zh-CN" sz="900"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a:effectLst/>
                          <a:latin typeface="微软雅黑" panose="020B0503020204020204" pitchFamily="34" charset="-122"/>
                          <a:ea typeface="微软雅黑" panose="020B0503020204020204" pitchFamily="34" charset="-122"/>
                        </a:rPr>
                        <a:t>1.50%</a:t>
                      </a:r>
                      <a:endParaRPr lang="en-US" altLang="en-US" sz="900" u="none" strike="noStrike" kern="1200">
                        <a:effectLst/>
                        <a:latin typeface="微软雅黑" panose="020B0503020204020204" pitchFamily="34" charset="-122"/>
                        <a:ea typeface="微软雅黑" panose="020B0503020204020204" pitchFamily="34" charset="-122"/>
                      </a:endParaRPr>
                    </a:p>
                  </a:txBody>
                  <a:tcPr marL="25400" marR="25400" marT="6350" marB="6350" anchor="ctr"/>
                </a:tc>
                <a:tc rowSpan="6" gridSpan="3">
                  <a:txBody>
                    <a:bodyPr/>
                    <a:p>
                      <a:pPr algn="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不收取申购费</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rowSpan="6" hMerge="1">
                  <a:tcPr/>
                </a:tc>
                <a:tc rowSpan="6" hMerge="1">
                  <a:tcPr/>
                </a:tc>
              </a:tr>
              <a:tr h="358140">
                <a:tc vMerge="1">
                  <a:tcPr/>
                </a:tc>
                <a:tc vMerge="1">
                  <a:tcPr marL="0" marR="0" marT="0" marB="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1.20%</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a:tc>
                <a:tc vMerge="1" hMerge="1">
                  <a:tcPr/>
                </a:tc>
                <a:tc vMerge="1" hMerge="1">
                  <a:tcPr/>
                </a:tc>
              </a:tr>
              <a:tr h="357505">
                <a:tc vMerge="1">
                  <a:tcPr/>
                </a:tc>
                <a:tc vMerge="1">
                  <a:tcPr marL="0" marR="0" marT="0" marB="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0.80%</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a:tc>
                <a:tc vMerge="1" hMerge="1">
                  <a:tcPr/>
                </a:tc>
                <a:tc vMerge="1" hMerge="1">
                  <a:tcPr/>
                </a:tc>
              </a:tr>
              <a:tr h="184785">
                <a:tc vMerge="1">
                  <a:tcPr/>
                </a:tc>
                <a:tc vMerge="1">
                  <a:tcPr marL="0" marR="0" marT="0" marB="0" anchor="ctr"/>
                </a:tc>
                <a:tc gridSpan="2">
                  <a:txBody>
                    <a:bodyPr/>
                    <a:p>
                      <a:pPr algn="ctr">
                        <a:lnSpc>
                          <a:spcPct val="120000"/>
                        </a:lnSpc>
                        <a:buNone/>
                      </a:pPr>
                      <a:r>
                        <a:rPr 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按笔收取，</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笔</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vMerge="1" gridSpan="3">
                  <a:tcPr/>
                </a:tc>
                <a:tc vMerge="1" hMerge="1">
                  <a:tcPr/>
                </a:tc>
                <a:tc vMerge="1" hMerge="1">
                  <a:tcPr/>
                </a:tc>
              </a:tr>
              <a:tr h="184785">
                <a:tc vMerge="1">
                  <a:tcPr marL="0" marR="0" marT="0" marB="0" anchor="ctr"/>
                </a:tc>
                <a:tc rowSpan="2">
                  <a:txBody>
                    <a:bodyPr/>
                    <a:p>
                      <a:pPr algn="l">
                        <a:lnSpc>
                          <a:spcPct val="120000"/>
                        </a:lnSpc>
                        <a:spcBef>
                          <a:spcPts val="0"/>
                        </a:spcBef>
                        <a:spcAft>
                          <a:spcPts val="0"/>
                        </a:spcAft>
                        <a:buNone/>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养老金客户</a:t>
                      </a:r>
                      <a:endParaRPr lang="en-US" altLang="zh-CN" sz="900" dirty="0">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申购金额（</a:t>
                      </a:r>
                      <a:r>
                        <a:rPr lang="en-US" altLang="zh-CN" sz="900"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0.25%</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3">
                  <a:tcPr marL="0" marR="0" marT="0" marB="0" anchor="ctr"/>
                </a:tc>
                <a:tc vMerge="1" hMerge="1">
                  <a:tcPr/>
                </a:tc>
                <a:tc vMerge="1" hMerge="1">
                  <a:tcPr marL="0" marR="0" marT="0" marB="0" anchor="ctr"/>
                </a:tc>
              </a:tr>
              <a:tr h="184785">
                <a:tc vMerge="1">
                  <a:tcPr marL="0" marR="0" marT="0" marB="0" anchor="ctr"/>
                </a:tc>
                <a:tc vMerge="1">
                  <a:tcPr marL="0" marR="0" marT="0" marB="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万元</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按笔收取，</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元</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笔</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vMerge="1" gridSpan="3">
                  <a:tcPr marL="0" marR="0" marT="0" marB="0" anchor="ctr"/>
                </a:tc>
                <a:tc vMerge="1" hMerge="1">
                  <a:tcPr/>
                </a:tc>
                <a:tc vMerge="1" hMerge="1">
                  <a:tcPr marL="0" marR="0" marT="0" marB="0" anchor="ctr"/>
                </a:tc>
              </a:tr>
              <a:tr h="184785">
                <a:tc rowSpan="4">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赎回费率</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3">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Y &lt; 7</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9525" marR="9525" marT="9525" marB="0"/>
                </a:tc>
                <a:tc hMerge="1">
                  <a:tcPr/>
                </a:tc>
                <a:tc>
                  <a:txBody>
                    <a:bodyPr/>
                    <a:p>
                      <a:pPr algn="r">
                        <a:lnSpc>
                          <a:spcPct val="120000"/>
                        </a:lnSpc>
                        <a:buNone/>
                      </a:pPr>
                      <a:r>
                        <a:rPr lang="en-US" sz="900" u="none" strike="noStrike" kern="1200">
                          <a:effectLst/>
                          <a:latin typeface="微软雅黑" panose="020B0503020204020204" pitchFamily="34" charset="-122"/>
                          <a:ea typeface="微软雅黑" panose="020B0503020204020204" pitchFamily="34" charset="-122"/>
                        </a:rPr>
                        <a:t>1.50%</a:t>
                      </a:r>
                      <a:endParaRPr lang="en-US" altLang="en-US" sz="900" u="none" strike="noStrike" kern="1200">
                        <a:effectLst/>
                        <a:latin typeface="微软雅黑" panose="020B0503020204020204" pitchFamily="34" charset="-122"/>
                        <a:ea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Y &lt; 7</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a:effectLst/>
                          <a:latin typeface="微软雅黑" panose="020B0503020204020204" pitchFamily="34" charset="-122"/>
                          <a:ea typeface="微软雅黑" panose="020B0503020204020204" pitchFamily="34" charset="-122"/>
                        </a:rPr>
                        <a:t>1.50%</a:t>
                      </a:r>
                      <a:endParaRPr lang="en-US" altLang="en-US" sz="900" u="none" strike="noStrike" kern="1200">
                        <a:effectLst/>
                        <a:latin typeface="微软雅黑" panose="020B0503020204020204" pitchFamily="34" charset="-122"/>
                        <a:ea typeface="微软雅黑" panose="020B0503020204020204" pitchFamily="34" charset="-122"/>
                      </a:endParaRPr>
                    </a:p>
                  </a:txBody>
                  <a:tcPr marL="25400" marR="25400" marT="6350" marB="6350" anchor="ctr"/>
                </a:tc>
              </a:tr>
              <a:tr h="184785">
                <a:tc vMerge="1">
                  <a:tcPr/>
                </a:tc>
                <a:tc gridSpan="3">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 ≤</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 Y &lt; 30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9525" marR="9525" marT="9525" marB="0"/>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0.75%</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 ≤</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 Y &lt; 30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a:tc>
                <a:tc>
                  <a:txBody>
                    <a:bodyPr/>
                    <a:p>
                      <a:pPr algn="r">
                        <a:lnSpc>
                          <a:spcPct val="120000"/>
                        </a:lnSpc>
                        <a:buNone/>
                      </a:pPr>
                      <a:r>
                        <a:rPr lang="en-US" sz="900" u="none" strike="noStrike" kern="1200">
                          <a:effectLst/>
                          <a:latin typeface="微软雅黑" panose="020B0503020204020204" pitchFamily="34" charset="-122"/>
                          <a:ea typeface="微软雅黑" panose="020B0503020204020204" pitchFamily="34" charset="-122"/>
                        </a:rPr>
                        <a:t>0.50%</a:t>
                      </a:r>
                      <a:endParaRPr lang="en-US" altLang="en-US" sz="900" u="none" strike="noStrike" kern="1200">
                        <a:effectLst/>
                        <a:latin typeface="微软雅黑" panose="020B0503020204020204" pitchFamily="34" charset="-122"/>
                        <a:ea typeface="微软雅黑" panose="020B0503020204020204" pitchFamily="34" charset="-122"/>
                      </a:endParaRPr>
                    </a:p>
                  </a:txBody>
                  <a:tcPr marL="25400" marR="25400" marT="6350" marB="6350" anchor="ctr"/>
                </a:tc>
              </a:tr>
              <a:tr h="184785">
                <a:tc vMerge="1">
                  <a:tcPr/>
                </a:tc>
                <a:tc gridSpan="3">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 ≤</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 Y &lt; 180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9525" marR="9525" marT="9525" marB="0"/>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0.5%</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rowSpan="2" gridSpan="2">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Y </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rowSpan="2" hMerge="1">
                  <a:tcPr/>
                </a:tc>
                <a:tc rowSpan="2">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a:t>
                      </a:r>
                      <a:endParaRPr 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r>
              <a:tr h="185420">
                <a:tc vMerge="1">
                  <a:tcPr/>
                </a:tc>
                <a:tc gridSpan="3">
                  <a:txBody>
                    <a:bodyPr/>
                    <a:p>
                      <a:pPr algn="ctr">
                        <a:lnSpc>
                          <a:spcPct val="120000"/>
                        </a:lnSpc>
                        <a:buNone/>
                      </a:pP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Y </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 </a:t>
                      </a:r>
                      <a:r>
                        <a:rPr 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180</a:t>
                      </a:r>
                      <a:r>
                        <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kern="12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9525" marR="9525" marT="9525" marB="0"/>
                </a:tc>
                <a:tc hMerge="1">
                  <a:tcPr/>
                </a:tc>
                <a:tc>
                  <a:txBody>
                    <a:bodyPr/>
                    <a:p>
                      <a:pPr algn="r">
                        <a:lnSpc>
                          <a:spcPct val="120000"/>
                        </a:lnSpc>
                        <a:buNone/>
                      </a:pPr>
                      <a:r>
                        <a:rPr lang="en-US" sz="900" u="none" strike="noStrike" kern="1200" dirty="0">
                          <a:effectLst/>
                          <a:latin typeface="微软雅黑" panose="020B0503020204020204" pitchFamily="34" charset="-122"/>
                          <a:ea typeface="微软雅黑" panose="020B0503020204020204" pitchFamily="34" charset="-122"/>
                        </a:rPr>
                        <a:t>0</a:t>
                      </a:r>
                      <a:endParaRPr lang="en-US" altLang="en-US" sz="900" u="none" strike="noStrike" kern="1200" dirty="0">
                        <a:effectLst/>
                        <a:latin typeface="微软雅黑" panose="020B0503020204020204" pitchFamily="34" charset="-122"/>
                        <a:ea typeface="微软雅黑" panose="020B0503020204020204" pitchFamily="34" charset="-122"/>
                      </a:endParaRPr>
                    </a:p>
                  </a:txBody>
                  <a:tcPr marL="25400" marR="25400" marT="6350" marB="6350" anchor="ctr"/>
                </a:tc>
                <a:tc vMerge="1" gridSpan="2">
                  <a:tcPr marL="0" marR="0" marT="0" marB="0" anchor="ctr"/>
                </a:tc>
                <a:tc vMerge="1" hMerge="1">
                  <a:tcPr/>
                </a:tc>
                <a:tc vMerge="1">
                  <a:tcPr marL="0" marR="0" marT="0" marB="0" anchor="ctr"/>
                </a:tc>
              </a:tr>
              <a:tr h="184785">
                <a:tc>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销售服务费</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2">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不收取销售服务费</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hMerge="1">
                  <a:tcPr marL="0" marR="0" marT="0" marB="0" anchor="ctr"/>
                </a:tc>
                <a:tc gridSpan="2">
                  <a:txBody>
                    <a:bodyPr/>
                    <a:p>
                      <a:pPr algn="r" fontAlgn="ctr">
                        <a:lnSpc>
                          <a:spcPct val="120000"/>
                        </a:lnSpc>
                      </a:pP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hMerge="1">
                  <a:tcPr/>
                </a:tc>
                <a:tc>
                  <a:txBody>
                    <a:bodyPr/>
                    <a:p>
                      <a:pPr algn="ctr" fontAlgn="ctr">
                        <a:lnSpc>
                          <a:spcPct val="120000"/>
                        </a:lnSpc>
                      </a:pPr>
                      <a:endParaRPr lang="en-US" altLang="zh-CN"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2">
                  <a:txBody>
                    <a:bodyPr/>
                    <a:p>
                      <a:pPr marL="0" marR="0" lvl="0" indent="0" algn="r" defTabSz="914400" rtl="0" eaLnBrk="1" fontAlgn="ctr" latinLnBrk="0" hangingPunct="1">
                        <a:lnSpc>
                          <a:spcPct val="120000"/>
                        </a:lnSpc>
                        <a:spcBef>
                          <a:spcPts val="0"/>
                        </a:spcBef>
                        <a:spcAft>
                          <a:spcPts val="0"/>
                        </a:spcAft>
                        <a:buClrTx/>
                        <a:buSzTx/>
                        <a:buFontTx/>
                        <a:buNone/>
                        <a:defRPr/>
                      </a:pPr>
                      <a:r>
                        <a:rPr lang="en-US" altLang="zh-CN" sz="900" u="none" strike="noStrike" dirty="0">
                          <a:effectLst/>
                          <a:latin typeface="微软雅黑" panose="020B0503020204020204" pitchFamily="34" charset="-122"/>
                          <a:ea typeface="微软雅黑" panose="020B0503020204020204" pitchFamily="34" charset="-122"/>
                        </a:rPr>
                        <a:t>0.40%</a:t>
                      </a:r>
                      <a:endParaRPr lang="en-US" altLang="zh-CN"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hMerge="1">
                  <a:tcPr marL="0" marR="0" marT="0" marB="0" anchor="ctr"/>
                </a:tc>
              </a:tr>
              <a:tr h="184785">
                <a:tc>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基金管理费</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7">
                  <a:txBody>
                    <a:bodyPr/>
                    <a:p>
                      <a:pPr algn="r" fontAlgn="ctr">
                        <a:lnSpc>
                          <a:spcPct val="120000"/>
                        </a:lnSpc>
                      </a:pPr>
                      <a:r>
                        <a:rPr lang="en-US" altLang="zh-CN"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1.20%/</a:t>
                      </a:r>
                      <a:r>
                        <a:rPr lang="zh-CN" altLang="en-US"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0" marR="0" marT="0" marB="0" anchor="ctr"/>
                </a:tc>
                <a:tc hMerge="1">
                  <a:tcPr/>
                </a:tc>
                <a:tc hMerge="1">
                  <a:tcPr/>
                </a:tc>
                <a:tc hMerge="1">
                  <a:tcPr/>
                </a:tc>
                <a:tc hMerge="1">
                  <a:tcPr/>
                </a:tc>
                <a:tc hMerge="1">
                  <a:tcPr/>
                </a:tc>
              </a:tr>
              <a:tr h="184785">
                <a:tc>
                  <a:txBody>
                    <a:bodyPr/>
                    <a:p>
                      <a:pPr algn="ctr" fontAlgn="ctr">
                        <a:lnSpc>
                          <a:spcPct val="120000"/>
                        </a:lnSpc>
                      </a:pPr>
                      <a:r>
                        <a:rPr lang="zh-CN" altLang="en-US" sz="900" u="none" strike="noStrike" dirty="0">
                          <a:effectLst/>
                          <a:latin typeface="微软雅黑" panose="020B0503020204020204" pitchFamily="34" charset="-122"/>
                          <a:ea typeface="微软雅黑" panose="020B0503020204020204" pitchFamily="34" charset="-122"/>
                        </a:rPr>
                        <a:t>基金托管费</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7">
                  <a:txBody>
                    <a:bodyPr/>
                    <a:p>
                      <a:pPr algn="ctr" fontAlgn="ctr">
                        <a:lnSpc>
                          <a:spcPct val="120000"/>
                        </a:lnSpc>
                      </a:pPr>
                      <a:r>
                        <a:rPr lang="en-US" altLang="zh-CN"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0.20%/</a:t>
                      </a:r>
                      <a:r>
                        <a:rPr lang="zh-CN" altLang="en-US"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900" u="none" strike="noStrike"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0" marR="0" marT="0" marB="0" anchor="ctr"/>
                </a:tc>
                <a:tc hMerge="1">
                  <a:tcPr/>
                </a:tc>
                <a:tc hMerge="1">
                  <a:tcPr/>
                </a:tc>
                <a:tc hMerge="1">
                  <a:tcPr/>
                </a:tc>
                <a:tc hMerge="1">
                  <a:tcPr/>
                </a:tc>
                <a:tc hMerge="1">
                  <a:tcPr/>
                </a:tc>
              </a:tr>
              <a:tr h="184785">
                <a:tc>
                  <a:txBody>
                    <a:bodyPr/>
                    <a:p>
                      <a:pPr algn="ctr" fontAlgn="ctr">
                        <a:lnSpc>
                          <a:spcPct val="120000"/>
                        </a:lnSpc>
                        <a:buNone/>
                      </a:pPr>
                      <a:r>
                        <a:rPr lang="zh-CN" altLang="en-US" sz="900" u="none" strike="noStrike" dirty="0">
                          <a:effectLst/>
                          <a:latin typeface="微软雅黑" panose="020B0503020204020204" pitchFamily="34" charset="-122"/>
                          <a:ea typeface="微软雅黑" panose="020B0503020204020204" pitchFamily="34" charset="-122"/>
                        </a:rPr>
                        <a:t>运行封闭期</a:t>
                      </a:r>
                      <a:endParaRPr lang="zh-CN" altLang="en-US" sz="900" u="none" strike="noStrike" dirty="0">
                        <a:effectLst/>
                        <a:latin typeface="微软雅黑" panose="020B0503020204020204" pitchFamily="34" charset="-122"/>
                        <a:ea typeface="微软雅黑" panose="020B0503020204020204" pitchFamily="34" charset="-122"/>
                      </a:endParaRPr>
                    </a:p>
                  </a:txBody>
                  <a:tcPr marL="25400" marR="25400" marT="6350" marB="6350" anchor="ctr"/>
                </a:tc>
                <a:tc gridSpan="7">
                  <a:txBody>
                    <a:bodyPr/>
                    <a:p>
                      <a:pPr algn="ctr" fontAlgn="ctr">
                        <a:lnSpc>
                          <a:spcPct val="120000"/>
                        </a:lnSpc>
                        <a:buNone/>
                      </a:pPr>
                      <a:r>
                        <a:rPr lang="en-US" altLang="zh-CN" sz="900" u="none" strike="noStrike"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900" u="none" strike="noStrike"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900" u="none" strike="noStrike"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anchor="ctr"/>
                </a:tc>
                <a:tc hMerge="1">
                  <a:tcPr marL="0" marR="0" marT="0" marB="0" anchor="ctr"/>
                </a:tc>
                <a:tc hMerge="1">
                  <a:tcPr/>
                </a:tc>
                <a:tc hMerge="1">
                  <a:tcPr/>
                </a:tc>
                <a:tc hMerge="1">
                  <a:tcPr/>
                </a:tc>
                <a:tc hMerge="1">
                  <a:tcPr/>
                </a:tc>
                <a:tc hMerge="1">
                  <a:tcPr/>
                </a:tc>
              </a:tr>
            </a:tbl>
          </a:graphicData>
        </a:graphic>
      </p:graphicFrame>
      <p:sp>
        <p:nvSpPr>
          <p:cNvPr id="8" name="文本框 7"/>
          <p:cNvSpPr txBox="1"/>
          <p:nvPr/>
        </p:nvSpPr>
        <p:spPr>
          <a:xfrm>
            <a:off x="1497330" y="5917565"/>
            <a:ext cx="9300210" cy="708660"/>
          </a:xfrm>
          <a:prstGeom prst="rect">
            <a:avLst/>
          </a:prstGeom>
          <a:noFill/>
        </p:spPr>
        <p:txBody>
          <a:bodyPr wrap="square" rtlCol="0">
            <a:noAutofit/>
          </a:bodyPr>
          <a:p>
            <a:pPr algn="ctr"/>
            <a:r>
              <a:rPr lang="zh-CN" b="1" dirty="0" smtClean="0">
                <a:solidFill>
                  <a:schemeClr val="bg1"/>
                </a:solidFill>
              </a:rPr>
              <a:t>备注：非公开渠道营销，募集结束后，一个月封闭期（不可申购赎回转换）</a:t>
            </a:r>
            <a:endParaRPr lang="zh-CN" b="1" dirty="0" smtClean="0">
              <a:solidFill>
                <a:schemeClr val="bg1"/>
              </a:solidFill>
            </a:endParaRPr>
          </a:p>
          <a:p>
            <a:pPr algn="ctr"/>
            <a:r>
              <a:rPr lang="en-US" altLang="zh-CN" b="1" dirty="0" smtClean="0">
                <a:solidFill>
                  <a:schemeClr val="bg1"/>
                </a:solidFill>
              </a:rPr>
              <a:t>9</a:t>
            </a:r>
            <a:r>
              <a:rPr lang="zh-CN" altLang="en-US" b="1" dirty="0" smtClean="0">
                <a:solidFill>
                  <a:schemeClr val="bg1"/>
                </a:solidFill>
              </a:rPr>
              <a:t>月</a:t>
            </a:r>
            <a:r>
              <a:rPr lang="en-US" altLang="zh-CN" b="1" dirty="0" smtClean="0">
                <a:solidFill>
                  <a:schemeClr val="bg1"/>
                </a:solidFill>
              </a:rPr>
              <a:t>8</a:t>
            </a:r>
            <a:r>
              <a:rPr lang="zh-CN" altLang="en-US" b="1" dirty="0" smtClean="0">
                <a:solidFill>
                  <a:schemeClr val="bg1"/>
                </a:solidFill>
              </a:rPr>
              <a:t>日开始募集，</a:t>
            </a:r>
            <a:r>
              <a:rPr lang="en-US" altLang="zh-CN" b="1" dirty="0" smtClean="0">
                <a:solidFill>
                  <a:schemeClr val="bg1"/>
                </a:solidFill>
              </a:rPr>
              <a:t>2</a:t>
            </a:r>
            <a:r>
              <a:rPr lang="zh-CN" altLang="en-US" b="1" dirty="0" smtClean="0">
                <a:solidFill>
                  <a:schemeClr val="bg1"/>
                </a:solidFill>
              </a:rPr>
              <a:t>周时间，满</a:t>
            </a:r>
            <a:r>
              <a:rPr lang="en-US" altLang="zh-CN" b="1" dirty="0" smtClean="0">
                <a:solidFill>
                  <a:schemeClr val="bg1"/>
                </a:solidFill>
              </a:rPr>
              <a:t>2</a:t>
            </a:r>
            <a:r>
              <a:rPr lang="zh-CN" altLang="en-US" b="1" dirty="0" smtClean="0">
                <a:solidFill>
                  <a:schemeClr val="bg1"/>
                </a:solidFill>
              </a:rPr>
              <a:t>个亿提前结束</a:t>
            </a:r>
            <a:endParaRPr lang="zh-CN" altLang="en-US" b="1" dirty="0" smtClean="0">
              <a:solidFill>
                <a:schemeClr val="bg1"/>
              </a:solidFill>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经传多赢投研总监 :杨春虎丨执业编号: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6" name="图片 5" descr="目录"/>
          <p:cNvPicPr>
            <a:picLocks noChangeAspect="1"/>
          </p:cNvPicPr>
          <p:nvPr/>
        </p:nvPicPr>
        <p:blipFill>
          <a:blip r:embed="rId3"/>
          <a:stretch>
            <a:fillRect/>
          </a:stretch>
        </p:blipFill>
        <p:spPr>
          <a:xfrm>
            <a:off x="1392555" y="1383030"/>
            <a:ext cx="1457325" cy="3444240"/>
          </a:xfrm>
          <a:prstGeom prst="rect">
            <a:avLst/>
          </a:prstGeom>
        </p:spPr>
      </p:pic>
      <p:grpSp>
        <p:nvGrpSpPr>
          <p:cNvPr id="16" name="组合 15"/>
          <p:cNvGrpSpPr/>
          <p:nvPr>
            <p:custDataLst>
              <p:tags r:id="rId4"/>
            </p:custDataLst>
          </p:nvPr>
        </p:nvGrpSpPr>
        <p:grpSpPr>
          <a:xfrm>
            <a:off x="4187825" y="1383030"/>
            <a:ext cx="6595745" cy="808355"/>
            <a:chOff x="6595" y="2178"/>
            <a:chExt cx="10387" cy="1273"/>
          </a:xfrm>
        </p:grpSpPr>
        <p:pic>
          <p:nvPicPr>
            <p:cNvPr id="11" name="图片 10" descr="第一章"/>
            <p:cNvPicPr>
              <a:picLocks noChangeAspect="1"/>
            </p:cNvPicPr>
            <p:nvPr>
              <p:custDataLst>
                <p:tags r:id="rId5"/>
              </p:custDataLst>
            </p:nvPr>
          </p:nvPicPr>
          <p:blipFill>
            <a:blip r:embed="rId6"/>
            <a:stretch>
              <a:fillRect/>
            </a:stretch>
          </p:blipFill>
          <p:spPr>
            <a:xfrm>
              <a:off x="6595" y="2178"/>
              <a:ext cx="10387" cy="1273"/>
            </a:xfrm>
            <a:prstGeom prst="rect">
              <a:avLst/>
            </a:prstGeom>
          </p:spPr>
        </p:pic>
        <p:sp>
          <p:nvSpPr>
            <p:cNvPr id="12" name="文本框 11"/>
            <p:cNvSpPr txBox="1"/>
            <p:nvPr>
              <p:custDataLst>
                <p:tags r:id="rId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5" name="文本框 14"/>
            <p:cNvSpPr txBox="1"/>
            <p:nvPr>
              <p:custDataLst>
                <p:tags r:id="rId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行情态势，慢牛上涨。</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7" name="组合 16"/>
          <p:cNvGrpSpPr/>
          <p:nvPr>
            <p:custDataLst>
              <p:tags r:id="rId9"/>
            </p:custDataLst>
          </p:nvPr>
        </p:nvGrpSpPr>
        <p:grpSpPr>
          <a:xfrm>
            <a:off x="4187825" y="2487930"/>
            <a:ext cx="6595745" cy="808355"/>
            <a:chOff x="6595" y="2178"/>
            <a:chExt cx="10387" cy="1273"/>
          </a:xfrm>
        </p:grpSpPr>
        <p:pic>
          <p:nvPicPr>
            <p:cNvPr id="22" name="图片 21" descr="第一章"/>
            <p:cNvPicPr>
              <a:picLocks noChangeAspect="1"/>
            </p:cNvPicPr>
            <p:nvPr>
              <p:custDataLst>
                <p:tags r:id="rId10"/>
              </p:custDataLst>
            </p:nvPr>
          </p:nvPicPr>
          <p:blipFill>
            <a:blip r:embed="rId6"/>
            <a:stretch>
              <a:fillRect/>
            </a:stretch>
          </p:blipFill>
          <p:spPr>
            <a:xfrm>
              <a:off x="6595" y="2178"/>
              <a:ext cx="10387" cy="1273"/>
            </a:xfrm>
            <a:prstGeom prst="rect">
              <a:avLst/>
            </a:prstGeom>
          </p:spPr>
        </p:pic>
        <p:sp>
          <p:nvSpPr>
            <p:cNvPr id="24" name="文本框 23"/>
            <p:cNvSpPr txBox="1"/>
            <p:nvPr>
              <p:custDataLst>
                <p:tags r:id="rId11"/>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5" name="文本框 24"/>
            <p:cNvSpPr txBox="1"/>
            <p:nvPr>
              <p:custDataLst>
                <p:tags r:id="rId12"/>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盘面策略，龙头模式。</a:t>
              </a:r>
              <a:endParaRPr lang="en-US" altLang="zh-CN" sz="2800">
                <a:solidFill>
                  <a:schemeClr val="bg1"/>
                </a:solidFill>
                <a:latin typeface="思源黑体 CN Bold" panose="020B0800000000000000" charset="-122"/>
                <a:ea typeface="思源黑体 CN Bold" panose="020B0800000000000000" charset="-122"/>
              </a:endParaRPr>
            </a:p>
          </p:txBody>
        </p:sp>
      </p:grpSp>
      <p:grpSp>
        <p:nvGrpSpPr>
          <p:cNvPr id="26" name="组合 25"/>
          <p:cNvGrpSpPr/>
          <p:nvPr>
            <p:custDataLst>
              <p:tags r:id="rId13"/>
            </p:custDataLst>
          </p:nvPr>
        </p:nvGrpSpPr>
        <p:grpSpPr>
          <a:xfrm>
            <a:off x="4187825" y="3592830"/>
            <a:ext cx="6595745" cy="808355"/>
            <a:chOff x="6595" y="2178"/>
            <a:chExt cx="10387" cy="1273"/>
          </a:xfrm>
        </p:grpSpPr>
        <p:pic>
          <p:nvPicPr>
            <p:cNvPr id="27" name="图片 26" descr="第一章"/>
            <p:cNvPicPr>
              <a:picLocks noChangeAspect="1"/>
            </p:cNvPicPr>
            <p:nvPr>
              <p:custDataLst>
                <p:tags r:id="rId14"/>
              </p:custDataLst>
            </p:nvPr>
          </p:nvPicPr>
          <p:blipFill>
            <a:blip r:embed="rId6"/>
            <a:stretch>
              <a:fillRect/>
            </a:stretch>
          </p:blipFill>
          <p:spPr>
            <a:xfrm>
              <a:off x="6595" y="2178"/>
              <a:ext cx="10387" cy="1273"/>
            </a:xfrm>
            <a:prstGeom prst="rect">
              <a:avLst/>
            </a:prstGeom>
          </p:spPr>
        </p:pic>
        <p:sp>
          <p:nvSpPr>
            <p:cNvPr id="28" name="文本框 27"/>
            <p:cNvSpPr txBox="1"/>
            <p:nvPr>
              <p:custDataLst>
                <p:tags r:id="rId1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9" name="文本框 28"/>
            <p:cNvSpPr txBox="1"/>
            <p:nvPr>
              <p:custDataLst>
                <p:tags r:id="rId16"/>
              </p:custDataLst>
            </p:nvPr>
          </p:nvSpPr>
          <p:spPr>
            <a:xfrm>
              <a:off x="10006" y="2474"/>
              <a:ext cx="6253" cy="931"/>
            </a:xfrm>
            <a:prstGeom prst="rect">
              <a:avLst/>
            </a:prstGeom>
            <a:noFill/>
          </p:spPr>
          <p:txBody>
            <a:bodyPr wrap="square" rtlCol="0">
              <a:noAutofit/>
            </a:bodyPr>
            <a:p>
              <a:r>
                <a:rPr lang="zh-CN" altLang="en-US" sz="2800">
                  <a:solidFill>
                    <a:schemeClr val="bg1"/>
                  </a:solidFill>
                  <a:latin typeface="思源黑体 CN Bold" panose="020B0800000000000000" charset="-122"/>
                  <a:ea typeface="思源黑体 CN Bold" panose="020B0800000000000000" charset="-122"/>
                  <a:sym typeface="+mn-ea"/>
                </a:rPr>
                <a:t>识别龙头，照龙画龙。</a:t>
              </a:r>
              <a:endParaRPr lang="zh-CN" altLang="en-US" sz="2800">
                <a:solidFill>
                  <a:schemeClr val="bg1"/>
                </a:solidFill>
                <a:latin typeface="思源黑体 CN Bold" panose="020B0800000000000000" charset="-122"/>
                <a:ea typeface="思源黑体 CN Bold" panose="020B0800000000000000" charset="-122"/>
              </a:endParaRPr>
            </a:p>
            <a:p>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30" name="组合 29"/>
          <p:cNvGrpSpPr/>
          <p:nvPr>
            <p:custDataLst>
              <p:tags r:id="rId17"/>
            </p:custDataLst>
          </p:nvPr>
        </p:nvGrpSpPr>
        <p:grpSpPr>
          <a:xfrm>
            <a:off x="4187825" y="4697730"/>
            <a:ext cx="6595745" cy="808355"/>
            <a:chOff x="6595" y="2178"/>
            <a:chExt cx="10387" cy="1273"/>
          </a:xfrm>
        </p:grpSpPr>
        <p:pic>
          <p:nvPicPr>
            <p:cNvPr id="31" name="图片 30" descr="第一章"/>
            <p:cNvPicPr>
              <a:picLocks noChangeAspect="1"/>
            </p:cNvPicPr>
            <p:nvPr>
              <p:custDataLst>
                <p:tags r:id="rId18"/>
              </p:custDataLst>
            </p:nvPr>
          </p:nvPicPr>
          <p:blipFill>
            <a:blip r:embed="rId6"/>
            <a:stretch>
              <a:fillRect/>
            </a:stretch>
          </p:blipFill>
          <p:spPr>
            <a:xfrm>
              <a:off x="6595" y="2178"/>
              <a:ext cx="10387" cy="1273"/>
            </a:xfrm>
            <a:prstGeom prst="rect">
              <a:avLst/>
            </a:prstGeom>
          </p:spPr>
        </p:pic>
        <p:sp>
          <p:nvSpPr>
            <p:cNvPr id="36" name="文本框 35"/>
            <p:cNvSpPr txBox="1"/>
            <p:nvPr>
              <p:custDataLst>
                <p:tags r:id="rId1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7" name="文本框 36"/>
            <p:cNvSpPr txBox="1"/>
            <p:nvPr>
              <p:custDataLst>
                <p:tags r:id="rId20"/>
              </p:custDataLst>
            </p:nvPr>
          </p:nvSpPr>
          <p:spPr>
            <a:xfrm>
              <a:off x="9720" y="2474"/>
              <a:ext cx="7037" cy="822"/>
            </a:xfrm>
            <a:prstGeom prst="rect">
              <a:avLst/>
            </a:prstGeom>
            <a:noFill/>
          </p:spPr>
          <p:txBody>
            <a:bodyPr wrap="square" rtlCol="0">
              <a:spAutoFit/>
            </a:bodyPr>
            <a:p>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规划</a:t>
              </a:r>
              <a:r>
                <a:rPr lang="zh-CN" altLang="en-US" sz="2800">
                  <a:solidFill>
                    <a:schemeClr val="bg1"/>
                  </a:solidFill>
                  <a:latin typeface="思源黑体 CN Bold" panose="020B0800000000000000" charset="-122"/>
                  <a:ea typeface="思源黑体 CN Bold" panose="020B0800000000000000" charset="-122"/>
                  <a:sym typeface="+mn-ea"/>
                </a:rPr>
                <a:t>资金，紧跟牛市。</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13" name="文本框 12"/>
          <p:cNvSpPr txBox="1"/>
          <p:nvPr userDrawn="1">
            <p:custDataLst>
              <p:tags r:id="rId2"/>
            </p:custDataLst>
          </p:nvPr>
        </p:nvSpPr>
        <p:spPr>
          <a:xfrm>
            <a:off x="626110" y="6582410"/>
            <a:ext cx="10939780" cy="460375"/>
          </a:xfrm>
          <a:prstGeom prst="rect">
            <a:avLst/>
          </a:prstGeom>
          <a:noFill/>
        </p:spPr>
        <p:txBody>
          <a:bodyPr wrap="square" rtlCol="0" anchor="t">
            <a:spAutoFit/>
          </a:bodyPr>
          <a:p>
            <a:pPr algn="ctr">
              <a:buClrTx/>
              <a:buSzTx/>
              <a:buFontTx/>
            </a:pP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葛志力</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  |  </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0" y="0"/>
            <a:ext cx="12191365" cy="6858000"/>
          </a:xfrm>
          <a:prstGeom prst="rect">
            <a:avLst/>
          </a:prstGeom>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360" y="3064510"/>
            <a:ext cx="893445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行情态势，慢牛上涨</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626110" y="770255"/>
            <a:ext cx="11065510" cy="5207635"/>
          </a:xfrm>
          <a:prstGeom prst="rect">
            <a:avLst/>
          </a:prstGeom>
        </p:spPr>
      </p:pic>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牛市待涨，位置居中。</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大盘趋势、位置高低，看大级别</a:t>
            </a:r>
            <a:endParaRPr lang="zh-CN" altLang="en-US" sz="1800">
              <a:solidFill>
                <a:schemeClr val="bg1"/>
              </a:solidFill>
              <a:latin typeface="楷体" panose="02010609060101010101" charset="-122"/>
              <a:ea typeface="楷体" panose="02010609060101010101" charset="-122"/>
            </a:endParaRPr>
          </a:p>
          <a:p>
            <a:pPr algn="l"/>
            <a:r>
              <a:rPr lang="zh-CN" altLang="en-US" sz="1800">
                <a:solidFill>
                  <a:schemeClr val="bg1"/>
                </a:solidFill>
                <a:latin typeface="楷体" panose="02010609060101010101" charset="-122"/>
                <a:ea typeface="楷体" panose="02010609060101010101" charset="-122"/>
              </a:rPr>
              <a:t>月线底背离，流动资金已经新高，但平均股价还没突破</a:t>
            </a:r>
            <a:endParaRPr lang="zh-CN" altLang="en-US" sz="1800">
              <a:solidFill>
                <a:schemeClr val="bg1"/>
              </a:solidFill>
              <a:latin typeface="楷体" panose="02010609060101010101" charset="-122"/>
              <a:ea typeface="楷体" panose="02010609060101010101" charset="-122"/>
            </a:endParaRPr>
          </a:p>
          <a:p>
            <a:pPr algn="l"/>
            <a:endParaRPr lang="zh-CN" altLang="en-US" sz="1800">
              <a:solidFill>
                <a:schemeClr val="bg1"/>
              </a:solidFill>
              <a:latin typeface="楷体" panose="02010609060101010101" charset="-122"/>
              <a:ea typeface="楷体" panose="02010609060101010101" charset="-122"/>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为何是慢牛上涨？</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64516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3700</a:t>
            </a:r>
            <a:r>
              <a:rPr lang="zh-CN" altLang="en-US" sz="1800">
                <a:solidFill>
                  <a:schemeClr val="bg1"/>
                </a:solidFill>
                <a:latin typeface="楷体" panose="02010609060101010101" charset="-122"/>
                <a:ea typeface="楷体" panose="02010609060101010101" charset="-122"/>
              </a:rPr>
              <a:t>点上方只有</a:t>
            </a:r>
            <a:r>
              <a:rPr lang="en-US" altLang="zh-CN" sz="1800">
                <a:solidFill>
                  <a:schemeClr val="bg1"/>
                </a:solidFill>
                <a:latin typeface="楷体" panose="02010609060101010101" charset="-122"/>
                <a:ea typeface="楷体" panose="02010609060101010101" charset="-122"/>
              </a:rPr>
              <a:t>15</a:t>
            </a:r>
            <a:r>
              <a:rPr lang="zh-CN" altLang="en-US" sz="1800">
                <a:solidFill>
                  <a:schemeClr val="bg1"/>
                </a:solidFill>
                <a:latin typeface="楷体" panose="02010609060101010101" charset="-122"/>
                <a:ea typeface="楷体" panose="02010609060101010101" charset="-122"/>
              </a:rPr>
              <a:t>年、</a:t>
            </a:r>
            <a:r>
              <a:rPr lang="en-US" altLang="zh-CN" sz="1800">
                <a:solidFill>
                  <a:schemeClr val="bg1"/>
                </a:solidFill>
                <a:latin typeface="楷体" panose="02010609060101010101" charset="-122"/>
                <a:ea typeface="楷体" panose="02010609060101010101" charset="-122"/>
              </a:rPr>
              <a:t>07</a:t>
            </a:r>
            <a:r>
              <a:rPr lang="zh-CN" altLang="en-US" sz="1800">
                <a:solidFill>
                  <a:schemeClr val="bg1"/>
                </a:solidFill>
                <a:latin typeface="楷体" panose="02010609060101010101" charset="-122"/>
                <a:ea typeface="楷体" panose="02010609060101010101" charset="-122"/>
              </a:rPr>
              <a:t>年，以及本次牛市</a:t>
            </a:r>
            <a:endParaRPr lang="zh-CN" altLang="en-US" sz="1800">
              <a:solidFill>
                <a:schemeClr val="bg1"/>
              </a:solidFill>
              <a:latin typeface="楷体" panose="02010609060101010101" charset="-122"/>
              <a:ea typeface="楷体" panose="02010609060101010101" charset="-122"/>
            </a:endParaRPr>
          </a:p>
          <a:p>
            <a:pPr algn="l"/>
            <a:r>
              <a:rPr lang="zh-CN" altLang="en-US" sz="1800">
                <a:solidFill>
                  <a:schemeClr val="bg1"/>
                </a:solidFill>
                <a:latin typeface="楷体" panose="02010609060101010101" charset="-122"/>
                <a:ea typeface="楷体" panose="02010609060101010101" charset="-122"/>
              </a:rPr>
              <a:t>政策引导、市场完善、机构成熟、增量资金，慢牛更是我们需要的</a:t>
            </a:r>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626745" y="791845"/>
            <a:ext cx="10730230" cy="516890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高低切换、继续接龙</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64516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r>
              <a:rPr lang="zh-CN" altLang="en-US" sz="1800">
                <a:solidFill>
                  <a:schemeClr val="bg1"/>
                </a:solidFill>
                <a:latin typeface="楷体" panose="02010609060101010101" charset="-122"/>
                <a:ea typeface="楷体" panose="02010609060101010101" charset="-122"/>
              </a:rPr>
              <a:t>周线死叉会以个股高低切换的形式消化</a:t>
            </a:r>
            <a:endParaRPr lang="zh-CN" altLang="en-US" sz="1800">
              <a:solidFill>
                <a:schemeClr val="bg1"/>
              </a:solidFill>
              <a:latin typeface="楷体" panose="02010609060101010101" charset="-122"/>
              <a:ea typeface="楷体" panose="02010609060101010101" charset="-122"/>
            </a:endParaRPr>
          </a:p>
          <a:p>
            <a:pPr algn="l"/>
            <a:r>
              <a:rPr lang="zh-CN" altLang="en-US" sz="1800">
                <a:solidFill>
                  <a:schemeClr val="bg1"/>
                </a:solidFill>
                <a:latin typeface="楷体" panose="02010609060101010101" charset="-122"/>
                <a:ea typeface="楷体" panose="02010609060101010101" charset="-122"/>
              </a:rPr>
              <a:t>技术突破的形态也是底部突破第一个压力位置，开始走右侧形态</a:t>
            </a:r>
            <a:endParaRPr lang="zh-CN" altLang="en-US" sz="1800">
              <a:solidFill>
                <a:schemeClr val="bg1"/>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25475" y="880110"/>
            <a:ext cx="10940415" cy="4973955"/>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:葛志力丨执业编号: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A1120619040001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3435350" y="112395"/>
            <a:ext cx="611314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3200">
                <a:solidFill>
                  <a:schemeClr val="bg1"/>
                </a:solidFill>
                <a:latin typeface="Arial" panose="020B0604020202020204" pitchFamily="34" charset="0"/>
                <a:ea typeface="微软雅黑" panose="020B0503020204020204" pitchFamily="34" charset="-122"/>
              </a:rPr>
              <a:t>       </a:t>
            </a:r>
            <a:r>
              <a:rPr lang="zh-CN" altLang="en-US" sz="3200">
                <a:solidFill>
                  <a:schemeClr val="bg1"/>
                </a:solidFill>
                <a:latin typeface="Arial" panose="020B0604020202020204" pitchFamily="34" charset="0"/>
                <a:ea typeface="微软雅黑" panose="020B0503020204020204" pitchFamily="34" charset="-122"/>
              </a:rPr>
              <a:t>认识趋势，寻找机会。</a:t>
            </a:r>
            <a:endParaRPr lang="zh-CN" altLang="en-US" sz="3200">
              <a:solidFill>
                <a:schemeClr val="bg1"/>
              </a:solidFill>
              <a:latin typeface="Arial" panose="020B0604020202020204" pitchFamily="34" charset="0"/>
              <a:ea typeface="微软雅黑" panose="020B0503020204020204" pitchFamily="34" charset="-122"/>
            </a:endParaRPr>
          </a:p>
        </p:txBody>
      </p:sp>
      <p:sp>
        <p:nvSpPr>
          <p:cNvPr id="7" name="文本框 6"/>
          <p:cNvSpPr txBox="1"/>
          <p:nvPr/>
        </p:nvSpPr>
        <p:spPr>
          <a:xfrm>
            <a:off x="2971165" y="6061075"/>
            <a:ext cx="732409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bg1"/>
                </a:solidFill>
                <a:latin typeface="楷体" panose="02010609060101010101" charset="-122"/>
                <a:ea typeface="楷体" panose="02010609060101010101" charset="-122"/>
              </a:rPr>
              <a:t>         </a:t>
            </a:r>
            <a:endParaRPr lang="zh-CN" altLang="en-US" sz="1800">
              <a:solidFill>
                <a:schemeClr val="bg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3"/>
          <a:stretch>
            <a:fillRect/>
          </a:stretch>
        </p:blipFill>
        <p:spPr>
          <a:xfrm>
            <a:off x="1125855" y="972185"/>
            <a:ext cx="10066655" cy="5516245"/>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1745615" y="3064510"/>
            <a:ext cx="903859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盘面策略，龙头模式</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62_3*n_h_h_f*1_2_1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智能图形正文，文字是您思想的提炼，请言简意赅的阐述观"/>
  <p:tag name="KSO_WM_UNIT_TEXT_FILL_FORE_SCHEMECOLOR_INDEX" val="1"/>
  <p:tag name="KSO_WM_UNIT_TEXT_FILL_TYPE" val="1"/>
  <p:tag name="KSO_WM_DIAGRAM_USE_COLOR_VALUE" val="{&quot;color_scheme&quot;:1,&quot;color_type&quot;:1,&quot;theme_color_indexes&quot;:[5,6,5,6,5,6]}"/>
</p:tagLst>
</file>

<file path=ppt/tags/tag1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62_3*n_h_h_a*1_2_1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1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2_2"/>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3_2"/>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62_3*n_h_h_f*1_2_2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62_3*n_h_h_a*1_2_2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2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1},{&quot;brightness&quot;:0,&quot;colorType&quot;:1,&quot;foreColorIndex&quot;:5,&quot;pos&quot;:0.5,&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62_3*n_h_h_f*1_2_3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您的智能图形正文文字是您思想的提炼，请言简意赅的阐述观"/>
  <p:tag name="KSO_WM_UNIT_TEXT_FILL_FORE_SCHEMECOLOR_INDEX" val="1"/>
  <p:tag name="KSO_WM_UNIT_TEXT_FILL_TYPE" val="1"/>
  <p:tag name="KSO_WM_DIAGRAM_USE_COLOR_VALUE" val="{&quot;color_scheme&quot;:1,&quot;color_type&quot;:1,&quot;theme_color_indexes&quot;:[5,6,5,6,5,6]}"/>
</p:tagLst>
</file>

<file path=ppt/tags/tag1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62_3*n_h_h_a*1_2_3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3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1},{&quot;brightness&quot;:0,&quot;colorType&quot;:1,&quot;foreColorIndex&quot;:5,&quot;pos&quot;:0.5,&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4_2"/>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962_3*n_h_h_f*1_2_4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正文，文字是您思想的提炼，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1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962_3*n_h_h_a*1_2_4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4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11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0962_3*n_h_i*1_1_1"/>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quot;colorType&quot;:1,&quot;foreColorIndex&quot;:5,&quot;pos&quot;:0,&quot;transparency&quot;:1},{&quot;brightness&quot;:0.4000000059604645,&quot;colorType&quot;:1,&quot;foreColorIndex&quot;:5,&quot;pos&quot;:0.7200000286102295,&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1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0962_3*n_h_i*1_1_2"/>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quot;colorType&quot;:1,&quot;foreColorIndex&quot;:5,&quot;pos&quot;:0.11999999731779099,&quot;transparency&quot;:1},{&quot;brightness&quot;:0.6000000238418579,&quot;colorType&quot;:1,&quot;foreColorIndex&quot;:5,&quot;pos&quot;:1,&quot;transparency&quot;:0.3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1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5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0962_3*n_h_a*1_1_1"/>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949999988079071,&quot;colorType&quot;:1,&quot;foreColorIndex&quot;:5,&quot;pos&quot;:0,&quot;transparency&quot;:1},{&quot;brightness&quot;:0.4000000059604645,&quot;colorType&quot;:1,&quot;foreColorIndex&quot;:5,&quot;pos&quot;:0.800000011920929,&quot;transparency&quot;:0.699999988079071}],&quot;type&quot;:3},&quot;glow&quot;:{&quot;colorType&quot;:0},&quot;line&quot;:{&quot;gradient&quot;:[{&quot;brightness&quot;:0,&quot;colorType&quot;:1,&quot;foreColorIndex&quot;:5,&quot;pos&quot;:0.25999999046325684,&quot;transparency&quot;:1},{&quot;brightness&quot;:0,&quot;colorType&quot;:1,&quot;foreColorIndex&quot;:5,&quot;pos&quot;: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10;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0.xml><?xml version="1.0" encoding="utf-8"?>
<p:tagLst xmlns:p="http://schemas.openxmlformats.org/presentationml/2006/main">
  <p:tag name="TABLE_ENDDRAG_ORIGIN_RECT" val="769*369"/>
  <p:tag name="TABLE_ENDDRAG_RECT" val="63*96*769*369"/>
</p:tagLst>
</file>

<file path=ppt/tags/tag12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5.xml><?xml version="1.0" encoding="utf-8"?>
<p:tagLst xmlns:p="http://schemas.openxmlformats.org/presentationml/2006/main">
  <p:tag name="KSO_WPP_MARK_KEY" val="5d6e9262-ca8a-4070-8ad5-698f89e303ea"/>
  <p:tag name="COMMONDATA" val="eyJoZGlkIjoiOWY4MjQyNDc1NWE5NGE3YmJhMmZmNzIzZDc5YmE1NGIifQ=="/>
  <p:tag name="commondata" val="eyJoZGlkIjoiZWQzZmNjMDY2MmQ2NmIyZjMyMjBjZGE5MGI3Y2EzNTgifQ=="/>
  <p:tag name="resource_record_key" val="{&quot;13&quot;:[4364884],&quot;19&quot;:[20342829,20348573],&quot;65&quot;:[20205176],&quot;70&quot;:[3319360,3321484,332240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350.85,&quot;left&quot;:329.75,&quot;top&quot;:108.9,&quot;width&quot;:519.35}"/>
</p:tagLst>
</file>

<file path=ppt/tags/tag24.xml><?xml version="1.0" encoding="utf-8"?>
<p:tagLst xmlns:p="http://schemas.openxmlformats.org/presentationml/2006/main">
  <p:tag name="KSO_WM_DIAGRAM_VIRTUALLY_FRAME" val="{&quot;height&quot;:350.85,&quot;left&quot;:329.75,&quot;top&quot;:108.9,&quot;width&quot;:519.35}"/>
</p:tagLst>
</file>

<file path=ppt/tags/tag25.xml><?xml version="1.0" encoding="utf-8"?>
<p:tagLst xmlns:p="http://schemas.openxmlformats.org/presentationml/2006/main">
  <p:tag name="KSO_WM_DIAGRAM_VIRTUALLY_FRAME" val="{&quot;height&quot;:350.85,&quot;left&quot;:329.75,&quot;top&quot;:108.9,&quot;width&quot;:519.35}"/>
</p:tagLst>
</file>

<file path=ppt/tags/tag26.xml><?xml version="1.0" encoding="utf-8"?>
<p:tagLst xmlns:p="http://schemas.openxmlformats.org/presentationml/2006/main">
  <p:tag name="KSO_WM_BEAUTIFY_FLAG" val=""/>
  <p:tag name="KSO_WM_DIAGRAM_VIRTUALLY_FRAME" val="{&quot;height&quot;:350.85,&quot;left&quot;:329.75,&quot;top&quot;:108.9,&quot;width&quot;:519.35}"/>
</p:tagLst>
</file>

<file path=ppt/tags/tag27.xml><?xml version="1.0" encoding="utf-8"?>
<p:tagLst xmlns:p="http://schemas.openxmlformats.org/presentationml/2006/main">
  <p:tag name="KSO_WM_DIAGRAM_VIRTUALLY_FRAME" val="{&quot;height&quot;:350.85,&quot;left&quot;:329.75,&quot;top&quot;:108.9,&quot;width&quot;:519.35}"/>
</p:tagLst>
</file>

<file path=ppt/tags/tag28.xml><?xml version="1.0" encoding="utf-8"?>
<p:tagLst xmlns:p="http://schemas.openxmlformats.org/presentationml/2006/main">
  <p:tag name="KSO_WM_BEAUTIFY_FLAG" val=""/>
  <p:tag name="KSO_WM_DIAGRAM_VIRTUALLY_FRAME" val="{&quot;height&quot;:350.85,&quot;left&quot;:329.75,&quot;top&quot;:108.9,&quot;width&quot;:519.35}"/>
</p:tagLst>
</file>

<file path=ppt/tags/tag29.xml><?xml version="1.0" encoding="utf-8"?>
<p:tagLst xmlns:p="http://schemas.openxmlformats.org/presentationml/2006/main">
  <p:tag name="KSO_WM_BEAUTIFY_FLAG" val=""/>
  <p:tag name="KSO_WM_DIAGRAM_VIRTUALLY_FRAME" val="{&quot;height&quot;:350.8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50.85,&quot;left&quot;:329.75,&quot;top&quot;:108.9,&quot;width&quot;:519.35}"/>
</p:tagLst>
</file>

<file path=ppt/tags/tag31.xml><?xml version="1.0" encoding="utf-8"?>
<p:tagLst xmlns:p="http://schemas.openxmlformats.org/presentationml/2006/main">
  <p:tag name="KSO_WM_DIAGRAM_VIRTUALLY_FRAME" val="{&quot;height&quot;:350.85,&quot;left&quot;:329.75,&quot;top&quot;:108.9,&quot;width&quot;:519.35}"/>
</p:tagLst>
</file>

<file path=ppt/tags/tag32.xml><?xml version="1.0" encoding="utf-8"?>
<p:tagLst xmlns:p="http://schemas.openxmlformats.org/presentationml/2006/main">
  <p:tag name="KSO_WM_BEAUTIFY_FLAG" val=""/>
  <p:tag name="KSO_WM_DIAGRAM_VIRTUALLY_FRAME" val="{&quot;height&quot;:350.85,&quot;left&quot;:329.75,&quot;top&quot;:108.9,&quot;width&quot;:519.35}"/>
</p:tagLst>
</file>

<file path=ppt/tags/tag33.xml><?xml version="1.0" encoding="utf-8"?>
<p:tagLst xmlns:p="http://schemas.openxmlformats.org/presentationml/2006/main">
  <p:tag name="KSO_WM_BEAUTIFY_FLAG" val=""/>
  <p:tag name="KSO_WM_DIAGRAM_VIRTUALLY_FRAME" val="{&quot;height&quot;:350.85,&quot;left&quot;:329.75,&quot;top&quot;:108.9,&quot;width&quot;:519.35}"/>
</p:tagLst>
</file>

<file path=ppt/tags/tag34.xml><?xml version="1.0" encoding="utf-8"?>
<p:tagLst xmlns:p="http://schemas.openxmlformats.org/presentationml/2006/main">
  <p:tag name="KSO_WM_BEAUTIFY_FLAG" val=""/>
  <p:tag name="KSO_WM_DIAGRAM_VIRTUALLY_FRAME" val="{&quot;height&quot;:350.85,&quot;left&quot;:329.75,&quot;top&quot;:108.9,&quot;width&quot;:519.35}"/>
</p:tagLst>
</file>

<file path=ppt/tags/tag35.xml><?xml version="1.0" encoding="utf-8"?>
<p:tagLst xmlns:p="http://schemas.openxmlformats.org/presentationml/2006/main">
  <p:tag name="KSO_WM_DIAGRAM_VIRTUALLY_FRAME" val="{&quot;height&quot;:350.85,&quot;left&quot;:329.75,&quot;top&quot;:108.9,&quot;width&quot;:519.35}"/>
</p:tagLst>
</file>

<file path=ppt/tags/tag36.xml><?xml version="1.0" encoding="utf-8"?>
<p:tagLst xmlns:p="http://schemas.openxmlformats.org/presentationml/2006/main">
  <p:tag name="KSO_WM_BEAUTIFY_FLAG" val=""/>
  <p:tag name="KSO_WM_DIAGRAM_VIRTUALLY_FRAME" val="{&quot;height&quot;:350.85,&quot;left&quot;:329.75,&quot;top&quot;:108.9,&quot;width&quot;:519.35}"/>
</p:tagLst>
</file>

<file path=ppt/tags/tag37.xml><?xml version="1.0" encoding="utf-8"?>
<p:tagLst xmlns:p="http://schemas.openxmlformats.org/presentationml/2006/main">
  <p:tag name="KSO_WM_BEAUTIFY_FLAG" val=""/>
  <p:tag name="KSO_WM_DIAGRAM_VIRTUALLY_FRAME" val="{&quot;height&quot;:350.85,&quot;left&quot;:329.75,&quot;top&quot;:108.9,&quot;width&quot;:519.35}"/>
</p:tagLst>
</file>

<file path=ppt/tags/tag38.xml><?xml version="1.0" encoding="utf-8"?>
<p:tagLst xmlns:p="http://schemas.openxmlformats.org/presentationml/2006/main">
  <p:tag name="KSO_WM_BEAUTIFY_FLAG" val=""/>
  <p:tag name="KSO_WM_DIAGRAM_VIRTUALLY_FRAME" val="{&quot;height&quot;:350.8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13&quot;:[4364884],&quot;19&quot;:[20342829],&quot;65&quot;:[20205176],&quot;70&quot;:[3321484,3322406]}"/>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DIAGRAM_VIRTUALLY_FRAME" val="{&quot;height&quot;:473.4,&quot;left&quot;:413.9,&quot;top&quot;:21.55,&quot;width&quot;:425.2}"/>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19&quot;:[20348573],&quot;65&quot;:[20205176]}"/>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DIAGRAM_VIRTUALLY_FRAME" val="{&quot;height&quot;:388.65,&quot;left&quot;:27,&quot;top&quot;:100.45,&quot;width&quot;:914.8}"/>
</p:tagLst>
</file>

<file path=ppt/tags/tag93.xml><?xml version="1.0" encoding="utf-8"?>
<p:tagLst xmlns:p="http://schemas.openxmlformats.org/presentationml/2006/main">
  <p:tag name="KSO_WM_DIAGRAM_VIRTUALLY_FRAME" val="{&quot;height&quot;:388.65,&quot;left&quot;:27,&quot;top&quot;:100.45,&quot;width&quot;:914.8}"/>
</p:tagLst>
</file>

<file path=ppt/tags/tag9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i*1_1_6"/>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6"/>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07999999821186066,&quot;transparency&quot;: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i*1_1_5"/>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7099999785423279,&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i*1_1_4"/>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15000000596046448,&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2_3*n_h_h_i*1_2_1_2"/>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5546</Words>
  <Application>WPS 演示</Application>
  <PresentationFormat>宽屏</PresentationFormat>
  <Paragraphs>620</Paragraphs>
  <Slides>31</Slides>
  <Notes>4</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31</vt:i4>
      </vt:variant>
    </vt:vector>
  </HeadingPairs>
  <TitlesOfParts>
    <vt:vector size="56" baseType="lpstr">
      <vt:lpstr>Arial</vt:lpstr>
      <vt:lpstr>宋体</vt:lpstr>
      <vt:lpstr>Wingdings</vt:lpstr>
      <vt:lpstr>微软雅黑</vt:lpstr>
      <vt:lpstr>Wingdings</vt:lpstr>
      <vt:lpstr>黑体</vt:lpstr>
      <vt:lpstr>思源黑体 Medium</vt:lpstr>
      <vt:lpstr>思源黑体 CN Bold</vt:lpstr>
      <vt:lpstr>思源黑体 CN Normal</vt:lpstr>
      <vt:lpstr>思源黑体 CN Light</vt:lpstr>
      <vt:lpstr>思源黑体 CN Medium</vt:lpstr>
      <vt:lpstr>Arial Unicode MS</vt:lpstr>
      <vt:lpstr>Calibri</vt:lpstr>
      <vt:lpstr>楷体</vt:lpstr>
      <vt:lpstr>思源黑体</vt:lpstr>
      <vt:lpstr>Franklin Gothic Medium</vt:lpstr>
      <vt:lpstr>Arial</vt:lpstr>
      <vt:lpstr>+中文标题</vt:lpstr>
      <vt:lpstr>Segoe Print</vt:lpstr>
      <vt:lpstr>思源宋体 CN</vt:lpstr>
      <vt:lpstr>汉仪中黑简</vt:lpstr>
      <vt:lpstr>Times New Roman</vt:lpstr>
      <vt:lpstr>思源黑体 CN Regular</vt:lpstr>
      <vt:lpstr>汉仪夏日体W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E 山</cp:lastModifiedBy>
  <cp:revision>272</cp:revision>
  <dcterms:created xsi:type="dcterms:W3CDTF">2022-12-31T05:43:00Z</dcterms:created>
  <dcterms:modified xsi:type="dcterms:W3CDTF">2025-09-11T12:55:25Z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402F87D374524AC39C12D85A90FAAE47_13</vt:lpwstr>
  </property>
</Properties>
</file>