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30" r:id="rId3"/>
    <p:sldId id="321" r:id="rId4"/>
    <p:sldId id="337" r:id="rId5"/>
    <p:sldId id="383" r:id="rId6"/>
    <p:sldId id="348" r:id="rId7"/>
    <p:sldId id="355" r:id="rId8"/>
    <p:sldId id="384" r:id="rId9"/>
    <p:sldId id="322" r:id="rId10"/>
    <p:sldId id="349" r:id="rId11"/>
    <p:sldId id="350" r:id="rId12"/>
    <p:sldId id="351" r:id="rId13"/>
    <p:sldId id="379" r:id="rId14"/>
    <p:sldId id="339" r:id="rId16"/>
    <p:sldId id="345" r:id="rId17"/>
    <p:sldId id="382" r:id="rId18"/>
    <p:sldId id="377" r:id="rId19"/>
    <p:sldId id="360" r:id="rId20"/>
    <p:sldId id="376" r:id="rId21"/>
    <p:sldId id="338" r:id="rId22"/>
    <p:sldId id="374" r:id="rId23"/>
    <p:sldId id="356" r:id="rId24"/>
    <p:sldId id="378" r:id="rId25"/>
    <p:sldId id="344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89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image" Target="../media/image27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1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6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6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8.xml"/><Relationship Id="rId3" Type="http://schemas.openxmlformats.org/officeDocument/2006/relationships/image" Target="../media/image36.png"/><Relationship Id="rId2" Type="http://schemas.openxmlformats.org/officeDocument/2006/relationships/tags" Target="../tags/tag6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image" Target="../media/image37.png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4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6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tags" Target="../tags/tag75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image" Target="../media/image44.png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45.png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46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47.png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45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tags" Target="../tags/tag51.xml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26.png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自强不息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强者恒强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60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双轮驱动，交替前行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210" y="5986145"/>
            <a:ext cx="11028680" cy="2484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中特估：安全稀缺资资源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公用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银行（城商行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农商行）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科特估：新质生产力硬科技：智能制造，人工智能，数据，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10" y="854710"/>
            <a:ext cx="5297805" cy="26695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0" y="854710"/>
            <a:ext cx="5069205" cy="2657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365" y="3524250"/>
            <a:ext cx="5176520" cy="24498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10" y="3524250"/>
            <a:ext cx="5190490" cy="2449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650" y="3364230"/>
            <a:ext cx="1790700" cy="1295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565" y="5843905"/>
            <a:ext cx="1790700" cy="1295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自主可控，向新而行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05025" y="5563870"/>
            <a:ext cx="79819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科特估全面领涨中特估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自主可控，智能制造，科技创新，炒新向新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关注新主题，新方向，新炒作，好马不吃回头草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815" y="737235"/>
            <a:ext cx="8763635" cy="47586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55" y="737235"/>
            <a:ext cx="3213100" cy="2206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555" y="3270250"/>
            <a:ext cx="3213735" cy="22098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扩大内需，提振消费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提振内需，促进循环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867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大力提振消费，理解消费，寻找差异化消费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不是没需求，是没找对需求。</a:t>
            </a:r>
            <a:r>
              <a:rPr lang="en-US" altLang="zh-CN" dirty="0" smtClean="0">
                <a:solidFill>
                  <a:schemeClr val="bg1"/>
                </a:solidFill>
              </a:rPr>
              <a:t>AIPC,AI</a:t>
            </a:r>
            <a:r>
              <a:rPr lang="zh-CN" altLang="en-US" dirty="0" smtClean="0">
                <a:solidFill>
                  <a:schemeClr val="bg1"/>
                </a:solidFill>
              </a:rPr>
              <a:t>手机，新型消费的理解和关注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678180"/>
            <a:ext cx="9350375" cy="52019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消费异动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内循环关注核心消费：关税相关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新零售消费</a:t>
            </a:r>
            <a:r>
              <a:rPr lang="zh-CN" dirty="0" smtClean="0">
                <a:solidFill>
                  <a:schemeClr val="bg1"/>
                </a:solidFill>
              </a:rPr>
              <a:t>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统一大市场下的内循环体系，关注民生消费及新兴消费，暑期消费正式来临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0155" y="657860"/>
            <a:ext cx="9711055" cy="5273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苏超概念，资金新高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周线金叉区域，日线死叉，关注下个日线金叉，熊线上移的机会，注意业绩波动风险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4445" y="737235"/>
            <a:ext cx="9471025" cy="5142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475" y="2546985"/>
            <a:ext cx="3619500" cy="952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新兴旅游，文化创意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7770" y="713105"/>
            <a:ext cx="9679305" cy="52558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220" y="2476500"/>
            <a:ext cx="3619500" cy="952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新型消费，健康产业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业绩增加，资金流入，红肥绿瘦，季线，月线金叉，周线金叉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关注下个熊线上移日线金叉</a:t>
            </a:r>
            <a:r>
              <a:rPr lang="zh-CN" altLang="en-US" dirty="0" smtClean="0">
                <a:solidFill>
                  <a:schemeClr val="bg1"/>
                </a:solidFill>
              </a:rPr>
              <a:t>的机会，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注</a:t>
            </a:r>
            <a:r>
              <a:rPr lang="zh-CN" dirty="0" smtClean="0">
                <a:solidFill>
                  <a:schemeClr val="bg1"/>
                </a:solidFill>
                <a:sym typeface="+mn-ea"/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7610" y="755650"/>
            <a:ext cx="9531350" cy="5175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40" y="2338070"/>
            <a:ext cx="3619500" cy="11658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主题掘金，趋势为王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趋势为王，顺势掘金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立足当下，着眼未来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扩大内需，提振消费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主题掘金，趋势为王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空间冲锋，趋势中军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核心主题三要素：拥有空间龙头，涨停梯队完整，趋势中军反复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区块链，资本金融，军工，固态电池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1260" y="697865"/>
            <a:ext cx="9544050" cy="51822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金融科技，自主可控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日线金叉，熊线上移，关注下个熊线上移的机会，注意业绩波动风险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0165" y="780415"/>
            <a:ext cx="9286875" cy="50425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5385" y="680720"/>
            <a:ext cx="9576435" cy="51993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业绩增加，资金流入，红肥绿瘦，控盘增加，月线，周线，金叉区域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日线死叉初期，关注下个熊线上移</a:t>
            </a:r>
            <a:r>
              <a:rPr lang="zh-CN" altLang="en-US" dirty="0" smtClean="0">
                <a:solidFill>
                  <a:schemeClr val="bg1"/>
                </a:solidFill>
              </a:rPr>
              <a:t>的机会</a:t>
            </a:r>
            <a:r>
              <a:rPr lang="zh-CN" dirty="0" smtClean="0">
                <a:solidFill>
                  <a:schemeClr val="bg1"/>
                </a:solidFill>
              </a:rPr>
              <a:t>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4135" y="681990"/>
            <a:ext cx="9467215" cy="5140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趋势为王，顺势掘金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1110" y="687070"/>
            <a:ext cx="9669780" cy="525081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年线金叉，主题活跃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8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上证指数年线金叉，开启投资好年份，北证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</a:rPr>
              <a:t>年线金叉，关注科创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2019</a:t>
            </a:r>
            <a:r>
              <a:rPr lang="zh-CN" altLang="en-US" dirty="0" smtClean="0">
                <a:solidFill>
                  <a:schemeClr val="bg1"/>
                </a:solidFill>
              </a:rPr>
              <a:t>年年线金叉，震荡行情，主题脱颖而出。</a:t>
            </a:r>
            <a:r>
              <a:rPr lang="en-US" altLang="zh-CN" dirty="0" smtClean="0">
                <a:solidFill>
                  <a:schemeClr val="bg1"/>
                </a:solidFill>
              </a:rPr>
              <a:t>2025</a:t>
            </a:r>
            <a:r>
              <a:rPr lang="zh-CN" altLang="en-US" dirty="0" smtClean="0">
                <a:solidFill>
                  <a:schemeClr val="bg1"/>
                </a:solidFill>
              </a:rPr>
              <a:t>，主题启航。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685" y="1168400"/>
            <a:ext cx="3366135" cy="1687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460" y="2816860"/>
            <a:ext cx="3322955" cy="1686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685" y="2990850"/>
            <a:ext cx="3361690" cy="17011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0640" y="710565"/>
            <a:ext cx="9569450" cy="519620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9</a:t>
            </a:r>
            <a:r>
              <a:rPr lang="zh-CN" dirty="0" smtClean="0">
                <a:solidFill>
                  <a:schemeClr val="bg1"/>
                </a:solidFill>
              </a:rPr>
              <a:t>大指数年线依然金叉，指数托底，题材主线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年季交集，题材领先，年月交集，权重拖提，题材活跃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935" y="1771650"/>
            <a:ext cx="7193915" cy="1069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535" y="4700270"/>
            <a:ext cx="7473950" cy="11760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不再纠结，不在犹豫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6150" y="5975350"/>
            <a:ext cx="10034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MACD</a:t>
            </a:r>
            <a:r>
              <a:rPr lang="zh-CN" altLang="en-US" dirty="0" smtClean="0">
                <a:solidFill>
                  <a:schemeClr val="bg1"/>
                </a:solidFill>
              </a:rPr>
              <a:t>季线每次金叉都带动市场投资机会，本次再次金叉，调整就是机会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行情初期：权重搭台，题材唱戏，小盘跑赢，</a:t>
            </a:r>
            <a:r>
              <a:rPr lang="en-US" altLang="zh-CN" dirty="0" smtClean="0">
                <a:solidFill>
                  <a:schemeClr val="bg1"/>
                </a:solidFill>
              </a:rPr>
              <a:t>924</a:t>
            </a:r>
            <a:r>
              <a:rPr lang="zh-CN" altLang="en-US" dirty="0" smtClean="0">
                <a:solidFill>
                  <a:schemeClr val="bg1"/>
                </a:solidFill>
              </a:rPr>
              <a:t>只是预演，</a:t>
            </a:r>
            <a:r>
              <a:rPr lang="en-US" altLang="zh-CN" dirty="0" smtClean="0">
                <a:solidFill>
                  <a:schemeClr val="bg1"/>
                </a:solidFill>
              </a:rPr>
              <a:t>624</a:t>
            </a:r>
            <a:r>
              <a:rPr lang="zh-CN" altLang="en-US" dirty="0" smtClean="0">
                <a:solidFill>
                  <a:schemeClr val="bg1"/>
                </a:solidFill>
              </a:rPr>
              <a:t>才是开启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833755"/>
            <a:ext cx="2754630" cy="17487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280" y="2543810"/>
            <a:ext cx="2749550" cy="16757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090" y="4170680"/>
            <a:ext cx="2746375" cy="16897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705" y="838200"/>
            <a:ext cx="9249410" cy="50222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8720" y="737235"/>
            <a:ext cx="9549130" cy="518541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上半年的主题机会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6150" y="5949950"/>
            <a:ext cx="10034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季度硬科技为主，机器人贯穿持续，数据中心反复等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季度消费持续贯穿，医药，核聚变反复。资金流入，中短向上，核心主题反复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45" y="2698115"/>
            <a:ext cx="3810635" cy="1637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15" y="2690495"/>
            <a:ext cx="3859530" cy="1644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立足当下，着眼未来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从发展到安全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发展到安全，核心到稀缺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安全稀缺资产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长期资金入市，稳定压到一切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7050" y="894715"/>
            <a:ext cx="10986135" cy="4893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2662</Words>
  <Application>WPS 演示</Application>
  <PresentationFormat>宽屏</PresentationFormat>
  <Paragraphs>166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291</cp:revision>
  <dcterms:created xsi:type="dcterms:W3CDTF">2022-12-31T05:43:00Z</dcterms:created>
  <dcterms:modified xsi:type="dcterms:W3CDTF">2025-06-27T08:50:02Z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3ECA4330BE1E482B9EB2C48F3A3AF1C1_13</vt:lpwstr>
  </property>
</Properties>
</file>