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13" r:id="rId3"/>
    <p:sldId id="287" r:id="rId4"/>
    <p:sldId id="286" r:id="rId5"/>
    <p:sldId id="367" r:id="rId6"/>
    <p:sldId id="368" r:id="rId7"/>
    <p:sldId id="369" r:id="rId8"/>
    <p:sldId id="385" r:id="rId9"/>
    <p:sldId id="365" r:id="rId10"/>
    <p:sldId id="370" r:id="rId11"/>
    <p:sldId id="372" r:id="rId12"/>
    <p:sldId id="371" r:id="rId13"/>
    <p:sldId id="373" r:id="rId14"/>
    <p:sldId id="374" r:id="rId15"/>
    <p:sldId id="375" r:id="rId16"/>
    <p:sldId id="386" r:id="rId17"/>
    <p:sldId id="376" r:id="rId18"/>
    <p:sldId id="377" r:id="rId19"/>
    <p:sldId id="378" r:id="rId20"/>
    <p:sldId id="379" r:id="rId21"/>
    <p:sldId id="388" r:id="rId22"/>
    <p:sldId id="389" r:id="rId23"/>
    <p:sldId id="390" r:id="rId24"/>
    <p:sldId id="380" r:id="rId25"/>
    <p:sldId id="387" r:id="rId26"/>
    <p:sldId id="381" r:id="rId27"/>
    <p:sldId id="382" r:id="rId28"/>
    <p:sldId id="391" r:id="rId29"/>
    <p:sldId id="383" r:id="rId30"/>
    <p:sldId id="384" r:id="rId31"/>
    <p:sldId id="289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5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admin" initials="a" lastIdx="1" clrIdx="0"/>
  <p:cmAuthor id="8" name="姜伟光" initials="姜" lastIdx="1" clrIdx="0"/>
  <p:cmAuthor id="2" name="作者" initials="A" lastIdx="0" clrIdx="1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58ED"/>
    <a:srgbClr val="B47BFD"/>
    <a:srgbClr val="B77DFE"/>
    <a:srgbClr val="1E38B8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202" d="100"/>
          <a:sy n="202" d="100"/>
        </p:scale>
        <p:origin x="139" y="331"/>
      </p:cViewPr>
      <p:guideLst>
        <p:guide orient="horz" pos="2160"/>
        <p:guide pos="35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122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8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image" Target="../media/image18.png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7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image" Target="../media/image21.png"/><Relationship Id="rId2" Type="http://schemas.openxmlformats.org/officeDocument/2006/relationships/tags" Target="../tags/tag7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77.xml"/><Relationship Id="rId4" Type="http://schemas.openxmlformats.org/officeDocument/2006/relationships/image" Target="../media/image22.png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8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8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image" Target="../media/image27.png"/><Relationship Id="rId2" Type="http://schemas.openxmlformats.org/officeDocument/2006/relationships/tags" Target="../tags/tag87.xml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9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image" Target="../media/image10.png"/><Relationship Id="rId3" Type="http://schemas.openxmlformats.org/officeDocument/2006/relationships/tags" Target="../tags/tag27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6.xml"/><Relationship Id="rId19" Type="http://schemas.openxmlformats.org/officeDocument/2006/relationships/tags" Target="../tags/tag42.xml"/><Relationship Id="rId18" Type="http://schemas.openxmlformats.org/officeDocument/2006/relationships/tags" Target="../tags/tag41.xml"/><Relationship Id="rId17" Type="http://schemas.openxmlformats.org/officeDocument/2006/relationships/tags" Target="../tags/tag40.xml"/><Relationship Id="rId16" Type="http://schemas.openxmlformats.org/officeDocument/2006/relationships/tags" Target="../tags/tag39.xml"/><Relationship Id="rId15" Type="http://schemas.openxmlformats.org/officeDocument/2006/relationships/tags" Target="../tags/tag38.xml"/><Relationship Id="rId14" Type="http://schemas.openxmlformats.org/officeDocument/2006/relationships/tags" Target="../tags/tag3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5.xml"/><Relationship Id="rId4" Type="http://schemas.openxmlformats.org/officeDocument/2006/relationships/image" Target="../media/image30.pn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98.xml"/><Relationship Id="rId4" Type="http://schemas.openxmlformats.org/officeDocument/2006/relationships/image" Target="../media/image31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01.xml"/><Relationship Id="rId4" Type="http://schemas.openxmlformats.org/officeDocument/2006/relationships/image" Target="../media/image32.png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10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1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13.xml"/><Relationship Id="rId4" Type="http://schemas.openxmlformats.org/officeDocument/2006/relationships/image" Target="../media/image37.png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116.xml"/><Relationship Id="rId4" Type="http://schemas.openxmlformats.org/officeDocument/2006/relationships/image" Target="../media/image38.png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8.xml"/><Relationship Id="rId3" Type="http://schemas.openxmlformats.org/officeDocument/2006/relationships/image" Target="../media/image39.png"/><Relationship Id="rId2" Type="http://schemas.openxmlformats.org/officeDocument/2006/relationships/tags" Target="../tags/tag117.xml"/><Relationship Id="rId1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0.xml"/><Relationship Id="rId3" Type="http://schemas.openxmlformats.org/officeDocument/2006/relationships/image" Target="../media/image40.png"/><Relationship Id="rId2" Type="http://schemas.openxmlformats.org/officeDocument/2006/relationships/tags" Target="../tags/tag119.xml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21.xml"/><Relationship Id="rId1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12.png"/><Relationship Id="rId2" Type="http://schemas.openxmlformats.org/officeDocument/2006/relationships/tags" Target="../tags/tag48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image" Target="../media/image13.png"/><Relationship Id="rId2" Type="http://schemas.openxmlformats.org/officeDocument/2006/relationships/tags" Target="../tags/tag5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5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tags" Target="../tags/tag54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5504023" y="74104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75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掘炒作逻辑，紧抓主升浪</a:t>
            </a:r>
            <a:endParaRPr lang="zh-CN" altLang="en-US" sz="75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980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王浩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  <a:sym typeface="+mn-ea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361305" y="4479925"/>
            <a:ext cx="54571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国内知名大学毕业，10年中积累了股票和其他金融衍生品的研究经验，历经了市场多轮的沉浮和洗礼，多年对市场的理解，总结出来长久生存的《王家大刀》的系列常识和战法；依照经传软件中的各项指标总结出来《冰热战法》、《产业延展战法》、《双龙战法》、《交易线V型战法》等一系列战法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818" y="753110"/>
            <a:ext cx="4401820" cy="521335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56995" y="106313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我们来回顾一下机器人炒作逻辑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2597" y="1107104"/>
            <a:ext cx="1044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第一阶段：</a:t>
            </a:r>
            <a:r>
              <a:rPr lang="en-US" altLang="zh-CN" b="1" dirty="0">
                <a:solidFill>
                  <a:srgbClr val="FFFF00"/>
                </a:solidFill>
              </a:rPr>
              <a:t>2024</a:t>
            </a:r>
            <a:r>
              <a:rPr lang="zh-CN" altLang="en-US" b="1" dirty="0">
                <a:solidFill>
                  <a:srgbClr val="FFFF00"/>
                </a:solidFill>
              </a:rPr>
              <a:t>年</a:t>
            </a:r>
            <a:r>
              <a:rPr lang="en-US" altLang="zh-CN" b="1" dirty="0">
                <a:solidFill>
                  <a:srgbClr val="FFFF00"/>
                </a:solidFill>
              </a:rPr>
              <a:t>11</a:t>
            </a:r>
            <a:r>
              <a:rPr lang="zh-CN" altLang="en-US" b="1" dirty="0">
                <a:solidFill>
                  <a:srgbClr val="FFFF00"/>
                </a:solidFill>
              </a:rPr>
              <a:t>月份，机器人开始异动，并且有领头羊山东矿机，随后进入</a:t>
            </a:r>
            <a:r>
              <a:rPr lang="en-US" altLang="zh-CN" b="1" dirty="0">
                <a:solidFill>
                  <a:srgbClr val="FFFF00"/>
                </a:solidFill>
              </a:rPr>
              <a:t>12</a:t>
            </a:r>
            <a:r>
              <a:rPr lang="zh-CN" altLang="en-US" b="1" dirty="0">
                <a:solidFill>
                  <a:srgbClr val="FFFF00"/>
                </a:solidFill>
              </a:rPr>
              <a:t>月份到</a:t>
            </a:r>
            <a:r>
              <a:rPr lang="en-US" altLang="zh-CN" b="1" dirty="0">
                <a:solidFill>
                  <a:srgbClr val="FFFF00"/>
                </a:solidFill>
              </a:rPr>
              <a:t>2025</a:t>
            </a:r>
            <a:r>
              <a:rPr lang="zh-CN" altLang="en-US" b="1" dirty="0">
                <a:solidFill>
                  <a:srgbClr val="FFFF00"/>
                </a:solidFill>
              </a:rPr>
              <a:t>年</a:t>
            </a:r>
            <a:r>
              <a:rPr lang="en-US" altLang="zh-CN" b="1" dirty="0">
                <a:solidFill>
                  <a:srgbClr val="FFFF00"/>
                </a:solidFill>
              </a:rPr>
              <a:t>1</a:t>
            </a:r>
            <a:r>
              <a:rPr lang="zh-CN" altLang="en-US" b="1" dirty="0">
                <a:solidFill>
                  <a:srgbClr val="FFFF00"/>
                </a:solidFill>
              </a:rPr>
              <a:t>月初消失了一段时间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2597" y="2338624"/>
            <a:ext cx="1044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第二阶段：</a:t>
            </a:r>
            <a:r>
              <a:rPr lang="en-US" altLang="zh-CN" b="1" dirty="0">
                <a:solidFill>
                  <a:srgbClr val="FFFF00"/>
                </a:solidFill>
              </a:rPr>
              <a:t>2025</a:t>
            </a:r>
            <a:r>
              <a:rPr lang="zh-CN" altLang="en-US" b="1" dirty="0">
                <a:solidFill>
                  <a:srgbClr val="FFFF00"/>
                </a:solidFill>
              </a:rPr>
              <a:t>年</a:t>
            </a:r>
            <a:r>
              <a:rPr lang="en-US" altLang="zh-CN" b="1" dirty="0">
                <a:solidFill>
                  <a:srgbClr val="FFFF00"/>
                </a:solidFill>
              </a:rPr>
              <a:t>1</a:t>
            </a:r>
            <a:r>
              <a:rPr lang="zh-CN" altLang="en-US" b="1" dirty="0">
                <a:solidFill>
                  <a:srgbClr val="FFFF00"/>
                </a:solidFill>
              </a:rPr>
              <a:t>月</a:t>
            </a:r>
            <a:r>
              <a:rPr lang="en-US" altLang="zh-CN" b="1" dirty="0">
                <a:solidFill>
                  <a:srgbClr val="FFFF00"/>
                </a:solidFill>
              </a:rPr>
              <a:t>20</a:t>
            </a:r>
            <a:r>
              <a:rPr lang="zh-CN" altLang="en-US" b="1" dirty="0">
                <a:solidFill>
                  <a:srgbClr val="FFFF00"/>
                </a:solidFill>
              </a:rPr>
              <a:t>日左右，机器人再次受到资金的炒作，具有代表性的就是长盛轴承、中大力德。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0754" y="3570144"/>
            <a:ext cx="1044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第三阶段：</a:t>
            </a:r>
            <a:r>
              <a:rPr lang="en-US" altLang="zh-CN" b="1" dirty="0">
                <a:solidFill>
                  <a:srgbClr val="FFFF00"/>
                </a:solidFill>
              </a:rPr>
              <a:t>2025</a:t>
            </a:r>
            <a:r>
              <a:rPr lang="zh-CN" altLang="en-US" b="1" dirty="0">
                <a:solidFill>
                  <a:srgbClr val="FFFF00"/>
                </a:solidFill>
              </a:rPr>
              <a:t>年春节红包行情，叠加不断的消息刺激，形成板块的主升浪行情，从而推动股票进一步上涨此时部分个股形成主升浪行情，甚至有</a:t>
            </a:r>
            <a:r>
              <a:rPr lang="en-US" altLang="zh-CN" b="1" dirty="0">
                <a:solidFill>
                  <a:srgbClr val="FFFF00"/>
                </a:solidFill>
              </a:rPr>
              <a:t>2</a:t>
            </a:r>
            <a:r>
              <a:rPr lang="zh-CN" altLang="en-US" b="1" dirty="0">
                <a:solidFill>
                  <a:srgbClr val="FFFF00"/>
                </a:solidFill>
              </a:rPr>
              <a:t>倍、</a:t>
            </a:r>
            <a:r>
              <a:rPr lang="en-US" altLang="zh-CN" b="1" dirty="0">
                <a:solidFill>
                  <a:srgbClr val="FFFF00"/>
                </a:solidFill>
              </a:rPr>
              <a:t>3</a:t>
            </a:r>
            <a:r>
              <a:rPr lang="zh-CN" altLang="en-US" b="1" dirty="0">
                <a:solidFill>
                  <a:srgbClr val="FFFF00"/>
                </a:solidFill>
              </a:rPr>
              <a:t>倍的个股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6110" y="4801664"/>
            <a:ext cx="1044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第四阶段：</a:t>
            </a:r>
            <a:r>
              <a:rPr lang="en-US" altLang="zh-CN" b="1" dirty="0">
                <a:solidFill>
                  <a:srgbClr val="FFFF00"/>
                </a:solidFill>
              </a:rPr>
              <a:t>4</a:t>
            </a:r>
            <a:r>
              <a:rPr lang="zh-CN" altLang="en-US" b="1" dirty="0">
                <a:solidFill>
                  <a:srgbClr val="FFFF00"/>
                </a:solidFill>
              </a:rPr>
              <a:t>月到现在，整体炒作热度逐步降低，时不时有些股票涨停，连板高度不高，基本上</a:t>
            </a:r>
            <a:r>
              <a:rPr lang="en-US" altLang="zh-CN" b="1" dirty="0">
                <a:solidFill>
                  <a:srgbClr val="FFFF00"/>
                </a:solidFill>
              </a:rPr>
              <a:t>1-2</a:t>
            </a:r>
            <a:r>
              <a:rPr lang="zh-CN" altLang="en-US" b="1" dirty="0">
                <a:solidFill>
                  <a:srgbClr val="FFFF00"/>
                </a:solidFill>
              </a:rPr>
              <a:t>板就结束了。也就是我们讲的鱼尾行情了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56995" y="106313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借助工具</a:t>
            </a:r>
            <a:r>
              <a:rPr lang="en-US" altLang="zh-CN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—</a:t>
            </a:r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事半功倍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2493" y="937072"/>
            <a:ext cx="5827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highlight>
                  <a:srgbClr val="FFFF00"/>
                </a:highlight>
              </a:rPr>
              <a:t>通过涨停棱镜来判断题材炒作的阶段，以及持续性</a:t>
            </a:r>
            <a:endParaRPr lang="zh-CN" altLang="en-US" sz="2000" dirty="0">
              <a:highlight>
                <a:srgbClr val="FFFF00"/>
              </a:highligh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55" y="1559968"/>
            <a:ext cx="10924023" cy="3738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42700" y="5520818"/>
            <a:ext cx="10868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48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无主题不牛股、龙头不死，热点不止</a:t>
            </a:r>
            <a:endParaRPr lang="en-US" altLang="zh-CN" sz="48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56995" y="106313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如何通过涨停棱镜来寻找机会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6110" y="1182674"/>
            <a:ext cx="1044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第一阶段：发现炒作信号（涨停棱镜出现</a:t>
            </a:r>
            <a:r>
              <a:rPr lang="en-US" altLang="zh-CN" b="1" dirty="0">
                <a:solidFill>
                  <a:srgbClr val="FFFF00"/>
                </a:solidFill>
              </a:rPr>
              <a:t>5</a:t>
            </a:r>
            <a:r>
              <a:rPr lang="zh-CN" altLang="en-US" b="1" dirty="0">
                <a:solidFill>
                  <a:srgbClr val="FFFF00"/>
                </a:solidFill>
              </a:rPr>
              <a:t>天</a:t>
            </a:r>
            <a:r>
              <a:rPr lang="en-US" altLang="zh-CN" b="1" dirty="0">
                <a:solidFill>
                  <a:srgbClr val="FFFF00"/>
                </a:solidFill>
              </a:rPr>
              <a:t>3</a:t>
            </a:r>
            <a:r>
              <a:rPr lang="zh-CN" altLang="en-US" b="1" dirty="0">
                <a:solidFill>
                  <a:srgbClr val="FFFF00"/>
                </a:solidFill>
              </a:rPr>
              <a:t>次和</a:t>
            </a:r>
            <a:r>
              <a:rPr lang="en-US" altLang="zh-CN" b="1" dirty="0">
                <a:solidFill>
                  <a:srgbClr val="FFFF00"/>
                </a:solidFill>
              </a:rPr>
              <a:t>3</a:t>
            </a:r>
            <a:r>
              <a:rPr lang="zh-CN" altLang="en-US" b="1" dirty="0">
                <a:solidFill>
                  <a:srgbClr val="FFFF00"/>
                </a:solidFill>
              </a:rPr>
              <a:t>天</a:t>
            </a:r>
            <a:r>
              <a:rPr lang="en-US" altLang="zh-CN" b="1" dirty="0">
                <a:solidFill>
                  <a:srgbClr val="FFFF00"/>
                </a:solidFill>
              </a:rPr>
              <a:t>2</a:t>
            </a:r>
            <a:r>
              <a:rPr lang="zh-CN" altLang="en-US" b="1" dirty="0">
                <a:solidFill>
                  <a:srgbClr val="FFFF00"/>
                </a:solidFill>
              </a:rPr>
              <a:t>次的情况）</a:t>
            </a:r>
            <a:r>
              <a:rPr lang="en-US" altLang="zh-CN" b="1" dirty="0">
                <a:solidFill>
                  <a:srgbClr val="FFFF00"/>
                </a:solidFill>
              </a:rPr>
              <a:t>,</a:t>
            </a:r>
            <a:r>
              <a:rPr lang="zh-CN" altLang="en-US" b="1" dirty="0">
                <a:solidFill>
                  <a:srgbClr val="FFFF00"/>
                </a:solidFill>
              </a:rPr>
              <a:t>如果不知道如何选如何埋伏我们有专门的猎手用户专属文章，做提前量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31" y="1924540"/>
            <a:ext cx="3574104" cy="1816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366" y="1924540"/>
            <a:ext cx="5474932" cy="4425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15" y="1552073"/>
            <a:ext cx="10354326" cy="39468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413311" y="758315"/>
            <a:ext cx="1044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第二阶段：开始炒作了满足</a:t>
            </a:r>
            <a:r>
              <a:rPr lang="en-US" altLang="zh-CN" b="1" dirty="0">
                <a:solidFill>
                  <a:srgbClr val="FFFF00"/>
                </a:solidFill>
              </a:rPr>
              <a:t>555</a:t>
            </a:r>
            <a:r>
              <a:rPr lang="zh-CN" altLang="en-US" b="1" dirty="0">
                <a:solidFill>
                  <a:srgbClr val="FFFF00"/>
                </a:solidFill>
              </a:rPr>
              <a:t>原则，所谓的</a:t>
            </a:r>
            <a:r>
              <a:rPr lang="en-US" altLang="zh-CN" b="1" dirty="0">
                <a:solidFill>
                  <a:srgbClr val="FFFF00"/>
                </a:solidFill>
              </a:rPr>
              <a:t>555</a:t>
            </a:r>
            <a:r>
              <a:rPr lang="zh-CN" altLang="en-US" b="1" dirty="0">
                <a:solidFill>
                  <a:srgbClr val="FFFF00"/>
                </a:solidFill>
              </a:rPr>
              <a:t>原则就是涨停周期表排名前</a:t>
            </a:r>
            <a:r>
              <a:rPr lang="en-US" altLang="zh-CN" b="1" dirty="0">
                <a:solidFill>
                  <a:srgbClr val="FFFF00"/>
                </a:solidFill>
              </a:rPr>
              <a:t>5</a:t>
            </a:r>
            <a:r>
              <a:rPr lang="zh-CN" altLang="en-US" b="1" dirty="0">
                <a:solidFill>
                  <a:srgbClr val="FFFF00"/>
                </a:solidFill>
              </a:rPr>
              <a:t>，主力净买额排名前</a:t>
            </a:r>
            <a:r>
              <a:rPr lang="en-US" altLang="zh-CN" b="1" dirty="0">
                <a:solidFill>
                  <a:srgbClr val="FFFF00"/>
                </a:solidFill>
              </a:rPr>
              <a:t>5</a:t>
            </a:r>
            <a:r>
              <a:rPr lang="zh-CN" altLang="en-US" b="1" dirty="0">
                <a:solidFill>
                  <a:srgbClr val="FFFF00"/>
                </a:solidFill>
              </a:rPr>
              <a:t>、主题内部涨停板家数有</a:t>
            </a:r>
            <a:r>
              <a:rPr lang="en-US" altLang="zh-CN" b="1" dirty="0">
                <a:solidFill>
                  <a:srgbClr val="FFFF00"/>
                </a:solidFill>
              </a:rPr>
              <a:t>5</a:t>
            </a:r>
            <a:r>
              <a:rPr lang="zh-CN" altLang="en-US" b="1" dirty="0">
                <a:solidFill>
                  <a:srgbClr val="FFFF00"/>
                </a:solidFill>
              </a:rPr>
              <a:t>家以上；当然如果更稳健一点是</a:t>
            </a:r>
            <a:r>
              <a:rPr lang="en-US" altLang="zh-CN" b="1" dirty="0">
                <a:solidFill>
                  <a:srgbClr val="FFFF00"/>
                </a:solidFill>
              </a:rPr>
              <a:t>3/5/10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3311" y="5717489"/>
            <a:ext cx="1044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第三阶段：连续</a:t>
            </a:r>
            <a:r>
              <a:rPr lang="en-US" altLang="zh-CN" b="1" dirty="0">
                <a:solidFill>
                  <a:srgbClr val="FFFF00"/>
                </a:solidFill>
              </a:rPr>
              <a:t>10</a:t>
            </a:r>
            <a:r>
              <a:rPr lang="zh-CN" altLang="en-US" b="1" dirty="0">
                <a:solidFill>
                  <a:srgbClr val="FFFF00"/>
                </a:solidFill>
              </a:rPr>
              <a:t>个交易日以上，甚至像机器人一样连续一个月，两个月的炒作，此时我们的选股模型可以涵盖很多种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202170" y="26114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如何通过涨停棱镜来寻找机会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267" y="862101"/>
            <a:ext cx="11583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第四阶段：不间断的脱榜，并且脱榜的次数越来越多，稀稀拉拉的，很难形成气候了，此时基本上就是到了鱼尾行情了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356995" y="106313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如何通过涨停棱镜来寻找机会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61" y="1679445"/>
            <a:ext cx="11887733" cy="257529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5861" y="4481341"/>
            <a:ext cx="11583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机器人：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en-US" altLang="zh-CN" b="1" dirty="0">
                <a:solidFill>
                  <a:srgbClr val="FFFF00"/>
                </a:solidFill>
              </a:rPr>
              <a:t>5</a:t>
            </a:r>
            <a:r>
              <a:rPr lang="zh-CN" altLang="en-US" b="1" dirty="0">
                <a:solidFill>
                  <a:srgbClr val="FFFF00"/>
                </a:solidFill>
              </a:rPr>
              <a:t>月底</a:t>
            </a:r>
            <a:r>
              <a:rPr lang="en-US" altLang="zh-CN" b="1" dirty="0">
                <a:solidFill>
                  <a:srgbClr val="FFFF00"/>
                </a:solidFill>
              </a:rPr>
              <a:t>6</a:t>
            </a:r>
            <a:r>
              <a:rPr lang="zh-CN" altLang="en-US" b="1" dirty="0">
                <a:solidFill>
                  <a:srgbClr val="FFFF00"/>
                </a:solidFill>
              </a:rPr>
              <a:t>月初  一天隔一天了</a:t>
            </a:r>
            <a:endParaRPr lang="en-US" altLang="zh-CN" b="1" dirty="0">
              <a:solidFill>
                <a:srgbClr val="FFFF00"/>
              </a:solidFill>
            </a:endParaRPr>
          </a:p>
          <a:p>
            <a:endParaRPr lang="en-US" altLang="zh-CN" b="1" dirty="0">
              <a:solidFill>
                <a:srgbClr val="FFFF00"/>
              </a:solidFill>
            </a:endParaRPr>
          </a:p>
          <a:p>
            <a:r>
              <a:rPr lang="en-US" altLang="zh-CN" b="1" dirty="0">
                <a:solidFill>
                  <a:srgbClr val="FFFF00"/>
                </a:solidFill>
              </a:rPr>
              <a:t>6</a:t>
            </a:r>
            <a:r>
              <a:rPr lang="zh-CN" altLang="en-US" b="1" dirty="0">
                <a:solidFill>
                  <a:srgbClr val="FFFF00"/>
                </a:solidFill>
              </a:rPr>
              <a:t>月中旬到下旬基本上隔</a:t>
            </a:r>
            <a:r>
              <a:rPr lang="en-US" altLang="zh-CN" b="1" dirty="0">
                <a:solidFill>
                  <a:srgbClr val="FFFF00"/>
                </a:solidFill>
              </a:rPr>
              <a:t>2</a:t>
            </a:r>
            <a:r>
              <a:rPr lang="zh-CN" altLang="en-US" b="1" dirty="0">
                <a:solidFill>
                  <a:srgbClr val="FFFF00"/>
                </a:solidFill>
              </a:rPr>
              <a:t>天的  隔</a:t>
            </a:r>
            <a:r>
              <a:rPr lang="en-US" altLang="zh-CN" b="1" dirty="0">
                <a:solidFill>
                  <a:srgbClr val="FFFF00"/>
                </a:solidFill>
              </a:rPr>
              <a:t>4</a:t>
            </a:r>
            <a:r>
              <a:rPr lang="zh-CN" altLang="en-US" b="1" dirty="0">
                <a:solidFill>
                  <a:srgbClr val="FFFF00"/>
                </a:solidFill>
              </a:rPr>
              <a:t>天的属于逐步熄火状态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049020" y="3064510"/>
            <a:ext cx="100958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48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如何选股</a:t>
            </a:r>
            <a:endParaRPr lang="en-US" altLang="zh-CN" sz="48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56995" y="106313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主题启动阶段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4267" y="858323"/>
            <a:ext cx="11583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也就是我们讲的的第一阶段，此时主题还在酝酿过程当中，满足</a:t>
            </a:r>
            <a:r>
              <a:rPr lang="en-US" altLang="zh-CN" b="1" dirty="0">
                <a:solidFill>
                  <a:srgbClr val="FFFF00"/>
                </a:solidFill>
              </a:rPr>
              <a:t>5</a:t>
            </a:r>
            <a:r>
              <a:rPr lang="zh-CN" altLang="en-US" b="1" dirty="0">
                <a:solidFill>
                  <a:srgbClr val="FFFF00"/>
                </a:solidFill>
              </a:rPr>
              <a:t>天</a:t>
            </a:r>
            <a:r>
              <a:rPr lang="en-US" altLang="zh-CN" b="1" dirty="0">
                <a:solidFill>
                  <a:srgbClr val="FFFF00"/>
                </a:solidFill>
              </a:rPr>
              <a:t>3</a:t>
            </a:r>
            <a:r>
              <a:rPr lang="zh-CN" altLang="en-US" b="1" dirty="0">
                <a:solidFill>
                  <a:srgbClr val="FFFF00"/>
                </a:solidFill>
              </a:rPr>
              <a:t>次</a:t>
            </a:r>
            <a:r>
              <a:rPr lang="en-US" altLang="zh-CN" b="1" dirty="0">
                <a:solidFill>
                  <a:srgbClr val="FFFF00"/>
                </a:solidFill>
              </a:rPr>
              <a:t>3</a:t>
            </a:r>
            <a:r>
              <a:rPr lang="zh-CN" altLang="en-US" b="1" dirty="0">
                <a:solidFill>
                  <a:srgbClr val="FFFF00"/>
                </a:solidFill>
              </a:rPr>
              <a:t>天两次，目前来看近期有这个标准的就是国产芯片，由于是初期中线短线都可以把握，短线采用的是双</a:t>
            </a:r>
            <a:r>
              <a:rPr lang="en-US" altLang="zh-CN" b="1" dirty="0">
                <a:solidFill>
                  <a:srgbClr val="FFFF00"/>
                </a:solidFill>
              </a:rPr>
              <a:t>B</a:t>
            </a:r>
            <a:r>
              <a:rPr lang="zh-CN" altLang="en-US" b="1" dirty="0">
                <a:solidFill>
                  <a:srgbClr val="FFFF00"/>
                </a:solidFill>
              </a:rPr>
              <a:t>突破回踩的思路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674" y="1631843"/>
            <a:ext cx="7926059" cy="37396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97" y="1640143"/>
            <a:ext cx="3523946" cy="373138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04355" y="5597700"/>
            <a:ext cx="9213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选股模型：双</a:t>
            </a:r>
            <a:r>
              <a:rPr lang="en-US" altLang="zh-CN" b="1" dirty="0">
                <a:solidFill>
                  <a:srgbClr val="FFFF00"/>
                </a:solidFill>
              </a:rPr>
              <a:t>B</a:t>
            </a:r>
            <a:r>
              <a:rPr lang="zh-CN" altLang="en-US" b="1" dirty="0">
                <a:solidFill>
                  <a:srgbClr val="FFFF00"/>
                </a:solidFill>
              </a:rPr>
              <a:t>点形成，慧眼</a:t>
            </a:r>
            <a:r>
              <a:rPr lang="en-US" altLang="zh-CN" b="1" dirty="0">
                <a:solidFill>
                  <a:srgbClr val="FFFF00"/>
                </a:solidFill>
              </a:rPr>
              <a:t>K</a:t>
            </a:r>
            <a:r>
              <a:rPr lang="zh-CN" altLang="en-US" b="1" dirty="0">
                <a:solidFill>
                  <a:srgbClr val="FFFF00"/>
                </a:solidFill>
              </a:rPr>
              <a:t>线</a:t>
            </a:r>
            <a:r>
              <a:rPr lang="en-US" altLang="zh-CN" b="1" dirty="0">
                <a:solidFill>
                  <a:srgbClr val="FFFF00"/>
                </a:solidFill>
              </a:rPr>
              <a:t>B</a:t>
            </a:r>
            <a:r>
              <a:rPr lang="zh-CN" altLang="en-US" b="1" dirty="0">
                <a:solidFill>
                  <a:srgbClr val="FFFF00"/>
                </a:solidFill>
              </a:rPr>
              <a:t>点区域，细选：动向紫色，控盘增加、资金翻红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出击信号：捕捞季节金叉信号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56995" y="106313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主题启动阶段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83" y="691088"/>
            <a:ext cx="11374233" cy="51256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578" y="1525758"/>
            <a:ext cx="5791345" cy="2906437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6645151" y="5927340"/>
            <a:ext cx="3428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选股模型：找</a:t>
            </a:r>
            <a:r>
              <a:rPr lang="en-US" altLang="zh-CN" b="1" dirty="0">
                <a:solidFill>
                  <a:srgbClr val="FFFF00"/>
                </a:solidFill>
              </a:rPr>
              <a:t>AI</a:t>
            </a:r>
            <a:r>
              <a:rPr lang="zh-CN" altLang="en-US" b="1" dirty="0">
                <a:solidFill>
                  <a:srgbClr val="FFFF00"/>
                </a:solidFill>
              </a:rPr>
              <a:t>猎手的涨价逻辑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滚动净利润持续增长方向</a:t>
            </a:r>
            <a:endParaRPr lang="en-US" altLang="zh-CN" b="1" dirty="0">
              <a:solidFill>
                <a:srgbClr val="FFFF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96799" y="6065839"/>
            <a:ext cx="3428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寻找绩优股提前做埋伏</a:t>
            </a:r>
            <a:endParaRPr lang="en-US" altLang="zh-CN" b="1" dirty="0">
              <a:solidFill>
                <a:srgbClr val="FFFF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46" y="797401"/>
            <a:ext cx="10426180" cy="4840139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313266" y="106313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主题启动阶段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68067" y="5699903"/>
            <a:ext cx="9761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选股核心：主题启动，有资金有业绩的成长股容易稳步上涨，表现在个股上面就是滚动净利润持续增长，个股处在低估值区域，埋伏后哦目标位也很明确就是轨道线的相关位置，对于这类个股主低吸不追涨</a:t>
            </a:r>
            <a:endParaRPr lang="en-US" altLang="zh-CN" b="1" dirty="0">
              <a:solidFill>
                <a:srgbClr val="FFFF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13266" y="106313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主题炒作阶段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4267" y="858323"/>
            <a:ext cx="11583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从近期的市场表现来看目前处在这个阶段的就是军工和固态电池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0624" y="4875445"/>
            <a:ext cx="10939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最简单的方式就是通过涨停棱镜去选股票，选择的范围就是涨停潮当天首板的个股。思路是涨停潮之后的第</a:t>
            </a:r>
            <a:r>
              <a:rPr lang="en-US" altLang="zh-CN" b="1" dirty="0">
                <a:solidFill>
                  <a:srgbClr val="FFFF00"/>
                </a:solidFill>
              </a:rPr>
              <a:t>3</a:t>
            </a:r>
            <a:r>
              <a:rPr lang="zh-CN" altLang="en-US" b="1" dirty="0">
                <a:solidFill>
                  <a:srgbClr val="FFFF00"/>
                </a:solidFill>
              </a:rPr>
              <a:t>、</a:t>
            </a:r>
            <a:r>
              <a:rPr lang="en-US" altLang="zh-CN" b="1" dirty="0">
                <a:solidFill>
                  <a:srgbClr val="FFFF00"/>
                </a:solidFill>
              </a:rPr>
              <a:t>4</a:t>
            </a:r>
            <a:r>
              <a:rPr lang="zh-CN" altLang="en-US" b="1" dirty="0">
                <a:solidFill>
                  <a:srgbClr val="FFFF00"/>
                </a:solidFill>
              </a:rPr>
              <a:t>天，股价回档的辅助线附近，做低吸，在选择的时候可以结合熊线支撑，首次涨停后的紫旗来把控</a:t>
            </a:r>
            <a:endParaRPr lang="en-US" altLang="zh-CN" b="1" dirty="0">
              <a:solidFill>
                <a:srgbClr val="FFFF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66" y="1659387"/>
            <a:ext cx="5970021" cy="28178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806" y="1659389"/>
            <a:ext cx="5299415" cy="2817816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63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大盘分析</a:t>
              </a:r>
              <a:r>
                <a:rPr lang="en-US" altLang="zh-CN" sz="280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—</a:t>
              </a:r>
              <a:r>
                <a:rPr lang="zh-CN" altLang="en-US" sz="280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操作策略</a:t>
              </a:r>
              <a:endPara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531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题材炒作的过程</a:t>
              </a:r>
              <a:endPara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487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根据炒作阶段如何选股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144" y="2486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操作过程中的注意事项</a:t>
              </a:r>
              <a:endPara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13266" y="106313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主题炒作阶段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36681" y="6054918"/>
            <a:ext cx="904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主要是之前首板涨停板的个股，等待死叉调整下来，捕捞季节给出金叉就是出击信号</a:t>
            </a:r>
            <a:endParaRPr lang="en-US" altLang="zh-CN" b="1" dirty="0">
              <a:solidFill>
                <a:srgbClr val="FFFF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51" y="697108"/>
            <a:ext cx="11084896" cy="5211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13266" y="106313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主题炒作阶段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10" y="797401"/>
            <a:ext cx="11295982" cy="514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1008863" y="5994462"/>
            <a:ext cx="9911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主要是之前首板涨停板的个股，等待死叉调整下来，由于死叉天数太小可以采用短期出击信号</a:t>
            </a:r>
            <a:endParaRPr lang="en-US" altLang="zh-CN" b="1" dirty="0">
              <a:solidFill>
                <a:srgbClr val="FFFF00"/>
              </a:solidFill>
            </a:endParaRPr>
          </a:p>
          <a:p>
            <a:r>
              <a:rPr lang="en-US" altLang="zh-CN" b="1" dirty="0">
                <a:solidFill>
                  <a:srgbClr val="FFFF00"/>
                </a:solidFill>
              </a:rPr>
              <a:t>                           </a:t>
            </a:r>
            <a:r>
              <a:rPr lang="zh-CN" altLang="en-US" b="1" dirty="0">
                <a:solidFill>
                  <a:srgbClr val="FFFF00"/>
                </a:solidFill>
              </a:rPr>
              <a:t>短一买点：蓝线支撑</a:t>
            </a:r>
            <a:r>
              <a:rPr lang="en-US" altLang="zh-CN" b="1" dirty="0">
                <a:solidFill>
                  <a:srgbClr val="FFFF00"/>
                </a:solidFill>
              </a:rPr>
              <a:t>+</a:t>
            </a:r>
            <a:r>
              <a:rPr lang="zh-CN" altLang="en-US" b="1" dirty="0">
                <a:solidFill>
                  <a:srgbClr val="FFFF00"/>
                </a:solidFill>
              </a:rPr>
              <a:t>捕捞季节</a:t>
            </a:r>
            <a:r>
              <a:rPr lang="en-US" altLang="zh-CN" b="1" dirty="0">
                <a:solidFill>
                  <a:srgbClr val="FFFF00"/>
                </a:solidFill>
              </a:rPr>
              <a:t>60</a:t>
            </a:r>
            <a:r>
              <a:rPr lang="zh-CN" altLang="en-US" b="1" dirty="0">
                <a:solidFill>
                  <a:srgbClr val="FFFF00"/>
                </a:solidFill>
              </a:rPr>
              <a:t>分钟金叉的出击信号</a:t>
            </a:r>
            <a:endParaRPr lang="en-US" altLang="zh-CN" b="1" dirty="0">
              <a:solidFill>
                <a:srgbClr val="FFFF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13266" y="106313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主题分化阶段（鱼尾）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221" y="1533198"/>
            <a:ext cx="9889523" cy="331465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4463" y="927477"/>
            <a:ext cx="904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机器人，目前就是走的 鱼尾行情了，</a:t>
            </a:r>
            <a:endParaRPr lang="en-US" altLang="zh-CN" b="1" dirty="0">
              <a:solidFill>
                <a:srgbClr val="FFFF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7155" y="5324802"/>
            <a:ext cx="9213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选股模型：由于都是分化行情，优先找启动强劲的个股，这类个股往往是双</a:t>
            </a:r>
            <a:r>
              <a:rPr lang="en-US" altLang="zh-CN" b="1" dirty="0">
                <a:solidFill>
                  <a:srgbClr val="FFFF00"/>
                </a:solidFill>
              </a:rPr>
              <a:t>B</a:t>
            </a:r>
            <a:r>
              <a:rPr lang="zh-CN" altLang="en-US" b="1" dirty="0">
                <a:solidFill>
                  <a:srgbClr val="FFFF00"/>
                </a:solidFill>
              </a:rPr>
              <a:t>突破，并且连个</a:t>
            </a:r>
            <a:r>
              <a:rPr lang="en-US" altLang="zh-CN" b="1" dirty="0">
                <a:solidFill>
                  <a:srgbClr val="FFFF00"/>
                </a:solidFill>
              </a:rPr>
              <a:t>B</a:t>
            </a:r>
            <a:r>
              <a:rPr lang="zh-CN" altLang="en-US" b="1" dirty="0">
                <a:solidFill>
                  <a:srgbClr val="FFFF00"/>
                </a:solidFill>
              </a:rPr>
              <a:t>点在同一天，且智能交易线形成了</a:t>
            </a:r>
            <a:r>
              <a:rPr lang="en-US" altLang="zh-CN" b="1" dirty="0">
                <a:solidFill>
                  <a:srgbClr val="FFFF00"/>
                </a:solidFill>
              </a:rPr>
              <a:t>V</a:t>
            </a:r>
            <a:r>
              <a:rPr lang="zh-CN" altLang="en-US" b="1" dirty="0">
                <a:solidFill>
                  <a:srgbClr val="FFFF00"/>
                </a:solidFill>
              </a:rPr>
              <a:t>型反转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13266" y="106313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主题分化阶段（鱼尾）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03" y="757775"/>
            <a:ext cx="5407051" cy="41049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047" y="766971"/>
            <a:ext cx="5011208" cy="40865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16902" y="4929388"/>
            <a:ext cx="5373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优选：两个</a:t>
            </a:r>
            <a:r>
              <a:rPr lang="en-US" altLang="zh-CN" b="1" dirty="0">
                <a:solidFill>
                  <a:srgbClr val="FFFF00"/>
                </a:solidFill>
              </a:rPr>
              <a:t>B</a:t>
            </a:r>
            <a:r>
              <a:rPr lang="zh-CN" altLang="en-US" b="1" dirty="0">
                <a:solidFill>
                  <a:srgbClr val="FFFF00"/>
                </a:solidFill>
              </a:rPr>
              <a:t>点在同一天出现，智能交易线</a:t>
            </a:r>
            <a:r>
              <a:rPr lang="en-US" altLang="zh-CN" b="1" dirty="0">
                <a:solidFill>
                  <a:srgbClr val="FFFF00"/>
                </a:solidFill>
              </a:rPr>
              <a:t>V</a:t>
            </a:r>
            <a:r>
              <a:rPr lang="zh-CN" altLang="en-US" b="1" dirty="0">
                <a:solidFill>
                  <a:srgbClr val="FFFF00"/>
                </a:solidFill>
              </a:rPr>
              <a:t>型反转</a:t>
            </a:r>
            <a:endParaRPr lang="en-US" altLang="zh-CN" b="1" dirty="0">
              <a:solidFill>
                <a:srgbClr val="FFFF00"/>
              </a:solidFill>
            </a:endParaRPr>
          </a:p>
          <a:p>
            <a:endParaRPr lang="en-US" altLang="zh-CN" b="1" dirty="0">
              <a:solidFill>
                <a:srgbClr val="FFFF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出击信号：捕捞季节日线金叉信号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01299" y="4929388"/>
            <a:ext cx="5373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次选：最起码要有两个</a:t>
            </a:r>
            <a:r>
              <a:rPr lang="en-US" altLang="zh-CN" b="1" dirty="0">
                <a:solidFill>
                  <a:srgbClr val="FFFF00"/>
                </a:solidFill>
              </a:rPr>
              <a:t>B</a:t>
            </a:r>
            <a:r>
              <a:rPr lang="zh-CN" altLang="en-US" b="1" dirty="0">
                <a:solidFill>
                  <a:srgbClr val="FFFF00"/>
                </a:solidFill>
              </a:rPr>
              <a:t>点出现</a:t>
            </a:r>
            <a:endParaRPr lang="en-US" altLang="zh-CN" b="1" dirty="0">
              <a:solidFill>
                <a:srgbClr val="FFFF00"/>
              </a:solidFill>
            </a:endParaRPr>
          </a:p>
          <a:p>
            <a:endParaRPr lang="en-US" altLang="zh-CN" b="1" dirty="0">
              <a:solidFill>
                <a:srgbClr val="FFFF00"/>
              </a:solidFill>
            </a:endParaRPr>
          </a:p>
          <a:p>
            <a:r>
              <a:rPr lang="zh-CN" altLang="en-US" b="1" dirty="0">
                <a:solidFill>
                  <a:srgbClr val="FFFF00"/>
                </a:solidFill>
              </a:rPr>
              <a:t>出击信号：捕捞季节日线金叉信号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049020" y="3064510"/>
            <a:ext cx="100958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48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注意事项</a:t>
            </a:r>
            <a:endParaRPr lang="en-US" altLang="zh-CN" sz="48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13266" y="106313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注意事项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2248" y="844350"/>
            <a:ext cx="904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遵循止损原则和</a:t>
            </a:r>
            <a:r>
              <a:rPr lang="en-US" altLang="zh-CN" b="1" dirty="0">
                <a:solidFill>
                  <a:srgbClr val="FFFF00"/>
                </a:solidFill>
              </a:rPr>
              <a:t>3</a:t>
            </a:r>
            <a:r>
              <a:rPr lang="zh-CN" altLang="en-US" b="1" dirty="0">
                <a:solidFill>
                  <a:srgbClr val="FFFF00"/>
                </a:solidFill>
              </a:rPr>
              <a:t>天原则：</a:t>
            </a:r>
            <a:endParaRPr lang="en-US" altLang="zh-CN" b="1" dirty="0">
              <a:solidFill>
                <a:srgbClr val="FFFF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83" y="1071265"/>
            <a:ext cx="4682134" cy="45114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231" y="1071264"/>
            <a:ext cx="4228313" cy="451143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55813" y="5475041"/>
            <a:ext cx="56159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</a:rPr>
              <a:t>1</a:t>
            </a:r>
            <a:r>
              <a:rPr lang="zh-CN" altLang="en-US" sz="1600" dirty="0">
                <a:solidFill>
                  <a:srgbClr val="FFFF00"/>
                </a:solidFill>
              </a:rPr>
              <a:t>、我们知道捕捞季节金叉一般会维持</a:t>
            </a:r>
            <a:r>
              <a:rPr lang="en-US" altLang="zh-CN" sz="1600" dirty="0">
                <a:solidFill>
                  <a:srgbClr val="FFFF00"/>
                </a:solidFill>
              </a:rPr>
              <a:t>1-3</a:t>
            </a:r>
            <a:r>
              <a:rPr lang="zh-CN" altLang="en-US" sz="1600" dirty="0">
                <a:solidFill>
                  <a:srgbClr val="FFFF00"/>
                </a:solidFill>
              </a:rPr>
              <a:t>天，所以如果我们是以捕捞季节日线金叉来做的话，</a:t>
            </a:r>
            <a:r>
              <a:rPr lang="en-US" altLang="zh-CN" sz="1600" dirty="0">
                <a:solidFill>
                  <a:srgbClr val="FFFF00"/>
                </a:solidFill>
              </a:rPr>
              <a:t>3</a:t>
            </a:r>
            <a:r>
              <a:rPr lang="zh-CN" altLang="en-US" sz="1600" dirty="0">
                <a:solidFill>
                  <a:srgbClr val="FFFF00"/>
                </a:solidFill>
              </a:rPr>
              <a:t>天原则包含着买进的当天，由于我们做的是强者恒强，通常情况下我们看第三天上午</a:t>
            </a:r>
            <a:r>
              <a:rPr lang="en-US" altLang="zh-CN" sz="1600" dirty="0">
                <a:solidFill>
                  <a:srgbClr val="FFFF00"/>
                </a:solidFill>
              </a:rPr>
              <a:t>10</a:t>
            </a:r>
            <a:r>
              <a:rPr lang="zh-CN" altLang="en-US" sz="1600" dirty="0">
                <a:solidFill>
                  <a:srgbClr val="FFFF00"/>
                </a:solidFill>
              </a:rPr>
              <a:t>点到</a:t>
            </a:r>
            <a:r>
              <a:rPr lang="en-US" altLang="zh-CN" sz="1600" dirty="0">
                <a:solidFill>
                  <a:srgbClr val="FFFF00"/>
                </a:solidFill>
              </a:rPr>
              <a:t>10</a:t>
            </a:r>
            <a:r>
              <a:rPr lang="zh-CN" altLang="en-US" sz="1600" dirty="0">
                <a:solidFill>
                  <a:srgbClr val="FFFF00"/>
                </a:solidFill>
              </a:rPr>
              <a:t>点半这个区间，如果个股仍旧没有表现则及时撤离</a:t>
            </a:r>
            <a:endParaRPr lang="zh-CN" altLang="en-US" sz="1600" dirty="0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27620" y="5475041"/>
            <a:ext cx="4958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</a:rPr>
              <a:t>2</a:t>
            </a:r>
            <a:r>
              <a:rPr lang="zh-CN" altLang="en-US" sz="1600" dirty="0">
                <a:solidFill>
                  <a:srgbClr val="FFFF00"/>
                </a:solidFill>
              </a:rPr>
              <a:t>、如果是死叉末端低吸的，通常情况下采用的乖离率</a:t>
            </a:r>
            <a:r>
              <a:rPr lang="en-US" altLang="zh-CN" sz="1600" dirty="0">
                <a:solidFill>
                  <a:srgbClr val="FFFF00"/>
                </a:solidFill>
              </a:rPr>
              <a:t>5</a:t>
            </a:r>
            <a:r>
              <a:rPr lang="zh-CN" altLang="en-US" sz="1600" dirty="0">
                <a:solidFill>
                  <a:srgbClr val="FFFF00"/>
                </a:solidFill>
              </a:rPr>
              <a:t>以内</a:t>
            </a:r>
            <a:r>
              <a:rPr lang="en-US" altLang="zh-CN" sz="1600" dirty="0">
                <a:solidFill>
                  <a:srgbClr val="FFFF00"/>
                </a:solidFill>
              </a:rPr>
              <a:t>2</a:t>
            </a:r>
            <a:r>
              <a:rPr lang="zh-CN" altLang="en-US" sz="1600" dirty="0">
                <a:solidFill>
                  <a:srgbClr val="FFFF00"/>
                </a:solidFill>
              </a:rPr>
              <a:t>左右的短二买点信号，此时的</a:t>
            </a:r>
            <a:r>
              <a:rPr lang="en-US" altLang="zh-CN" sz="1600" dirty="0">
                <a:solidFill>
                  <a:srgbClr val="FFFF00"/>
                </a:solidFill>
              </a:rPr>
              <a:t>3</a:t>
            </a:r>
            <a:r>
              <a:rPr lang="zh-CN" altLang="en-US" sz="1600" dirty="0">
                <a:solidFill>
                  <a:srgbClr val="FFFF00"/>
                </a:solidFill>
              </a:rPr>
              <a:t>天原则不包含当天低吸的那天</a:t>
            </a:r>
            <a:r>
              <a:rPr lang="zh-CN" altLang="en-US" sz="1600" dirty="0">
                <a:solidFill>
                  <a:srgbClr val="1A0AB6"/>
                </a:solidFill>
              </a:rPr>
              <a:t>。</a:t>
            </a:r>
            <a:endParaRPr lang="zh-CN" altLang="en-US" sz="1600" dirty="0">
              <a:solidFill>
                <a:srgbClr val="1A0AB6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13266" y="106313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注意事项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2248" y="844350"/>
            <a:ext cx="904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个股赚钱后如何扩大持股优势：</a:t>
            </a:r>
            <a:endParaRPr lang="en-US" altLang="zh-CN" b="1" dirty="0">
              <a:solidFill>
                <a:srgbClr val="FFFF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" y="1366944"/>
            <a:ext cx="10484112" cy="4893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5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13266" y="106313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注意事项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2248" y="844350"/>
            <a:ext cx="904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如何锁住最大利润：</a:t>
            </a:r>
            <a:endParaRPr lang="en-US" altLang="zh-CN" b="1" dirty="0">
              <a:solidFill>
                <a:srgbClr val="FFFF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23" y="1366944"/>
            <a:ext cx="10230952" cy="4916883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73" y="1142259"/>
            <a:ext cx="11498053" cy="4883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大盘分析</a:t>
            </a:r>
            <a:endParaRPr lang="en-US" altLang="zh-CN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/>
            <a:r>
              <a:rPr lang="zh-CN" altLang="en-US" sz="76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操作策略</a:t>
            </a:r>
            <a:endParaRPr lang="en-US" altLang="zh-CN" sz="76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758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8629" y="1593970"/>
            <a:ext cx="1060518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1A0AB6"/>
                </a:solidFill>
              </a:rPr>
              <a:t>1</a:t>
            </a:r>
            <a:r>
              <a:rPr lang="zh-CN" altLang="en-US" sz="1600" b="1" dirty="0">
                <a:solidFill>
                  <a:srgbClr val="1A0AB6"/>
                </a:solidFill>
              </a:rPr>
              <a:t>月底开始做的布局，</a:t>
            </a:r>
            <a:r>
              <a:rPr lang="zh-CN" altLang="en-US" sz="1600" b="1" dirty="0">
                <a:solidFill>
                  <a:srgbClr val="FF0000"/>
                </a:solidFill>
              </a:rPr>
              <a:t>此时仓位应该是维持在</a:t>
            </a:r>
            <a:r>
              <a:rPr lang="en-US" altLang="zh-CN" sz="1600" b="1" dirty="0">
                <a:solidFill>
                  <a:srgbClr val="FF0000"/>
                </a:solidFill>
              </a:rPr>
              <a:t>5</a:t>
            </a:r>
            <a:r>
              <a:rPr lang="zh-CN" altLang="en-US" sz="1600" b="1" dirty="0">
                <a:solidFill>
                  <a:srgbClr val="FF0000"/>
                </a:solidFill>
              </a:rPr>
              <a:t>成左右</a:t>
            </a:r>
            <a:endParaRPr lang="zh-CN" altLang="en-US" sz="1600" b="1" dirty="0">
              <a:solidFill>
                <a:srgbClr val="1A0AB6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8629" y="2370773"/>
            <a:ext cx="1060518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1A0AB6"/>
                </a:solidFill>
              </a:rPr>
              <a:t>2</a:t>
            </a:r>
            <a:r>
              <a:rPr lang="zh-CN" altLang="en-US" sz="1600" b="1" dirty="0">
                <a:solidFill>
                  <a:srgbClr val="1A0AB6"/>
                </a:solidFill>
              </a:rPr>
              <a:t>月初市场进入春节红包行情，</a:t>
            </a:r>
            <a:r>
              <a:rPr lang="zh-CN" altLang="en-US" sz="1600" b="1" dirty="0">
                <a:solidFill>
                  <a:srgbClr val="FF0000"/>
                </a:solidFill>
              </a:rPr>
              <a:t>重仓操作，满仓操作甚至开通融资融券的满融都可以（业绩空窗期爆炒题材）</a:t>
            </a:r>
            <a:endParaRPr lang="zh-CN" altLang="en-US" sz="1600" b="1" dirty="0">
              <a:solidFill>
                <a:srgbClr val="1A0AB6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8629" y="3078000"/>
            <a:ext cx="1060518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1A0AB6"/>
                </a:solidFill>
              </a:rPr>
              <a:t>2</a:t>
            </a:r>
            <a:r>
              <a:rPr lang="zh-CN" altLang="en-US" sz="1600" b="1" dirty="0">
                <a:solidFill>
                  <a:srgbClr val="1A0AB6"/>
                </a:solidFill>
              </a:rPr>
              <a:t>月中下旬，</a:t>
            </a:r>
            <a:r>
              <a:rPr lang="zh-CN" altLang="en-US" sz="1600" b="1" dirty="0">
                <a:solidFill>
                  <a:srgbClr val="FF0000"/>
                </a:solidFill>
              </a:rPr>
              <a:t>退出融资，仓位逐步降低到半仓左右，如果超一点点也能接受</a:t>
            </a:r>
            <a:r>
              <a:rPr lang="en-US" altLang="zh-CN" sz="1600" b="1" dirty="0">
                <a:solidFill>
                  <a:srgbClr val="FF0000"/>
                </a:solidFill>
              </a:rPr>
              <a:t>6 </a:t>
            </a:r>
            <a:r>
              <a:rPr lang="zh-CN" altLang="en-US" sz="1600" b="1" dirty="0">
                <a:solidFill>
                  <a:srgbClr val="FF0000"/>
                </a:solidFill>
              </a:rPr>
              <a:t>成，</a:t>
            </a:r>
            <a:r>
              <a:rPr lang="en-US" altLang="zh-CN" sz="1600" b="1" dirty="0">
                <a:solidFill>
                  <a:srgbClr val="FF0000"/>
                </a:solidFill>
              </a:rPr>
              <a:t>7</a:t>
            </a:r>
            <a:r>
              <a:rPr lang="zh-CN" altLang="en-US" sz="1600" b="1" dirty="0">
                <a:solidFill>
                  <a:srgbClr val="FF0000"/>
                </a:solidFill>
              </a:rPr>
              <a:t>成；（两会召开在即，市场进入两会期间，主题开始逐步轮动）</a:t>
            </a:r>
            <a:endParaRPr lang="zh-CN" altLang="en-US" sz="1600" b="1" dirty="0">
              <a:solidFill>
                <a:srgbClr val="1A0AB6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8629" y="4038342"/>
            <a:ext cx="1060518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1A0AB6"/>
                </a:solidFill>
              </a:rPr>
              <a:t>2</a:t>
            </a:r>
            <a:r>
              <a:rPr lang="zh-CN" altLang="en-US" sz="1600" b="1" dirty="0">
                <a:solidFill>
                  <a:srgbClr val="1A0AB6"/>
                </a:solidFill>
              </a:rPr>
              <a:t>月底，指数出现了风险信号，</a:t>
            </a:r>
            <a:r>
              <a:rPr lang="zh-CN" altLang="en-US" sz="1600" b="1" dirty="0">
                <a:solidFill>
                  <a:srgbClr val="FF0000"/>
                </a:solidFill>
              </a:rPr>
              <a:t>仓位在</a:t>
            </a:r>
            <a:r>
              <a:rPr lang="en-US" altLang="zh-CN" sz="1600" b="1" dirty="0">
                <a:solidFill>
                  <a:srgbClr val="FF0000"/>
                </a:solidFill>
              </a:rPr>
              <a:t>3-5</a:t>
            </a:r>
            <a:r>
              <a:rPr lang="zh-CN" altLang="en-US" sz="1600" b="1" dirty="0">
                <a:solidFill>
                  <a:srgbClr val="FF0000"/>
                </a:solidFill>
              </a:rPr>
              <a:t>成，此时不能超过半仓了（顶背离死叉，资金指数背离风险积累）</a:t>
            </a:r>
            <a:endParaRPr lang="zh-CN" altLang="en-US" sz="1600" b="1" dirty="0">
              <a:solidFill>
                <a:srgbClr val="1A0AB6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8629" y="4718060"/>
            <a:ext cx="1060518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1A0AB6"/>
                </a:solidFill>
              </a:rPr>
              <a:t>3</a:t>
            </a:r>
            <a:r>
              <a:rPr lang="zh-CN" altLang="en-US" sz="1600" b="1" dirty="0">
                <a:solidFill>
                  <a:srgbClr val="1A0AB6"/>
                </a:solidFill>
              </a:rPr>
              <a:t>月上中旬，两会震荡盘整，</a:t>
            </a:r>
            <a:r>
              <a:rPr lang="zh-CN" altLang="en-US" sz="1600" b="1" dirty="0">
                <a:solidFill>
                  <a:srgbClr val="FF0000"/>
                </a:solidFill>
              </a:rPr>
              <a:t>仓位在</a:t>
            </a:r>
            <a:r>
              <a:rPr lang="en-US" altLang="zh-CN" sz="1600" b="1" dirty="0">
                <a:solidFill>
                  <a:srgbClr val="FF0000"/>
                </a:solidFill>
              </a:rPr>
              <a:t>3-5</a:t>
            </a:r>
            <a:r>
              <a:rPr lang="zh-CN" altLang="en-US" sz="1600" b="1" dirty="0">
                <a:solidFill>
                  <a:srgbClr val="FF0000"/>
                </a:solidFill>
              </a:rPr>
              <a:t>成，此时不能超过半仓了（主题轮动，热点切换）</a:t>
            </a:r>
            <a:endParaRPr lang="zh-CN" altLang="en-US" sz="1600" b="1" dirty="0">
              <a:solidFill>
                <a:srgbClr val="1A0AB6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8629" y="5397778"/>
            <a:ext cx="1060518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1A0AB6"/>
                </a:solidFill>
              </a:rPr>
              <a:t>3</a:t>
            </a:r>
            <a:r>
              <a:rPr lang="zh-CN" altLang="en-US" sz="1600" b="1" dirty="0">
                <a:solidFill>
                  <a:srgbClr val="1A0AB6"/>
                </a:solidFill>
              </a:rPr>
              <a:t>月中下旬，会后时期，直到</a:t>
            </a:r>
            <a:r>
              <a:rPr lang="en-US" altLang="zh-CN" sz="1600" b="1" dirty="0">
                <a:solidFill>
                  <a:srgbClr val="1A0AB6"/>
                </a:solidFill>
              </a:rPr>
              <a:t>4</a:t>
            </a:r>
            <a:r>
              <a:rPr lang="zh-CN" altLang="en-US" sz="1600" b="1" dirty="0">
                <a:solidFill>
                  <a:srgbClr val="1A0AB6"/>
                </a:solidFill>
              </a:rPr>
              <a:t>月中下旬，</a:t>
            </a:r>
            <a:r>
              <a:rPr lang="zh-CN" altLang="en-US" sz="1600" b="1" dirty="0">
                <a:solidFill>
                  <a:srgbClr val="FF0000"/>
                </a:solidFill>
              </a:rPr>
              <a:t>仓位在</a:t>
            </a:r>
            <a:r>
              <a:rPr lang="en-US" altLang="zh-CN" sz="1600" b="1" dirty="0">
                <a:solidFill>
                  <a:srgbClr val="FF0000"/>
                </a:solidFill>
              </a:rPr>
              <a:t>3</a:t>
            </a:r>
            <a:r>
              <a:rPr lang="zh-CN" altLang="en-US" sz="1600" b="1" dirty="0">
                <a:solidFill>
                  <a:srgbClr val="FF0000"/>
                </a:solidFill>
              </a:rPr>
              <a:t>成，此时应偏防御，谨慎的几百股练手（热点和基本面同时凸显，前期大量的获利盘开始逐步撤离，个股操作难度进一步加大）</a:t>
            </a:r>
            <a:endParaRPr lang="zh-CN" altLang="en-US" sz="1600" b="1" dirty="0">
              <a:solidFill>
                <a:srgbClr val="1A0AB6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70999" y="247507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仓位管理永远在第一位置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76" y="865279"/>
            <a:ext cx="8662653" cy="4041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2661422" y="162283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通过大盘分析来分配仓位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215376" y="5141526"/>
            <a:ext cx="11577361" cy="1384995"/>
          </a:xfrm>
          <a:prstGeom prst="rect">
            <a:avLst/>
          </a:prstGeom>
          <a:noFill/>
          <a:ln>
            <a:solidFill>
              <a:srgbClr val="B47BFD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2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、根据指数在牛熊线位置，然后结合捕捞季节来把控仓位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endParaRPr lang="en-US" altLang="zh-CN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牛熊线之上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5-8     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牛熊线之间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3-5     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牛熊线之下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0-3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9177617" y="1458173"/>
            <a:ext cx="2615120" cy="2677656"/>
          </a:xfrm>
          <a:prstGeom prst="rect">
            <a:avLst/>
          </a:prstGeom>
          <a:noFill/>
          <a:ln>
            <a:solidFill>
              <a:srgbClr val="B77DFE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1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、把资金分为三部分：每一份三成仓位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endParaRPr lang="en-US" altLang="zh-CN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B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点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捕捞金叉</a:t>
            </a:r>
            <a:r>
              <a:rPr lang="en-US" altLang="zh-CN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流动资金翻红</a:t>
            </a:r>
            <a:endParaRPr lang="en-US" altLang="zh-CN" sz="28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31455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200" b="1" dirty="0">
                <a:solidFill>
                  <a:schemeClr val="bg1"/>
                </a:solidFill>
              </a:rPr>
              <a:t>指数分析</a:t>
            </a:r>
            <a:endParaRPr lang="zh-CN" sz="3200" b="1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74" y="873125"/>
            <a:ext cx="11660024" cy="5423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517525" y="628904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以上为特定条件、特定时间区间下的历史业绩，不代表普遍现象，策略收益不预示其未来表现，亦不代表未来收益承诺。市场有风险，投资需谨慎！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31455" y="144780"/>
            <a:ext cx="596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</a:rPr>
              <a:t>做好资产配置</a:t>
            </a:r>
            <a:endParaRPr lang="zh-CN" sz="3200" b="1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8210" y="1048703"/>
            <a:ext cx="5581650" cy="11988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</a:rPr>
              <a:t>策略猎手的</a:t>
            </a:r>
            <a:r>
              <a:rPr lang="en-US" altLang="zh-CN" sz="2400" b="1" dirty="0">
                <a:solidFill>
                  <a:srgbClr val="FF0000"/>
                </a:solidFill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</a:rPr>
              <a:t>进化</a:t>
            </a:r>
            <a:r>
              <a:rPr lang="en-US" altLang="zh-CN" sz="2400" b="1" dirty="0">
                <a:solidFill>
                  <a:srgbClr val="FF0000"/>
                </a:solidFill>
              </a:rPr>
              <a:t>”</a:t>
            </a:r>
            <a:r>
              <a:rPr lang="zh-CN" altLang="en-US" sz="2400" b="1" dirty="0">
                <a:solidFill>
                  <a:srgbClr val="FF0000"/>
                </a:solidFill>
              </a:rPr>
              <a:t>逻辑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</a:rPr>
              <a:t>——</a:t>
            </a:r>
            <a:r>
              <a:rPr lang="zh-CN" altLang="en-US" sz="2400" b="1" dirty="0">
                <a:solidFill>
                  <a:srgbClr val="FF0000"/>
                </a:solidFill>
              </a:rPr>
              <a:t>越来越减少需要人工干预的环节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141" y="1181418"/>
            <a:ext cx="2847975" cy="933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" y="2511425"/>
            <a:ext cx="2581910" cy="1705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845" y="4326890"/>
            <a:ext cx="2581275" cy="18573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2771" y="2495550"/>
            <a:ext cx="7223125" cy="36887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049020" y="3064510"/>
            <a:ext cx="100958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48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题材炒作的逻辑</a:t>
            </a:r>
            <a:endParaRPr lang="en-US" altLang="zh-CN" sz="48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:王浩丨执业编号: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A1120619040008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8623" y="1248664"/>
            <a:ext cx="10734754" cy="4247317"/>
          </a:xfrm>
          <a:prstGeom prst="rect">
            <a:avLst/>
          </a:prstGeom>
          <a:solidFill>
            <a:srgbClr val="4B58E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dirty="0"/>
              <a:t>第</a:t>
            </a:r>
            <a:r>
              <a:rPr lang="en-US" altLang="zh-CN" dirty="0"/>
              <a:t>1</a:t>
            </a:r>
            <a:r>
              <a:rPr lang="zh-CN" altLang="en-US" dirty="0"/>
              <a:t>阶段：板块内，部分个股开始有主力、机构资金缓慢入场进行建仓。</a:t>
            </a:r>
            <a:r>
              <a:rPr lang="en-US" altLang="zh-CN" dirty="0"/>
              <a:t>K</a:t>
            </a:r>
            <a:r>
              <a:rPr lang="zh-CN" altLang="en-US" dirty="0"/>
              <a:t>线形态上多表现为前期一直阴跌的个股开始止跌，股价出现横盘的箱体震荡，或小阴小阳的缓慢抬升，这个阶段属于大资金主力的建仓阶段，振幅通常不大，交易也不活跃，赚钱效应不大，市场几乎不关注；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第</a:t>
            </a:r>
            <a:r>
              <a:rPr lang="en-US" altLang="zh-CN" dirty="0"/>
              <a:t>2</a:t>
            </a:r>
            <a:r>
              <a:rPr lang="zh-CN" altLang="en-US" dirty="0"/>
              <a:t>阶段：板块整体走出了多头趋势，成交量出现比较明显的放大，低点逐步抬高但整体涨幅不大，缩量回踩的走一般在</a:t>
            </a:r>
            <a:r>
              <a:rPr lang="en-US" altLang="zh-CN" dirty="0"/>
              <a:t>20%</a:t>
            </a:r>
            <a:r>
              <a:rPr lang="zh-CN" altLang="en-US" dirty="0"/>
              <a:t>以内，板块内部分强势股开始出现放量拉升，势。这个阶段是主力资金建仓完毕开始拉升的阶段，有一定赚钱效应。这时候主升会作拉升前的试盘，洗盘，市场有一定关注，但一般不会参与；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第</a:t>
            </a:r>
            <a:r>
              <a:rPr lang="en-US" altLang="zh-CN" dirty="0"/>
              <a:t>3</a:t>
            </a:r>
            <a:r>
              <a:rPr lang="zh-CN" altLang="en-US" dirty="0"/>
              <a:t>阶段：板块内出现连续涨停的龙头股（连续涨停次数不少于</a:t>
            </a:r>
            <a:r>
              <a:rPr lang="en-US" altLang="zh-CN" dirty="0"/>
              <a:t>3</a:t>
            </a:r>
            <a:r>
              <a:rPr lang="zh-CN" altLang="en-US" dirty="0"/>
              <a:t>次），多支个股出现涨停，市场资金关注度迅速提升，游资接力抬轿，成交量持续放大，赚钱效应极佳。这个阶段就是主升浪阶段，是整个炒作过程中赚钱效率最高，利润最大的阶段，板块效应强，跟风个股不停增加；</a:t>
            </a:r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第</a:t>
            </a:r>
            <a:r>
              <a:rPr lang="en-US" altLang="zh-CN" dirty="0"/>
              <a:t>4</a:t>
            </a:r>
            <a:r>
              <a:rPr lang="zh-CN" altLang="en-US" dirty="0"/>
              <a:t>阶段：板块内龙头股开始出现加速上升后的横盘震荡，低位滞涨个股出现快速拉升，甚至是连续涨停，吸引大量的散户资金蜂拥而入，市场人气达到顶峰，赚钱效应较好。这个阶段是板块炒作的最后一个阶段，底部筹码出现松动，主力建仓资金开始撤离，大量散户资金敢于高位接盘，风险和机会并存。</a:t>
            </a:r>
            <a:endParaRPr lang="zh-CN" altLang="en-US" dirty="0"/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394270" y="87044"/>
            <a:ext cx="9565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3200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题材炒作的逻辑</a:t>
            </a:r>
            <a:endParaRPr lang="en-US" altLang="zh-CN" sz="32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2.xml><?xml version="1.0" encoding="utf-8"?>
<p:tagLst xmlns:p="http://schemas.openxmlformats.org/presentationml/2006/main">
  <p:tag name="KSO_WPP_MARK_KEY" val="5d6e9262-ca8a-4070-8ad5-698f89e303ea"/>
  <p:tag name="COMMONDATA" val="eyJoZGlkIjoiOWY4MjQyNDc1NWE5NGE3YmJhMmZmNzIzZDc5YmE1NGI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4748</Words>
  <Application>WPS 演示</Application>
  <PresentationFormat>宽屏</PresentationFormat>
  <Paragraphs>236</Paragraphs>
  <Slides>30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Wingdings</vt:lpstr>
      <vt:lpstr>思源黑体 CN Bold</vt:lpstr>
      <vt:lpstr>黑体</vt:lpstr>
      <vt:lpstr>思源黑体 CN Medium</vt:lpstr>
      <vt:lpstr>思源黑体 Medium</vt:lpstr>
      <vt:lpstr>思源黑体 CN Light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曾远彬</cp:lastModifiedBy>
  <cp:revision>279</cp:revision>
  <dcterms:created xsi:type="dcterms:W3CDTF">2022-12-31T05:43:00Z</dcterms:created>
  <dcterms:modified xsi:type="dcterms:W3CDTF">2025-06-27T12:46:15Z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89B7A6AACA724488BFD11EBF50377424_13</vt:lpwstr>
  </property>
</Properties>
</file>