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webp" ContentType="image/webp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3" r:id="rId3"/>
    <p:sldId id="336" r:id="rId4"/>
    <p:sldId id="321" r:id="rId5"/>
    <p:sldId id="322" r:id="rId6"/>
    <p:sldId id="332" r:id="rId7"/>
    <p:sldId id="344" r:id="rId8"/>
    <p:sldId id="338" r:id="rId9"/>
    <p:sldId id="341" r:id="rId10"/>
    <p:sldId id="345" r:id="rId11"/>
    <p:sldId id="339" r:id="rId12"/>
    <p:sldId id="343" r:id="rId13"/>
    <p:sldId id="342" r:id="rId14"/>
    <p:sldId id="32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6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6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65.xml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image" Target="../media/image36.png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6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8.png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7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7.xml"/><Relationship Id="rId5" Type="http://schemas.openxmlformats.org/officeDocument/2006/relationships/image" Target="../media/image20.jpeg"/><Relationship Id="rId4" Type="http://schemas.openxmlformats.org/officeDocument/2006/relationships/image" Target="../media/image19.webp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3.xml"/><Relationship Id="rId4" Type="http://schemas.openxmlformats.org/officeDocument/2006/relationships/image" Target="../media/image21.pn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5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加地址 拷贝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宁波加地址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上海加地址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扬州加地址1_17609417774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11-2西安 加地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1-1成都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21" descr="11-1 成都站地址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85925" y="3064510"/>
            <a:ext cx="8820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博弈厮杀走向资产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76475" y="87630"/>
            <a:ext cx="763905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自动化的</a:t>
            </a:r>
            <a:r>
              <a:rPr lang="en-US" altLang="zh-CN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“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真香</a:t>
            </a:r>
            <a:r>
              <a:rPr lang="en-US" altLang="zh-CN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”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定律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" y="1817370"/>
            <a:ext cx="3982720" cy="16986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3690" y="3656330"/>
            <a:ext cx="4105275" cy="2614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从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隔壁股神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到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游资大仙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到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公募顶流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A</a:t>
            </a:r>
            <a:r>
              <a:rPr lang="zh-CN" altLang="en-US">
                <a:solidFill>
                  <a:schemeClr val="bg1"/>
                </a:solidFill>
              </a:rPr>
              <a:t>股市场在不断的经历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祛魅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只要是人就有弱点</a:t>
            </a:r>
            <a:r>
              <a:rPr lang="en-US" altLang="zh-CN">
                <a:solidFill>
                  <a:schemeClr val="bg1"/>
                </a:solidFill>
              </a:rPr>
              <a:t>   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一年三倍者众</a:t>
            </a:r>
            <a:r>
              <a:rPr lang="en-US" altLang="zh-CN">
                <a:solidFill>
                  <a:schemeClr val="bg1"/>
                </a:solidFill>
              </a:rPr>
              <a:t>    </a:t>
            </a:r>
            <a:r>
              <a:rPr lang="zh-CN" altLang="en-US">
                <a:solidFill>
                  <a:schemeClr val="bg1"/>
                </a:solidFill>
              </a:rPr>
              <a:t>三年一倍者</a:t>
            </a:r>
            <a:r>
              <a:rPr lang="zh-CN" altLang="en-US">
                <a:solidFill>
                  <a:schemeClr val="bg1"/>
                </a:solidFill>
              </a:rPr>
              <a:t>寡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唯有自动化</a:t>
            </a:r>
            <a:r>
              <a:rPr lang="en-US" altLang="zh-CN">
                <a:solidFill>
                  <a:schemeClr val="bg1"/>
                </a:solidFill>
              </a:rPr>
              <a:t>“</a:t>
            </a:r>
            <a:r>
              <a:rPr lang="zh-CN" altLang="en-US">
                <a:solidFill>
                  <a:schemeClr val="bg1"/>
                </a:solidFill>
              </a:rPr>
              <a:t>没人性</a:t>
            </a:r>
            <a:r>
              <a:rPr lang="en-US" altLang="zh-CN">
                <a:solidFill>
                  <a:schemeClr val="bg1"/>
                </a:solidFill>
              </a:rPr>
              <a:t>”</a:t>
            </a:r>
            <a:r>
              <a:rPr lang="zh-CN" altLang="en-US">
                <a:solidFill>
                  <a:schemeClr val="bg1"/>
                </a:solidFill>
              </a:rPr>
              <a:t>反而能活的</a:t>
            </a:r>
            <a:r>
              <a:rPr lang="zh-CN" altLang="en-US">
                <a:solidFill>
                  <a:schemeClr val="bg1"/>
                </a:solidFill>
              </a:rPr>
              <a:t>更久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41240" y="1188085"/>
            <a:ext cx="6724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策略猎手一周年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从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lang="zh-CN" altLang="en-US" b="1">
                <a:solidFill>
                  <a:srgbClr val="FF0000"/>
                </a:solidFill>
              </a:rPr>
              <a:t>观望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到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信人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到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信任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到信仰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850" y="1814195"/>
            <a:ext cx="3494405" cy="2386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255" y="1814195"/>
            <a:ext cx="3603625" cy="23869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45685" y="4201160"/>
            <a:ext cx="69919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 sz="1600">
                <a:solidFill>
                  <a:srgbClr val="FF0000"/>
                </a:solidFill>
              </a:rPr>
              <a:t>  </a:t>
            </a:r>
            <a:r>
              <a:rPr lang="zh-CN" altLang="en-US" sz="1400">
                <a:solidFill>
                  <a:schemeClr val="bg1"/>
                </a:solidFill>
              </a:rPr>
              <a:t>以上均为客户展示真实账户分享，仅用于对应软件策略数据做应证。</a:t>
            </a: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41850" y="4594225"/>
            <a:ext cx="7124065" cy="169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温馨提示：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</a:rPr>
              <a:t>策略猎手注重持续性的绝对收益，而不是超额超高收益，建议避免不合理收益预期，仅作为理财资产替代选项；</a:t>
            </a:r>
            <a:endParaRPr lang="zh-CN" altLang="en-US">
              <a:solidFill>
                <a:srgbClr val="FF0000"/>
              </a:solidFill>
            </a:endParaRPr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>
                <a:solidFill>
                  <a:srgbClr val="FF0000"/>
                </a:solidFill>
              </a:rPr>
              <a:t>策略猎手组合策略为全天候资产配置方案，操作复杂，建议采用自动化交易系统进行交易操作。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76475" y="87630"/>
            <a:ext cx="7639050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策略猎手的普惠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意义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5" y="2153920"/>
            <a:ext cx="3647440" cy="42570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735" y="934720"/>
            <a:ext cx="3632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大家</a:t>
            </a:r>
            <a:r>
              <a:rPr lang="zh-CN" altLang="en-US">
                <a:solidFill>
                  <a:schemeClr val="bg1"/>
                </a:solidFill>
              </a:rPr>
              <a:t>说市场盈亏</a:t>
            </a:r>
            <a:r>
              <a:rPr lang="zh-CN" altLang="en-US">
                <a:solidFill>
                  <a:schemeClr val="bg1"/>
                </a:solidFill>
              </a:rPr>
              <a:t>状态是一个</a:t>
            </a:r>
            <a:r>
              <a:rPr lang="zh-CN" altLang="en-US">
                <a:solidFill>
                  <a:schemeClr val="bg1"/>
                </a:solidFill>
              </a:rPr>
              <a:t>金字塔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但忽略了金字塔有一大半</a:t>
            </a:r>
            <a:r>
              <a:rPr lang="zh-CN" altLang="en-US">
                <a:solidFill>
                  <a:schemeClr val="bg1"/>
                </a:solidFill>
              </a:rPr>
              <a:t>在水里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我们放弃掉</a:t>
            </a:r>
            <a:r>
              <a:rPr lang="zh-CN" altLang="en-US">
                <a:solidFill>
                  <a:schemeClr val="bg1"/>
                </a:solidFill>
              </a:rPr>
              <a:t>站上塔尖的残酷</a:t>
            </a:r>
            <a:r>
              <a:rPr lang="zh-CN" altLang="en-US">
                <a:solidFill>
                  <a:schemeClr val="bg1"/>
                </a:solidFill>
              </a:rPr>
              <a:t>厮杀</a:t>
            </a:r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但努力让更多的人</a:t>
            </a:r>
            <a:r>
              <a:rPr lang="zh-CN" altLang="en-US">
                <a:solidFill>
                  <a:schemeClr val="bg1"/>
                </a:solidFill>
              </a:rPr>
              <a:t>轻松浮上</a:t>
            </a:r>
            <a:r>
              <a:rPr lang="zh-CN" altLang="en-US">
                <a:solidFill>
                  <a:schemeClr val="bg1"/>
                </a:solidFill>
              </a:rPr>
              <a:t>水面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270" y="1066800"/>
            <a:ext cx="1943100" cy="704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270" y="1960880"/>
            <a:ext cx="3771900" cy="1085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555" y="1067435"/>
            <a:ext cx="1924050" cy="7042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270" y="3209290"/>
            <a:ext cx="3352800" cy="1381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3070" y="3733165"/>
            <a:ext cx="3752850" cy="8572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9525" y="3258185"/>
            <a:ext cx="2447925" cy="723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33790" y="1067435"/>
            <a:ext cx="3207385" cy="196405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687570" y="4808855"/>
            <a:ext cx="7157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为了满足用户们的跟投需求</a:t>
            </a:r>
            <a:endParaRPr lang="zh-CN" altLang="en-US" sz="2800" b="1">
              <a:solidFill>
                <a:srgbClr val="FF0000"/>
              </a:solidFill>
            </a:endParaRPr>
          </a:p>
          <a:p>
            <a:pPr algn="ctr"/>
            <a:endParaRPr lang="zh-CN" altLang="en-US" sz="2800" b="1">
              <a:solidFill>
                <a:srgbClr val="FF0000"/>
              </a:solidFill>
            </a:endParaRPr>
          </a:p>
          <a:p>
            <a:pPr algn="ctr"/>
            <a:r>
              <a:rPr lang="zh-CN" altLang="en-US" sz="2800" b="1">
                <a:solidFill>
                  <a:srgbClr val="FF0000"/>
                </a:solidFill>
              </a:rPr>
              <a:t>策略猎手又上新策略了</a:t>
            </a:r>
            <a:r>
              <a:rPr lang="en-US" altLang="zh-CN" sz="2800" b="1">
                <a:solidFill>
                  <a:srgbClr val="FF0000"/>
                </a:solidFill>
              </a:rPr>
              <a:t>(*^_^*)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经传多赢投顾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总监。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从业2</a:t>
            </a:r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0</a:t>
            </a: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余载，科班出身，有过私募实操和顾问咨询等多维度经验。曾任职全日制重本大学讲师，完成过千场千人股民讲座，著有《唯信号论-系统篇》一书。其所创立的“三维一体”投资体系深受投资者喜爱。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896485" y="1083310"/>
            <a:ext cx="623951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尘埃</a:t>
            </a: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落定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r" fontAlgn="auto">
              <a:lnSpc>
                <a:spcPct val="100000"/>
              </a:lnSpc>
            </a:pP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再启新</a:t>
            </a:r>
            <a:r>
              <a:rPr lang="zh-CN" altLang="en-US" sz="66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章</a:t>
            </a:r>
            <a:endParaRPr lang="zh-CN" altLang="en-US" sz="66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469640"/>
            <a:ext cx="533527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24885"/>
            <a:ext cx="526161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孙硌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:A1120613090005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A20250725006485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 descr="色阶 7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355" y="560705"/>
            <a:ext cx="3453130" cy="5406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国内外大事件集中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落地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大周期小节奏多维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把控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博弈厮杀走向资产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配置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85925" y="3064510"/>
            <a:ext cx="8820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国内外大事件集中落地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四中全会和十五五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规划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1249680"/>
            <a:ext cx="5253990" cy="233108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lnSpc>
                <a:spcPct val="130000"/>
              </a:lnSpc>
            </a:pPr>
            <a:r>
              <a:rPr lang="en-US" altLang="zh-CN" sz="1600" b="0" i="0">
                <a:solidFill>
                  <a:schemeClr val="bg1"/>
                </a:solidFill>
                <a:latin typeface="Helvetica Neue"/>
                <a:ea typeface="Helvetica Neue"/>
              </a:rPr>
              <a:t> 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坚持稳中求进工作总基调，坚持</a:t>
            </a:r>
            <a:r>
              <a:rPr lang="zh-CN" altLang="en-US" sz="1600" b="1" i="0">
                <a:solidFill>
                  <a:srgbClr val="FF0000"/>
                </a:solidFill>
                <a:latin typeface="Helvetica Neue"/>
                <a:ea typeface="Helvetica Neue"/>
              </a:rPr>
              <a:t>以经济建设为中心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，以推动高质量发展为主题，以改革创新为根本动力，以满足人民日益增长的美好生活需要为根本目的，以全面从严治党为根本保障，推动经济实现质的有效提升和量的合理增长，推动人的全面发展、全体人民共同富裕迈出坚实步伐，确保基本实现社会主义现代化取得决定性进展。</a:t>
            </a:r>
            <a:r>
              <a:rPr lang="en-US" altLang="zh-CN" sz="1600" b="1" i="0">
                <a:solidFill>
                  <a:schemeClr val="bg1"/>
                </a:solidFill>
                <a:latin typeface="Helvetica Neue"/>
                <a:ea typeface="Helvetica Neue"/>
              </a:rPr>
              <a:t>——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《四中全会公报》</a:t>
            </a:r>
            <a:endParaRPr lang="zh-CN" altLang="en-US" sz="1600" b="1" i="0">
              <a:solidFill>
                <a:schemeClr val="bg1"/>
              </a:solidFill>
              <a:latin typeface="Helvetica Neue"/>
              <a:ea typeface="Helvetica Neue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0365" y="3909695"/>
            <a:ext cx="5254625" cy="21558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>
              <a:lnSpc>
                <a:spcPct val="120000"/>
              </a:lnSpc>
            </a:pPr>
            <a:r>
              <a:rPr lang="en-US" altLang="zh-CN" sz="1600" b="1" i="0">
                <a:solidFill>
                  <a:schemeClr val="bg1"/>
                </a:solidFill>
                <a:latin typeface="Helvetica Neue"/>
                <a:ea typeface="Helvetica Neue"/>
              </a:rPr>
              <a:t>  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建设现代化产业体系，巩固壮大实体经济根基。</a:t>
            </a:r>
            <a:r>
              <a:rPr lang="zh-CN" altLang="en-US" sz="1600" b="1" i="0">
                <a:solidFill>
                  <a:srgbClr val="FF0000"/>
                </a:solidFill>
                <a:latin typeface="Helvetica Neue"/>
                <a:ea typeface="Helvetica Neue"/>
              </a:rPr>
              <a:t>坚持把发展经济的着力点放在实体经济上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，坚持智能化、绿色化、融合化方向，加快建设制造强国、质量强国、</a:t>
            </a:r>
            <a:r>
              <a:rPr lang="zh-CN" altLang="en-US" sz="1600" b="1" i="0">
                <a:solidFill>
                  <a:srgbClr val="FF0000"/>
                </a:solidFill>
                <a:latin typeface="Helvetica Neue"/>
                <a:ea typeface="Helvetica Neue"/>
              </a:rPr>
              <a:t>航天强国、交通强国</a:t>
            </a:r>
            <a:r>
              <a:rPr lang="zh-CN" altLang="en-US" sz="1600" b="1" i="0">
                <a:solidFill>
                  <a:schemeClr val="bg1"/>
                </a:solidFill>
                <a:latin typeface="Helvetica Neue"/>
                <a:ea typeface="Helvetica Neue"/>
              </a:rPr>
              <a:t>、网络强国，保持制造业合理比重，构建以先进制造业为骨干的现代化产业体系。要优化提升传统产业，培育壮大新兴产业和未来产业，促进服务业优质高效发展，构建现代化基础设施体系。</a:t>
            </a:r>
            <a:endParaRPr lang="zh-CN" altLang="en-US" sz="1600" b="1" i="0">
              <a:solidFill>
                <a:schemeClr val="bg1"/>
              </a:solidFill>
              <a:latin typeface="Helvetica Neue"/>
              <a:ea typeface="Helvetica Neue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6167120" y="1249680"/>
          <a:ext cx="539877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9385"/>
                <a:gridCol w="2699385"/>
              </a:tblGrid>
              <a:tr h="802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十四五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十五五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02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侧重</a:t>
                      </a:r>
                      <a:r>
                        <a:rPr lang="en-US" altLang="zh-CN"/>
                        <a:t> </a:t>
                      </a:r>
                      <a:r>
                        <a:rPr lang="zh-CN" altLang="en-US"/>
                        <a:t>发展战略新兴</a:t>
                      </a:r>
                      <a:r>
                        <a:rPr lang="zh-CN" altLang="en-US"/>
                        <a:t>产业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强调</a:t>
                      </a:r>
                      <a:r>
                        <a:rPr lang="en-US" altLang="zh-CN"/>
                        <a:t> </a:t>
                      </a:r>
                      <a:r>
                        <a:rPr lang="zh-CN" altLang="en-US"/>
                        <a:t>传统产业优化</a:t>
                      </a:r>
                      <a:r>
                        <a:rPr lang="zh-CN" altLang="en-US"/>
                        <a:t>提升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02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实施前瞻性、战略兴的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国家重大科技</a:t>
                      </a:r>
                      <a:r>
                        <a:rPr lang="zh-CN" altLang="en-US"/>
                        <a:t>项目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采</a:t>
                      </a:r>
                      <a:r>
                        <a:rPr lang="zh-CN" altLang="en-US"/>
                        <a:t>取超常规措施在部分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领域取得决定性</a:t>
                      </a:r>
                      <a:r>
                        <a:rPr lang="zh-CN" altLang="en-US"/>
                        <a:t>突破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02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以高质量供给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引领和创造</a:t>
                      </a:r>
                      <a:r>
                        <a:rPr lang="zh-CN" altLang="en-US"/>
                        <a:t>新需求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新需求引领新</a:t>
                      </a:r>
                      <a:r>
                        <a:rPr lang="zh-CN" altLang="en-US"/>
                        <a:t>供给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新供给创造新</a:t>
                      </a:r>
                      <a:r>
                        <a:rPr lang="zh-CN" altLang="en-US"/>
                        <a:t>需求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026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扩大</a:t>
                      </a:r>
                      <a:r>
                        <a:rPr lang="zh-CN" altLang="en-US"/>
                        <a:t>开放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稳慎推进人民币</a:t>
                      </a:r>
                      <a:r>
                        <a:rPr lang="zh-CN" altLang="en-US"/>
                        <a:t>国际化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稳步扩大制度型</a:t>
                      </a:r>
                      <a:r>
                        <a:rPr lang="zh-CN" altLang="en-US"/>
                        <a:t>开放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推进人民币</a:t>
                      </a:r>
                      <a:r>
                        <a:rPr lang="zh-CN" altLang="en-US"/>
                        <a:t>国际化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802640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坚决破除阻碍全国统一大市场建设卡点堵</a:t>
                      </a:r>
                      <a:r>
                        <a:rPr lang="zh-CN" altLang="en-US"/>
                        <a:t>点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中美经贸磋商和元首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会晤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701040" y="1286510"/>
            <a:ext cx="5100320" cy="2705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1040" y="4330065"/>
            <a:ext cx="51206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2"/>
                </a:solidFill>
              </a:rPr>
              <a:t>2018</a:t>
            </a:r>
            <a:r>
              <a:rPr lang="zh-CN" altLang="en-US" b="1">
                <a:solidFill>
                  <a:schemeClr val="bg2"/>
                </a:solidFill>
              </a:rPr>
              <a:t>年</a:t>
            </a:r>
            <a:r>
              <a:rPr lang="en-US" altLang="zh-CN" b="1">
                <a:solidFill>
                  <a:schemeClr val="bg2"/>
                </a:solidFill>
              </a:rPr>
              <a:t>12</a:t>
            </a:r>
            <a:r>
              <a:rPr lang="zh-CN" altLang="en-US" b="1">
                <a:solidFill>
                  <a:schemeClr val="bg2"/>
                </a:solidFill>
              </a:rPr>
              <a:t>月</a:t>
            </a:r>
            <a:r>
              <a:rPr lang="en-US" altLang="zh-CN" b="1">
                <a:solidFill>
                  <a:schemeClr val="bg2"/>
                </a:solidFill>
              </a:rPr>
              <a:t>1</a:t>
            </a:r>
            <a:r>
              <a:rPr lang="zh-CN" altLang="en-US" b="1">
                <a:solidFill>
                  <a:schemeClr val="bg2"/>
                </a:solidFill>
              </a:rPr>
              <a:t>日</a:t>
            </a:r>
            <a:r>
              <a:rPr lang="en-US" altLang="zh-CN" b="1">
                <a:solidFill>
                  <a:schemeClr val="bg2"/>
                </a:solidFill>
              </a:rPr>
              <a:t>   </a:t>
            </a:r>
            <a:r>
              <a:rPr lang="zh-CN" altLang="en-US" b="1">
                <a:solidFill>
                  <a:schemeClr val="bg2"/>
                </a:solidFill>
              </a:rPr>
              <a:t>阿根廷</a:t>
            </a:r>
            <a:r>
              <a:rPr lang="en-US" altLang="zh-CN" b="1">
                <a:solidFill>
                  <a:schemeClr val="bg2"/>
                </a:solidFill>
              </a:rPr>
              <a:t>G20</a:t>
            </a:r>
            <a:r>
              <a:rPr lang="zh-CN" altLang="en-US" b="1">
                <a:solidFill>
                  <a:schemeClr val="bg2"/>
                </a:solidFill>
              </a:rPr>
              <a:t>峰会</a:t>
            </a:r>
            <a:r>
              <a:rPr lang="en-US" altLang="zh-CN" b="1">
                <a:solidFill>
                  <a:schemeClr val="bg2"/>
                </a:solidFill>
              </a:rPr>
              <a:t>   </a:t>
            </a:r>
            <a:r>
              <a:rPr lang="zh-CN" altLang="en-US" b="1">
                <a:solidFill>
                  <a:schemeClr val="bg2"/>
                </a:solidFill>
              </a:rPr>
              <a:t>中美元首会晤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重要共识：停止升级关税等贸易限制措施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中美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贸易战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阶段性收尾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/>
          <p:nvPr/>
        </p:nvPicPr>
        <p:blipFill>
          <a:blip r:embed="rId5"/>
          <a:srcRect t="18486"/>
          <a:stretch>
            <a:fillRect/>
          </a:stretch>
        </p:blipFill>
        <p:spPr>
          <a:xfrm>
            <a:off x="6470650" y="1286510"/>
            <a:ext cx="5095240" cy="26974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70650" y="4330065"/>
            <a:ext cx="51206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2"/>
                </a:solidFill>
              </a:rPr>
              <a:t>2025</a:t>
            </a:r>
            <a:r>
              <a:rPr lang="zh-CN" altLang="en-US" b="1">
                <a:solidFill>
                  <a:schemeClr val="bg2"/>
                </a:solidFill>
              </a:rPr>
              <a:t>年</a:t>
            </a:r>
            <a:r>
              <a:rPr lang="en-US" altLang="zh-CN" b="1">
                <a:solidFill>
                  <a:schemeClr val="bg2"/>
                </a:solidFill>
              </a:rPr>
              <a:t>10</a:t>
            </a:r>
            <a:r>
              <a:rPr lang="zh-CN" altLang="en-US" b="1">
                <a:solidFill>
                  <a:schemeClr val="bg2"/>
                </a:solidFill>
              </a:rPr>
              <a:t>月</a:t>
            </a:r>
            <a:r>
              <a:rPr lang="en-US" altLang="zh-CN" b="1">
                <a:solidFill>
                  <a:schemeClr val="bg2"/>
                </a:solidFill>
              </a:rPr>
              <a:t>30</a:t>
            </a:r>
            <a:r>
              <a:rPr lang="zh-CN" altLang="en-US" b="1">
                <a:solidFill>
                  <a:schemeClr val="bg2"/>
                </a:solidFill>
              </a:rPr>
              <a:t>日</a:t>
            </a:r>
            <a:r>
              <a:rPr lang="en-US" altLang="zh-CN" b="1">
                <a:solidFill>
                  <a:schemeClr val="bg2"/>
                </a:solidFill>
              </a:rPr>
              <a:t>    </a:t>
            </a:r>
            <a:r>
              <a:rPr lang="zh-CN" altLang="en-US" b="1">
                <a:solidFill>
                  <a:schemeClr val="bg2"/>
                </a:solidFill>
              </a:rPr>
              <a:t>韩国釜山</a:t>
            </a:r>
            <a:r>
              <a:rPr lang="en-US" altLang="zh-CN" b="1">
                <a:solidFill>
                  <a:schemeClr val="bg2"/>
                </a:solidFill>
              </a:rPr>
              <a:t>     </a:t>
            </a:r>
            <a:r>
              <a:rPr lang="zh-CN" altLang="en-US" b="1">
                <a:solidFill>
                  <a:schemeClr val="bg2"/>
                </a:solidFill>
              </a:rPr>
              <a:t>中美元首会晤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美方取消对华加征</a:t>
            </a:r>
            <a:r>
              <a:rPr lang="en-US" altLang="zh-CN" b="1">
                <a:solidFill>
                  <a:schemeClr val="bg2"/>
                </a:solidFill>
              </a:rPr>
              <a:t>“</a:t>
            </a:r>
            <a:r>
              <a:rPr lang="zh-CN" altLang="en-US" b="1">
                <a:solidFill>
                  <a:schemeClr val="bg2"/>
                </a:solidFill>
              </a:rPr>
              <a:t>芬太尼关税</a:t>
            </a:r>
            <a:r>
              <a:rPr lang="en-US" altLang="zh-CN" b="1">
                <a:solidFill>
                  <a:schemeClr val="bg2"/>
                </a:solidFill>
              </a:rPr>
              <a:t>” </a:t>
            </a:r>
            <a:r>
              <a:rPr lang="zh-CN" altLang="en-US" b="1">
                <a:solidFill>
                  <a:schemeClr val="bg2"/>
                </a:solidFill>
              </a:rPr>
              <a:t>，其它多项</a:t>
            </a:r>
            <a:r>
              <a:rPr lang="zh-CN" altLang="en-US" b="1">
                <a:solidFill>
                  <a:schemeClr val="bg2"/>
                </a:solidFill>
              </a:rPr>
              <a:t>措施暂停一年</a:t>
            </a:r>
            <a:r>
              <a:rPr lang="en-US" altLang="zh-CN" b="1">
                <a:solidFill>
                  <a:schemeClr val="bg2"/>
                </a:solidFill>
              </a:rPr>
              <a:t>    </a:t>
            </a:r>
            <a:endParaRPr lang="en-US" altLang="zh-CN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中方对应调整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新一轮中美贸易冲突基本告一段落</a:t>
            </a:r>
            <a:r>
              <a:rPr lang="en-US" altLang="zh-CN" b="1">
                <a:solidFill>
                  <a:schemeClr val="bg2"/>
                </a:solidFill>
              </a:rPr>
              <a:t>  </a:t>
            </a:r>
            <a:endParaRPr lang="en-US" altLang="zh-CN" b="1">
              <a:solidFill>
                <a:schemeClr val="bg2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685925" y="3064510"/>
            <a:ext cx="882015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大周期小节奏多维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把控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大盘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怎么样？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75" y="1617345"/>
            <a:ext cx="8475980" cy="42303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44675" y="880110"/>
            <a:ext cx="850392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市场的结构性分</a:t>
            </a:r>
            <a:r>
              <a:rPr lang="zh-CN" altLang="en-US">
                <a:solidFill>
                  <a:schemeClr val="bg1"/>
                </a:solidFill>
              </a:rPr>
              <a:t>化越来越复杂，局部牛市极大的增加了操作</a:t>
            </a:r>
            <a:r>
              <a:rPr lang="zh-CN" altLang="en-US">
                <a:solidFill>
                  <a:schemeClr val="bg1"/>
                </a:solidFill>
              </a:rPr>
              <a:t>难度。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</a:rPr>
              <a:t>满仓持股成功躲过牛市的情况</a:t>
            </a:r>
            <a:r>
              <a:rPr lang="zh-CN" altLang="en-US">
                <a:solidFill>
                  <a:schemeClr val="bg1"/>
                </a:solidFill>
              </a:rPr>
              <a:t>比比皆是。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59915" y="5982970"/>
            <a:ext cx="8528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但众多的市场主要指数都已经处于至少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十年一遇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的大周期突破的酝酿状态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41096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经传多赢投顾总监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孙硌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A1120613090005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A20250725006485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58720" y="87630"/>
            <a:ext cx="7273925" cy="7423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自上而下</a:t>
            </a:r>
            <a:r>
              <a:rPr lang="en-US" altLang="zh-CN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OR </a:t>
            </a:r>
            <a:r>
              <a:rPr lang="zh-CN" altLang="en-US" sz="4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自下而上</a:t>
            </a:r>
            <a:endParaRPr lang="zh-CN" altLang="en-US" sz="4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6705" y="922020"/>
            <a:ext cx="6296025" cy="768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大盘的大周期有确定性，市场的结构性有不确定</a:t>
            </a:r>
            <a:r>
              <a:rPr lang="zh-CN" altLang="en-US">
                <a:solidFill>
                  <a:schemeClr val="bg1"/>
                </a:solidFill>
              </a:rPr>
              <a:t>性</a:t>
            </a:r>
            <a:endParaRPr lang="zh-CN" altLang="en-US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</a:rPr>
              <a:t>板块热点的轮动较难把握，但业绩确定性个股可以</a:t>
            </a:r>
            <a:r>
              <a:rPr lang="zh-CN" altLang="en-US">
                <a:solidFill>
                  <a:schemeClr val="bg1"/>
                </a:solidFill>
              </a:rPr>
              <a:t>化繁为简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2730" y="922020"/>
            <a:ext cx="5438775" cy="74803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780020" y="922020"/>
            <a:ext cx="4261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b="1">
                <a:solidFill>
                  <a:srgbClr val="FF0000"/>
                </a:solidFill>
              </a:rPr>
              <a:t>选股</a:t>
            </a:r>
            <a:r>
              <a:rPr lang="zh-CN" altLang="en-US" b="1">
                <a:solidFill>
                  <a:srgbClr val="FF0000"/>
                </a:solidFill>
              </a:rPr>
              <a:t>方案：价投菜单</a:t>
            </a:r>
            <a:r>
              <a:rPr lang="en-US" altLang="zh-CN" b="1">
                <a:solidFill>
                  <a:srgbClr val="FF0000"/>
                </a:solidFill>
              </a:rPr>
              <a:t>--AI</a:t>
            </a:r>
            <a:r>
              <a:rPr lang="zh-CN" altLang="en-US" b="1">
                <a:solidFill>
                  <a:srgbClr val="FF0000"/>
                </a:solidFill>
              </a:rPr>
              <a:t>预测条件筛选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25" y="1915795"/>
            <a:ext cx="5705475" cy="34099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21730" y="5463540"/>
            <a:ext cx="5427980" cy="9474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solidFill>
                  <a:srgbClr val="FF0000"/>
                </a:solidFill>
              </a:rPr>
              <a:t>300415    </a:t>
            </a:r>
            <a:r>
              <a:rPr lang="zh-CN" altLang="en-US" b="1">
                <a:solidFill>
                  <a:srgbClr val="FF0000"/>
                </a:solidFill>
              </a:rPr>
              <a:t>伊之密</a:t>
            </a:r>
            <a:r>
              <a:rPr lang="en-US" altLang="zh-CN" b="1">
                <a:solidFill>
                  <a:srgbClr val="FF0000"/>
                </a:solidFill>
              </a:rPr>
              <a:t>       </a:t>
            </a:r>
            <a:r>
              <a:rPr lang="zh-CN" altLang="en-US" b="1">
                <a:solidFill>
                  <a:srgbClr val="FF0000"/>
                </a:solidFill>
              </a:rPr>
              <a:t>智能</a:t>
            </a:r>
            <a:r>
              <a:rPr lang="zh-CN" altLang="en-US" b="1">
                <a:solidFill>
                  <a:srgbClr val="FF0000"/>
                </a:solidFill>
              </a:rPr>
              <a:t>制造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突破历史新高的上升通道</a:t>
            </a:r>
            <a:r>
              <a:rPr lang="zh-CN" altLang="en-US" b="1">
                <a:solidFill>
                  <a:srgbClr val="FF0000"/>
                </a:solidFill>
              </a:rPr>
              <a:t>已成型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戴维斯</a:t>
            </a:r>
            <a:r>
              <a:rPr lang="zh-CN" altLang="en-US" b="1">
                <a:solidFill>
                  <a:srgbClr val="FF0000"/>
                </a:solidFill>
              </a:rPr>
              <a:t>双击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120" y="1923415"/>
            <a:ext cx="5753100" cy="339471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90525" y="5511800"/>
            <a:ext cx="54279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FF0000"/>
                </a:solidFill>
              </a:rPr>
              <a:t>600428    </a:t>
            </a:r>
            <a:r>
              <a:rPr lang="zh-CN" altLang="en-US" b="1">
                <a:solidFill>
                  <a:srgbClr val="FF0000"/>
                </a:solidFill>
              </a:rPr>
              <a:t>中远海特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特种运输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收敛形态末端</a:t>
            </a:r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lang="zh-CN" altLang="en-US" b="1">
                <a:solidFill>
                  <a:srgbClr val="FF0000"/>
                </a:solidFill>
              </a:rPr>
              <a:t>业绩创历史新高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lang="zh-CN" altLang="en-US" b="1">
                <a:solidFill>
                  <a:srgbClr val="FF0000"/>
                </a:solidFill>
              </a:rPr>
              <a:t>呈现加速</a:t>
            </a:r>
            <a:r>
              <a:rPr lang="zh-CN" altLang="en-US" b="1">
                <a:solidFill>
                  <a:srgbClr val="FF0000"/>
                </a:solidFill>
              </a:rPr>
              <a:t>增长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2374</Words>
  <Application>WPS 演示</Application>
  <PresentationFormat>宽屏</PresentationFormat>
  <Paragraphs>158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Helvetica Neue</vt:lpstr>
      <vt:lpstr>Arial Unicode MS</vt:lpstr>
      <vt:lpstr>Calibri</vt:lpstr>
      <vt:lpstr>汉仪雅酷黑简</vt:lpstr>
      <vt:lpstr>方正宝黑体 简 Medium</vt:lpstr>
      <vt:lpstr>Miss Sweetie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彬</cp:lastModifiedBy>
  <cp:revision>298</cp:revision>
  <dcterms:created xsi:type="dcterms:W3CDTF">2022-12-31T05:43:00Z</dcterms:created>
  <dcterms:modified xsi:type="dcterms:W3CDTF">2025-10-31T01:30:08Z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AF7C4A8D85D6404FA78E6D97FF6D551A_13</vt:lpwstr>
  </property>
</Properties>
</file>