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63" r:id="rId4"/>
    <p:sldId id="273" r:id="rId5"/>
    <p:sldId id="269" r:id="rId6"/>
    <p:sldId id="271" r:id="rId7"/>
    <p:sldId id="272" r:id="rId8"/>
    <p:sldId id="278" r:id="rId9"/>
    <p:sldId id="279" r:id="rId10"/>
    <p:sldId id="270" r:id="rId11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9" userDrawn="1">
          <p15:clr>
            <a:srgbClr val="A4A3A4"/>
          </p15:clr>
        </p15:guide>
        <p15:guide id="2" pos="392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6CD"/>
    <a:srgbClr val="FFFDF5"/>
    <a:srgbClr val="FFDFDF"/>
    <a:srgbClr val="D16664"/>
    <a:srgbClr val="FFFC91"/>
    <a:srgbClr val="DCDCDC"/>
    <a:srgbClr val="F0F0F0"/>
    <a:srgbClr val="E6E6E6"/>
    <a:srgbClr val="C8C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19"/>
        <p:guide pos="392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5" Type="http://schemas.openxmlformats.org/officeDocument/2006/relationships/tags" Target="tags/tag145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58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66.xml"/><Relationship Id="rId8" Type="http://schemas.openxmlformats.org/officeDocument/2006/relationships/tags" Target="../tags/tag65.xml"/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tags" Target="../tags/tag1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组 2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3200" y="335280"/>
            <a:ext cx="1492885" cy="6202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3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18" Type="http://schemas.openxmlformats.org/officeDocument/2006/relationships/tags" Target="../tags/tag99.xml"/><Relationship Id="rId17" Type="http://schemas.openxmlformats.org/officeDocument/2006/relationships/image" Target="../media/image5.png"/><Relationship Id="rId16" Type="http://schemas.openxmlformats.org/officeDocument/2006/relationships/tags" Target="../tags/tag98.xml"/><Relationship Id="rId15" Type="http://schemas.openxmlformats.org/officeDocument/2006/relationships/tags" Target="../tags/tag97.xml"/><Relationship Id="rId14" Type="http://schemas.openxmlformats.org/officeDocument/2006/relationships/tags" Target="../tags/tag96.xml"/><Relationship Id="rId13" Type="http://schemas.openxmlformats.org/officeDocument/2006/relationships/tags" Target="../tags/tag95.xml"/><Relationship Id="rId12" Type="http://schemas.openxmlformats.org/officeDocument/2006/relationships/tags" Target="../tags/tag94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 descr="组 2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07.xml"/><Relationship Id="rId8" Type="http://schemas.openxmlformats.org/officeDocument/2006/relationships/tags" Target="../tags/tag106.xml"/><Relationship Id="rId7" Type="http://schemas.openxmlformats.org/officeDocument/2006/relationships/tags" Target="../tags/tag105.xml"/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image" Target="../media/image6.png"/><Relationship Id="rId15" Type="http://schemas.openxmlformats.org/officeDocument/2006/relationships/slideLayout" Target="../slideLayouts/slideLayout3.xml"/><Relationship Id="rId14" Type="http://schemas.openxmlformats.org/officeDocument/2006/relationships/tags" Target="../tags/tag112.xml"/><Relationship Id="rId13" Type="http://schemas.openxmlformats.org/officeDocument/2006/relationships/tags" Target="../tags/tag111.xml"/><Relationship Id="rId12" Type="http://schemas.openxmlformats.org/officeDocument/2006/relationships/tags" Target="../tags/tag110.xml"/><Relationship Id="rId11" Type="http://schemas.openxmlformats.org/officeDocument/2006/relationships/tags" Target="../tags/tag109.xml"/><Relationship Id="rId10" Type="http://schemas.openxmlformats.org/officeDocument/2006/relationships/tags" Target="../tags/tag108.xml"/><Relationship Id="rId1" Type="http://schemas.openxmlformats.org/officeDocument/2006/relationships/tags" Target="../tags/tag10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3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17.xml"/><Relationship Id="rId5" Type="http://schemas.openxmlformats.org/officeDocument/2006/relationships/tags" Target="../tags/tag116.xml"/><Relationship Id="rId4" Type="http://schemas.openxmlformats.org/officeDocument/2006/relationships/tags" Target="../tags/tag115.xml"/><Relationship Id="rId3" Type="http://schemas.openxmlformats.org/officeDocument/2006/relationships/image" Target="../media/image7.png"/><Relationship Id="rId2" Type="http://schemas.openxmlformats.org/officeDocument/2006/relationships/tags" Target="../tags/tag114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23.xml"/><Relationship Id="rId8" Type="http://schemas.openxmlformats.org/officeDocument/2006/relationships/image" Target="../media/image9.png"/><Relationship Id="rId7" Type="http://schemas.openxmlformats.org/officeDocument/2006/relationships/tags" Target="../tags/tag122.xml"/><Relationship Id="rId6" Type="http://schemas.openxmlformats.org/officeDocument/2006/relationships/tags" Target="../tags/tag121.xml"/><Relationship Id="rId5" Type="http://schemas.openxmlformats.org/officeDocument/2006/relationships/tags" Target="../tags/tag120.xml"/><Relationship Id="rId4" Type="http://schemas.openxmlformats.org/officeDocument/2006/relationships/image" Target="../media/image8.png"/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124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30.xml"/><Relationship Id="rId8" Type="http://schemas.openxmlformats.org/officeDocument/2006/relationships/image" Target="../media/image11.png"/><Relationship Id="rId7" Type="http://schemas.openxmlformats.org/officeDocument/2006/relationships/tags" Target="../tags/tag129.xml"/><Relationship Id="rId6" Type="http://schemas.openxmlformats.org/officeDocument/2006/relationships/tags" Target="../tags/tag128.xml"/><Relationship Id="rId5" Type="http://schemas.openxmlformats.org/officeDocument/2006/relationships/image" Target="../media/image10.png"/><Relationship Id="rId4" Type="http://schemas.openxmlformats.org/officeDocument/2006/relationships/tags" Target="../tags/tag127.xml"/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131.xml"/><Relationship Id="rId10" Type="http://schemas.openxmlformats.org/officeDocument/2006/relationships/image" Target="../media/image12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2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openxmlformats.org/officeDocument/2006/relationships/tags" Target="../tags/tag139.xml"/><Relationship Id="rId7" Type="http://schemas.openxmlformats.org/officeDocument/2006/relationships/tags" Target="../tags/tag138.xml"/><Relationship Id="rId6" Type="http://schemas.openxmlformats.org/officeDocument/2006/relationships/tags" Target="../tags/tag137.xml"/><Relationship Id="rId5" Type="http://schemas.openxmlformats.org/officeDocument/2006/relationships/tags" Target="../tags/tag136.xml"/><Relationship Id="rId4" Type="http://schemas.openxmlformats.org/officeDocument/2006/relationships/tags" Target="../tags/tag135.xml"/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5" Type="http://schemas.openxmlformats.org/officeDocument/2006/relationships/slideLayout" Target="../slideLayouts/slideLayout2.xml"/><Relationship Id="rId14" Type="http://schemas.openxmlformats.org/officeDocument/2006/relationships/tags" Target="../tags/tag142.xml"/><Relationship Id="rId13" Type="http://schemas.openxmlformats.org/officeDocument/2006/relationships/image" Target="../media/image15.png"/><Relationship Id="rId12" Type="http://schemas.openxmlformats.org/officeDocument/2006/relationships/tags" Target="../tags/tag141.xml"/><Relationship Id="rId11" Type="http://schemas.openxmlformats.org/officeDocument/2006/relationships/image" Target="../media/image14.png"/><Relationship Id="rId10" Type="http://schemas.openxmlformats.org/officeDocument/2006/relationships/tags" Target="../tags/tag140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44.xml"/><Relationship Id="rId2" Type="http://schemas.openxmlformats.org/officeDocument/2006/relationships/image" Target="../media/image16.jpeg"/><Relationship Id="rId1" Type="http://schemas.openxmlformats.org/officeDocument/2006/relationships/tags" Target="../tags/tag1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34000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52650" y="1321435"/>
            <a:ext cx="7886700" cy="26390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altLang="en-US" sz="92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打板助手</a:t>
            </a:r>
            <a:r>
              <a:rPr lang="en-US" altLang="zh-CN" sz="92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 </a:t>
            </a:r>
            <a:endParaRPr lang="en-US" altLang="zh-CN" sz="92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92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升级讲解</a:t>
            </a:r>
            <a:endParaRPr lang="zh-CN" altLang="en-US" sz="92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841115" y="3976370"/>
            <a:ext cx="4509770" cy="883920"/>
            <a:chOff x="6171" y="6262"/>
            <a:chExt cx="7102" cy="1392"/>
          </a:xfrm>
        </p:grpSpPr>
        <p:sp>
          <p:nvSpPr>
            <p:cNvPr id="9" name="矩形 8"/>
            <p:cNvSpPr/>
            <p:nvPr/>
          </p:nvSpPr>
          <p:spPr>
            <a:xfrm>
              <a:off x="6231" y="6270"/>
              <a:ext cx="3423" cy="5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>
              <p:custDataLst>
                <p:tags r:id="rId3"/>
              </p:custDataLst>
            </p:nvPr>
          </p:nvSpPr>
          <p:spPr>
            <a:xfrm>
              <a:off x="6241" y="6270"/>
              <a:ext cx="1568" cy="5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>
              <p:custDataLst>
                <p:tags r:id="rId4"/>
              </p:custDataLst>
            </p:nvPr>
          </p:nvSpPr>
          <p:spPr>
            <a:xfrm>
              <a:off x="6171" y="6281"/>
              <a:ext cx="18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主讲</a:t>
              </a:r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老师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15" name="文本框 14"/>
            <p:cNvSpPr txBox="1"/>
            <p:nvPr>
              <p:custDataLst>
                <p:tags r:id="rId5"/>
              </p:custDataLst>
            </p:nvPr>
          </p:nvSpPr>
          <p:spPr>
            <a:xfrm>
              <a:off x="7823" y="6262"/>
              <a:ext cx="183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陈定柱</a:t>
              </a:r>
              <a:endPara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6231" y="7073"/>
              <a:ext cx="7041" cy="5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6242" y="7073"/>
              <a:ext cx="2079" cy="5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6382" y="7074"/>
              <a:ext cx="18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8361" y="7064"/>
              <a:ext cx="386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A1120621060007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9839" y="6272"/>
              <a:ext cx="3433" cy="5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9849" y="6272"/>
              <a:ext cx="1568" cy="5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9819" y="6293"/>
              <a:ext cx="18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</a:t>
              </a:r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1415" y="6282"/>
              <a:ext cx="1858" cy="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70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2023.2.6</a:t>
              </a:r>
              <a:endParaRPr lang="en-US" altLang="zh-CN" sz="17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226561" y="1650048"/>
            <a:ext cx="37388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C91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PART 0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C91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1</a:t>
            </a:r>
            <a:endParaRPr kumimoji="0" lang="en-US" altLang="zh-CN" sz="60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C91"/>
                  </a:gs>
                </a:gsLst>
                <a:lin ang="5400000" scaled="0"/>
              </a:gra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245803" y="2706053"/>
            <a:ext cx="57003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7200" b="1">
                <a:gradFill>
                  <a:gsLst>
                    <a:gs pos="0">
                      <a:srgbClr val="FAFAFA"/>
                    </a:gs>
                    <a:gs pos="100000">
                      <a:srgbClr val="FFFC91"/>
                    </a:gs>
                  </a:gsLst>
                  <a:lin ang="5400000" scaled="0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升级迭代内容</a:t>
            </a:r>
            <a:endParaRPr lang="zh-CN" altLang="en-US" sz="7200" b="1">
              <a:gradFill>
                <a:gsLst>
                  <a:gs pos="0">
                    <a:srgbClr val="FAFAFA"/>
                  </a:gs>
                  <a:gs pos="100000">
                    <a:srgbClr val="FFFC91"/>
                  </a:gs>
                </a:gsLst>
                <a:lin ang="5400000" scaled="0"/>
              </a:gra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3394711" y="2654300"/>
            <a:ext cx="540258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685800" y="954405"/>
            <a:ext cx="501713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1、市场热股列表支持按情绪类型进行筛选</a:t>
            </a:r>
            <a:endParaRPr lang="zh-CN" altLang="en-US"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06450" y="1322705"/>
            <a:ext cx="2614295" cy="462724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3903345" y="1924050"/>
            <a:ext cx="609600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olidFill>
                  <a:srgbClr val="FF0000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短线炒作常见是</a:t>
            </a:r>
            <a:r>
              <a:rPr lang="en-US" altLang="zh-CN">
                <a:solidFill>
                  <a:srgbClr val="FF0000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“</a:t>
            </a:r>
            <a:r>
              <a:rPr lang="zh-CN" altLang="en-US">
                <a:solidFill>
                  <a:srgbClr val="FF0000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买在分歧卖在一致</a:t>
            </a:r>
            <a:r>
              <a:rPr lang="en-US" altLang="zh-CN">
                <a:solidFill>
                  <a:srgbClr val="FF0000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”</a:t>
            </a:r>
            <a:r>
              <a:rPr lang="zh-CN" altLang="en-US">
                <a:solidFill>
                  <a:srgbClr val="FF0000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，当市场情绪处于上升期的时候，可以直接在分歧里面介入核心股然后再高潮时候选择卖出。</a:t>
            </a:r>
            <a:endParaRPr lang="zh-CN" altLang="en-US">
              <a:solidFill>
                <a:srgbClr val="FF0000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升级迭代内容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537210" y="1145540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2</a:t>
            </a:r>
            <a:r>
              <a:rPr lang="zh-CN" altLang="en-US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、新增昨涨跌停数据</a:t>
            </a:r>
            <a:endParaRPr lang="zh-CN" altLang="en-US"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升级迭代内容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4365" y="1513840"/>
            <a:ext cx="2172335" cy="4500245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3127375" y="1808480"/>
            <a:ext cx="2453640" cy="27692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>
                <a:solidFill>
                  <a:srgbClr val="FF0000"/>
                </a:solidFill>
                <a:latin typeface="Noto Sans S Chinese Medium" panose="020B0600000000000000" charset="-122"/>
                <a:ea typeface="Noto Sans S Chinese Medium" panose="020B0600000000000000" charset="-122"/>
              </a:rPr>
              <a:t>通过观察昨日涨跌停家数能够大概感知市场的情绪，当市场跌停家数大量增加时候，短线迎来风险。</a:t>
            </a:r>
            <a:endParaRPr lang="zh-CN" altLang="en-US">
              <a:solidFill>
                <a:srgbClr val="FF0000"/>
              </a:solidFill>
              <a:latin typeface="Noto Sans S Chinese Medium" panose="020B0600000000000000" charset="-122"/>
              <a:ea typeface="Noto Sans S Chinese Medium" panose="020B0600000000000000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5705475" y="1145540"/>
            <a:ext cx="511365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3</a:t>
            </a:r>
            <a:r>
              <a:rPr lang="zh-CN" altLang="en-US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、新增市场热股新增涨幅排行榜列表</a:t>
            </a:r>
            <a:endParaRPr lang="zh-CN" altLang="en-US"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892165" y="1514475"/>
            <a:ext cx="2273300" cy="4500245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8736965" y="1891030"/>
            <a:ext cx="2453640" cy="27692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>
              <a:buClrTx/>
              <a:buSzTx/>
              <a:buFontTx/>
            </a:pPr>
            <a:r>
              <a:rPr lang="zh-CN" altLang="en-US">
                <a:solidFill>
                  <a:srgbClr val="FF0000"/>
                </a:solidFill>
                <a:latin typeface="Noto Sans S Chinese Medium" panose="020B0600000000000000" charset="-122"/>
                <a:ea typeface="Noto Sans S Chinese Medium" panose="020B0600000000000000" charset="-122"/>
              </a:rPr>
              <a:t>可以跟进需求按照涨幅排序</a:t>
            </a:r>
            <a:endParaRPr lang="zh-CN" altLang="en-US">
              <a:solidFill>
                <a:srgbClr val="FF0000"/>
              </a:solidFill>
              <a:latin typeface="Noto Sans S Chinese Medium" panose="020B0600000000000000" charset="-122"/>
              <a:ea typeface="Noto Sans S Chinese Medium" panose="020B0600000000000000" charset="-122"/>
            </a:endParaRPr>
          </a:p>
        </p:txBody>
      </p:sp>
    </p:spTree>
    <p:custDataLst>
      <p:tags r:id="rId10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701040" y="1145540"/>
            <a:ext cx="444119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4</a:t>
            </a:r>
            <a:r>
              <a:rPr lang="zh-CN" altLang="en-US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、涨停异动新增临近涨停排行排行榜</a:t>
            </a:r>
            <a:endParaRPr lang="zh-CN" altLang="en-US"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升级迭代内容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3443605" y="1808480"/>
            <a:ext cx="2348230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olidFill>
                  <a:srgbClr val="FF0000"/>
                </a:solidFill>
                <a:latin typeface="Noto Sans S Chinese Medium" panose="020B0600000000000000" charset="-122"/>
                <a:ea typeface="Noto Sans S Chinese Medium" panose="020B0600000000000000" charset="-122"/>
              </a:rPr>
              <a:t>功能升级，让用户可以监控全市场或者市场热股临近涨停个股，增加了扫板和打一封的可能性</a:t>
            </a:r>
            <a:endParaRPr lang="zh-CN" altLang="en-US">
              <a:solidFill>
                <a:srgbClr val="FF0000"/>
              </a:solidFill>
              <a:latin typeface="Noto Sans S Chinese Medium" panose="020B0600000000000000" charset="-122"/>
              <a:ea typeface="Noto Sans S Chinese Medium" panose="020B0600000000000000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96290" y="1514475"/>
            <a:ext cx="2331085" cy="4262755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5791835" y="1163320"/>
            <a:ext cx="545401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5</a:t>
            </a:r>
            <a:r>
              <a:rPr lang="zh-CN" altLang="en-US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、主题解析详情页涨停统计新增列表字段首板时间、终板时间</a:t>
            </a:r>
            <a:endParaRPr lang="zh-CN" altLang="en-US"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959475" y="1984375"/>
            <a:ext cx="5286375" cy="8001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076950" y="2851150"/>
            <a:ext cx="4500245" cy="861695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226561" y="1650048"/>
            <a:ext cx="37388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C91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PART 0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C91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2</a:t>
            </a:r>
            <a:endParaRPr kumimoji="0" lang="en-US" altLang="zh-CN" sz="60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C91"/>
                  </a:gs>
                </a:gsLst>
                <a:lin ang="5400000" scaled="0"/>
              </a:gra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245803" y="2706053"/>
            <a:ext cx="57003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7200" b="1">
                <a:gradFill>
                  <a:gsLst>
                    <a:gs pos="0">
                      <a:srgbClr val="FAFAFA"/>
                    </a:gs>
                    <a:gs pos="100000">
                      <a:srgbClr val="FFFC91"/>
                    </a:gs>
                  </a:gsLst>
                  <a:lin ang="5400000" scaled="0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zh-CN" altLang="en-US" sz="7200" b="1">
                <a:gradFill>
                  <a:gsLst>
                    <a:gs pos="0">
                      <a:srgbClr val="FAFAFA"/>
                    </a:gs>
                    <a:gs pos="100000">
                      <a:srgbClr val="FFFC91"/>
                    </a:gs>
                  </a:gsLst>
                  <a:lin ang="5400000" scaled="0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实战案例</a:t>
            </a:r>
            <a:endParaRPr lang="zh-CN" altLang="en-US" sz="7200" b="1">
              <a:gradFill>
                <a:gsLst>
                  <a:gs pos="0">
                    <a:srgbClr val="FAFAFA"/>
                  </a:gs>
                  <a:gs pos="100000">
                    <a:srgbClr val="FFFC91"/>
                  </a:gs>
                </a:gsLst>
                <a:lin ang="5400000" scaled="0"/>
              </a:gra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3394711" y="2654300"/>
            <a:ext cx="540258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 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实战案例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993140" y="1073150"/>
            <a:ext cx="3200400" cy="24326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en-US" altLang="zh-CN" sz="1400" b="1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1.</a:t>
            </a:r>
            <a:r>
              <a:rPr lang="zh-CN" altLang="en-US" sz="1400" b="1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涨停异动打板</a:t>
            </a:r>
            <a:endParaRPr lang="zh-CN" altLang="en-US" sz="1400" b="1" dirty="0"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zh-CN" altLang="en-US" sz="1400" b="1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（</a:t>
            </a:r>
            <a:r>
              <a:rPr lang="en-US" altLang="zh-CN" sz="1400" b="1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1</a:t>
            </a:r>
            <a:r>
              <a:rPr lang="zh-CN" altLang="en-US" sz="1400" b="1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）选择打板范围</a:t>
            </a:r>
            <a:endParaRPr lang="zh-CN" altLang="en-US" sz="1400" b="1" dirty="0"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en-US" altLang="zh-CN" sz="1400" b="1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 </a:t>
            </a:r>
            <a:r>
              <a:rPr lang="zh-CN" altLang="en-US" sz="1400" b="1" dirty="0">
                <a:solidFill>
                  <a:srgbClr val="FF0000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在涨停异动里面右上方选择数据类型。</a:t>
            </a:r>
            <a:endParaRPr lang="zh-CN" altLang="en-US" sz="1400" b="1" dirty="0">
              <a:solidFill>
                <a:srgbClr val="FF0000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zh-CN" altLang="en-US" sz="1400" b="1" dirty="0">
                <a:solidFill>
                  <a:schemeClr val="tx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市场热股即打热股里面的异动的涨停板，沪深</a:t>
            </a:r>
            <a:r>
              <a:rPr lang="en-US" altLang="zh-CN" sz="1400" b="1" dirty="0">
                <a:solidFill>
                  <a:schemeClr val="tx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A</a:t>
            </a:r>
            <a:r>
              <a:rPr lang="zh-CN" altLang="en-US" sz="1400" b="1" dirty="0">
                <a:solidFill>
                  <a:schemeClr val="tx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股则打全市场的涨停板，前者机会少胜率相对较高，后者机会多胜率相对较低。</a:t>
            </a:r>
            <a:endParaRPr lang="zh-CN" altLang="en-US" sz="1400" b="1" dirty="0">
              <a:solidFill>
                <a:schemeClr val="tx1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  <p:sp>
        <p:nvSpPr>
          <p:cNvPr id="12" name="右箭头 11"/>
          <p:cNvSpPr/>
          <p:nvPr>
            <p:custDataLst>
              <p:tags r:id="rId4"/>
            </p:custDataLst>
          </p:nvPr>
        </p:nvSpPr>
        <p:spPr>
          <a:xfrm>
            <a:off x="4243705" y="3957955"/>
            <a:ext cx="402590" cy="1917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Noto Sans S Chinese Medium" panose="020B0600000000000000" charset="-122"/>
              <a:ea typeface="Noto Sans S Chinese Medium" panose="020B0600000000000000" charset="-122"/>
            </a:endParaRPr>
          </a:p>
        </p:txBody>
      </p:sp>
      <p:sp>
        <p:nvSpPr>
          <p:cNvPr id="14" name="右箭头 13"/>
          <p:cNvSpPr/>
          <p:nvPr>
            <p:custDataLst>
              <p:tags r:id="rId5"/>
            </p:custDataLst>
          </p:nvPr>
        </p:nvSpPr>
        <p:spPr>
          <a:xfrm>
            <a:off x="8005445" y="3957955"/>
            <a:ext cx="402590" cy="1917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>
              <a:latin typeface="Noto Sans S Chinese Medium" panose="020B0600000000000000" charset="-122"/>
              <a:ea typeface="Noto Sans S Chinese Medium" panose="020B0600000000000000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6"/>
            </p:custDataLst>
          </p:nvPr>
        </p:nvSpPr>
        <p:spPr>
          <a:xfrm>
            <a:off x="8639175" y="1073150"/>
            <a:ext cx="2658110" cy="2153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zh-CN" altLang="en-US" sz="1400" b="1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（</a:t>
            </a:r>
            <a:r>
              <a:rPr lang="en-US" altLang="zh-CN" sz="1400" b="1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3</a:t>
            </a:r>
            <a:r>
              <a:rPr lang="zh-CN" altLang="en-US" sz="1400" b="1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）个股池选择</a:t>
            </a:r>
            <a:endParaRPr lang="zh-CN" altLang="en-US" sz="1400" b="1" dirty="0"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zh-CN" altLang="en-US" sz="1400" b="1" dirty="0">
                <a:solidFill>
                  <a:srgbClr val="FF0000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个股选择根据行情好坏有所区别。行情好下方热点三个都可以，行情差选择日内最强热点。</a:t>
            </a:r>
            <a:endParaRPr lang="zh-CN" altLang="en-US" sz="1400" b="1" dirty="0">
              <a:solidFill>
                <a:srgbClr val="FF0000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endParaRPr lang="zh-CN" altLang="en-US" sz="1400" b="1" dirty="0">
              <a:solidFill>
                <a:srgbClr val="FF0000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endParaRPr lang="zh-CN" altLang="en-US" sz="1400" b="1" dirty="0">
              <a:solidFill>
                <a:srgbClr val="FF0000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7"/>
            </p:custDataLst>
          </p:nvPr>
        </p:nvSpPr>
        <p:spPr>
          <a:xfrm>
            <a:off x="4721543" y="1073150"/>
            <a:ext cx="3359785" cy="12738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defTabSz="914400" fontAlgn="auto">
              <a:lnSpc>
                <a:spcPct val="130000"/>
              </a:lnSpc>
              <a:spcBef>
                <a:spcPts val="500"/>
              </a:spcBef>
            </a:pPr>
            <a:r>
              <a:rPr lang="zh-CN" altLang="en-US" sz="1400" b="1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rPr>
              <a:t>（</a:t>
            </a:r>
            <a:r>
              <a:rPr lang="en-US" altLang="zh-CN" sz="1400" b="1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rPr>
              <a:t>2</a:t>
            </a:r>
            <a:r>
              <a:rPr lang="zh-CN" altLang="en-US" sz="1400" b="1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rPr>
              <a:t>）选择日内最强热点</a:t>
            </a:r>
            <a:endParaRPr lang="zh-CN" altLang="en-US" sz="1400" b="1" dirty="0"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  <a:sym typeface="+mn-ea"/>
            </a:endParaRPr>
          </a:p>
          <a:p>
            <a:pPr algn="l" defTabSz="914400" fontAlgn="auto">
              <a:lnSpc>
                <a:spcPct val="130000"/>
              </a:lnSpc>
              <a:spcBef>
                <a:spcPts val="500"/>
              </a:spcBef>
            </a:pPr>
            <a:r>
              <a:rPr lang="en-US" altLang="zh-CN" sz="140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  </a:t>
            </a:r>
            <a:r>
              <a:rPr lang="zh-CN" altLang="en-US" sz="1400" b="1" dirty="0"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  <a:sym typeface="+mn-ea"/>
              </a:rPr>
              <a:t>选择下方热点卡片，一般做前三个热点，热点强度依旧从高到低，数字经济＞智能机器＞基本金属</a:t>
            </a:r>
            <a:endParaRPr lang="zh-CN" altLang="en-US" sz="1400"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007110" y="3957955"/>
            <a:ext cx="3172460" cy="13227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029200" y="2433955"/>
            <a:ext cx="2744470" cy="368681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8777605" y="2433955"/>
            <a:ext cx="2381885" cy="3687445"/>
          </a:xfrm>
          <a:prstGeom prst="rect">
            <a:avLst/>
          </a:prstGeom>
        </p:spPr>
      </p:pic>
    </p:spTree>
    <p:custDataLst>
      <p:tags r:id="rId1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图片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4.xml><?xml version="1.0" encoding="utf-8"?>
<p:tagLst xmlns:p="http://schemas.openxmlformats.org/presentationml/2006/main">
  <p:tag name="KSO_WM_BEAUTIFY_FLAG" val=""/>
  <p:tag name="KSO_WM_UNIT_PLACING_PICTURE_USER_VIEWPORT" val="{&quot;height&quot;:12195,&quot;width&quot;:5610}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3.xml><?xml version="1.0" encoding="utf-8"?>
<p:tagLst xmlns:p="http://schemas.openxmlformats.org/presentationml/2006/main">
  <p:tag name="KSO_WM_UNIT_PLACING_PICTURE_USER_VIEWPORT" val="{&quot;height&quot;:10800,&quot;width&quot;:19200}"/>
</p:tagLst>
</file>

<file path=ppt/tags/tag14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5.xml><?xml version="1.0" encoding="utf-8"?>
<p:tagLst xmlns:p="http://schemas.openxmlformats.org/presentationml/2006/main">
  <p:tag name="KSO_WPP_MARK_KEY" val="34a5c737-2527-451b-a6cc-313a70f4ce21"/>
  <p:tag name="COMMONDATA" val="eyJoZGlkIjoiN2MzMWVlNDI0ZjU1NWVkNTM5YjkzYzJkZDAyMTI1Y2IifQ==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542</Words>
  <Application>WPS 演示</Application>
  <PresentationFormat>宽屏</PresentationFormat>
  <Paragraphs>64</Paragraphs>
  <Slides>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23" baseType="lpstr">
      <vt:lpstr>Arial</vt:lpstr>
      <vt:lpstr>宋体</vt:lpstr>
      <vt:lpstr>Wingdings</vt:lpstr>
      <vt:lpstr>Wingdings</vt:lpstr>
      <vt:lpstr>思源黑体 CN Medium</vt:lpstr>
      <vt:lpstr>Noto Sans S Chinese Medium</vt:lpstr>
      <vt:lpstr>思源黑体 CN Bold</vt:lpstr>
      <vt:lpstr>微软雅黑</vt:lpstr>
      <vt:lpstr>思源黑体 CN Normal</vt:lpstr>
      <vt:lpstr>黑体</vt:lpstr>
      <vt:lpstr>Noto Sans S Chinese Bold</vt:lpstr>
      <vt:lpstr>Arial Unicode MS</vt:lpstr>
      <vt:lpstr>Calibri</vt:lpstr>
      <vt:lpstr>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服务部</cp:lastModifiedBy>
  <cp:revision>184</cp:revision>
  <dcterms:created xsi:type="dcterms:W3CDTF">2019-06-19T02:08:00Z</dcterms:created>
  <dcterms:modified xsi:type="dcterms:W3CDTF">2023-02-07T02:54:01Z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86E0886CC747470F85E75B3C67EEE062</vt:lpwstr>
  </property>
</Properties>
</file>