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83" r:id="rId2"/>
    <p:sldId id="330" r:id="rId3"/>
    <p:sldId id="321" r:id="rId4"/>
    <p:sldId id="322" r:id="rId5"/>
    <p:sldId id="334" r:id="rId6"/>
    <p:sldId id="335" r:id="rId7"/>
    <p:sldId id="336" r:id="rId8"/>
    <p:sldId id="332" r:id="rId9"/>
    <p:sldId id="337" r:id="rId10"/>
    <p:sldId id="342" r:id="rId11"/>
    <p:sldId id="343" r:id="rId12"/>
    <p:sldId id="348" r:id="rId13"/>
    <p:sldId id="349" r:id="rId14"/>
    <p:sldId id="350" r:id="rId15"/>
    <p:sldId id="351" r:id="rId16"/>
    <p:sldId id="333" r:id="rId17"/>
    <p:sldId id="352" r:id="rId18"/>
    <p:sldId id="353" r:id="rId19"/>
    <p:sldId id="344" r:id="rId20"/>
    <p:sldId id="356" r:id="rId21"/>
    <p:sldId id="345" r:id="rId22"/>
    <p:sldId id="346" r:id="rId23"/>
    <p:sldId id="355" r:id="rId24"/>
    <p:sldId id="354" r:id="rId25"/>
    <p:sldId id="358" r:id="rId26"/>
    <p:sldId id="327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admin" initials="a" lastIdx="1" clrIdx="0"/>
  <p:cmAuthor id="8" name="姜伟光" initials="姜" lastIdx="1" clrIdx="0"/>
  <p:cmAuthor id="2" name="作者" initials="A" lastIdx="0" clrIdx="1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56" y="268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1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4.xml"/><Relationship Id="rId7" Type="http://schemas.openxmlformats.org/officeDocument/2006/relationships/image" Target="../media/image11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11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7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61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15.png"/><Relationship Id="rId2" Type="http://schemas.openxmlformats.org/officeDocument/2006/relationships/tags" Target="../tags/tag28.xml"/><Relationship Id="rId16" Type="http://schemas.openxmlformats.org/officeDocument/2006/relationships/image" Target="../media/image14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image" Target="../media/image11.png"/><Relationship Id="rId10" Type="http://schemas.openxmlformats.org/officeDocument/2006/relationships/tags" Target="../tags/tag36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宁波加地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上海加地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扬州加地址1_176094177747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系统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有法可依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135" y="863600"/>
            <a:ext cx="10031095" cy="548767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交易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规则为首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" y="1050290"/>
            <a:ext cx="12036425" cy="52755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75" y="2215515"/>
            <a:ext cx="6234430" cy="85979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6" name="上箭头 5"/>
          <p:cNvSpPr/>
          <p:nvPr/>
        </p:nvSpPr>
        <p:spPr>
          <a:xfrm rot="10800000">
            <a:off x="6298565" y="3133725"/>
            <a:ext cx="174625" cy="960120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前案例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华工科技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" y="979170"/>
            <a:ext cx="12036425" cy="526923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19225" y="5300345"/>
            <a:ext cx="8886190" cy="802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sz="2400" b="1" dirty="0">
                <a:solidFill>
                  <a:schemeClr val="tx1"/>
                </a:solidFill>
              </a:rPr>
              <a:t>滚动净利润创新高</a:t>
            </a:r>
          </a:p>
          <a:p>
            <a:pPr algn="ctr"/>
            <a:r>
              <a:rPr lang="zh-CN" sz="2400" b="1" dirty="0">
                <a:solidFill>
                  <a:schemeClr val="tx1"/>
                </a:solidFill>
              </a:rPr>
              <a:t>股价跟随创新高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案例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中国铝业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43C875-FE0C-2219-CD4D-EC44C303E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2" y="854075"/>
            <a:ext cx="11062968" cy="560078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726406" y="5252808"/>
            <a:ext cx="8886190" cy="802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sz="2400" b="1" dirty="0">
                <a:solidFill>
                  <a:schemeClr val="tx1"/>
                </a:solidFill>
              </a:rPr>
              <a:t>滚动净利润创新高</a:t>
            </a:r>
          </a:p>
          <a:p>
            <a:pPr algn="ctr"/>
            <a:r>
              <a:rPr lang="zh-CN" sz="2400" b="1" dirty="0">
                <a:solidFill>
                  <a:schemeClr val="tx1"/>
                </a:solidFill>
              </a:rPr>
              <a:t>股价没有创新高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案例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科达利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CA820AD-F087-77FF-773D-DBD38BCB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48" y="854075"/>
            <a:ext cx="11031955" cy="556977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19225" y="5300345"/>
            <a:ext cx="8886190" cy="802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sz="2400" b="1" dirty="0">
                <a:solidFill>
                  <a:schemeClr val="tx1"/>
                </a:solidFill>
              </a:rPr>
              <a:t>滚动净利润创新高</a:t>
            </a:r>
          </a:p>
          <a:p>
            <a:pPr algn="ctr"/>
            <a:r>
              <a:rPr lang="zh-CN" sz="2400" b="1" dirty="0">
                <a:solidFill>
                  <a:schemeClr val="tx1"/>
                </a:solidFill>
              </a:rPr>
              <a:t>股价</a:t>
            </a:r>
            <a:r>
              <a:rPr lang="zh-CN" altLang="en-US" sz="2400" b="1" dirty="0">
                <a:solidFill>
                  <a:schemeClr val="tx1"/>
                </a:solidFill>
              </a:rPr>
              <a:t>还没有大幅上涨</a:t>
            </a:r>
            <a:endParaRPr lang="zh-CN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案例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广发证券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08732E-B662-CA9F-9646-DDC4F8EBE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97" y="792714"/>
            <a:ext cx="11251406" cy="567008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19225" y="5300345"/>
            <a:ext cx="8886190" cy="802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sz="2400" b="1" dirty="0">
                <a:solidFill>
                  <a:schemeClr val="tx1"/>
                </a:solidFill>
              </a:rPr>
              <a:t>滚动净利润</a:t>
            </a:r>
            <a:r>
              <a:rPr lang="zh-CN" altLang="en-US" sz="2400" b="1" dirty="0">
                <a:solidFill>
                  <a:schemeClr val="tx1"/>
                </a:solidFill>
              </a:rPr>
              <a:t>连续增长</a:t>
            </a:r>
            <a:endParaRPr lang="zh-CN" sz="2400" b="1" dirty="0">
              <a:solidFill>
                <a:schemeClr val="tx1"/>
              </a:solidFill>
            </a:endParaRPr>
          </a:p>
          <a:p>
            <a:pPr algn="ctr"/>
            <a:r>
              <a:rPr lang="zh-CN" sz="2400" b="1" dirty="0">
                <a:solidFill>
                  <a:schemeClr val="tx1"/>
                </a:solidFill>
              </a:rPr>
              <a:t>股价</a:t>
            </a:r>
            <a:r>
              <a:rPr lang="zh-CN" altLang="en-US" sz="2400" b="1" dirty="0"/>
              <a:t>还未有大表现</a:t>
            </a:r>
            <a:endParaRPr lang="zh-CN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若选择大于努力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策略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财源广进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15895"/>
            <a:ext cx="7018950" cy="19817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818" y="4415894"/>
            <a:ext cx="3016726" cy="1988117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7" name="矩形 6"/>
          <p:cNvSpPr/>
          <p:nvPr/>
        </p:nvSpPr>
        <p:spPr>
          <a:xfrm>
            <a:off x="10451624" y="4415893"/>
            <a:ext cx="849789" cy="1981729"/>
          </a:xfrm>
          <a:prstGeom prst="rect">
            <a:avLst/>
          </a:prstGeom>
          <a:solidFill>
            <a:schemeClr val="accent2">
              <a:lumMod val="75000"/>
              <a:alpha val="98000"/>
            </a:schemeClr>
          </a:solidFill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3600" b="1" dirty="0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全</a:t>
            </a:r>
          </a:p>
          <a:p>
            <a:pPr algn="ctr"/>
            <a:r>
              <a:rPr lang="zh-CN" altLang="en-US" sz="3600" b="1" dirty="0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自</a:t>
            </a:r>
          </a:p>
          <a:p>
            <a:pPr algn="ctr"/>
            <a:r>
              <a:rPr lang="zh-CN" altLang="en-US" sz="3600" b="1" dirty="0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动</a:t>
            </a: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C89278-D994-161B-5C4E-7D0A2819F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05075"/>
            <a:ext cx="12192000" cy="36108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杀跌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回撤控制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65" y="960755"/>
            <a:ext cx="6315075" cy="313372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300" y="3347720"/>
            <a:ext cx="7117080" cy="305371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8" name="文本框 17"/>
          <p:cNvSpPr txBox="1"/>
          <p:nvPr/>
        </p:nvSpPr>
        <p:spPr>
          <a:xfrm>
            <a:off x="6832600" y="960755"/>
            <a:ext cx="4733290" cy="2368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2025</a:t>
            </a:r>
            <a:r>
              <a:rPr lang="zh-CN" altLang="en-US" sz="2400" b="1">
                <a:solidFill>
                  <a:schemeClr val="bg1"/>
                </a:solidFill>
              </a:rPr>
              <a:t>年</a:t>
            </a:r>
            <a:r>
              <a:rPr lang="en-US" altLang="zh-CN" sz="2400" b="1">
                <a:solidFill>
                  <a:schemeClr val="bg1"/>
                </a:solidFill>
              </a:rPr>
              <a:t>9</a:t>
            </a:r>
            <a:r>
              <a:rPr lang="zh-CN" altLang="en-US" sz="2400" b="1">
                <a:solidFill>
                  <a:schemeClr val="bg1"/>
                </a:solidFill>
              </a:rPr>
              <a:t>月</a:t>
            </a:r>
            <a:r>
              <a:rPr lang="en-US" altLang="zh-CN" sz="2400" b="1">
                <a:solidFill>
                  <a:schemeClr val="bg1"/>
                </a:solidFill>
              </a:rPr>
              <a:t>2~4</a:t>
            </a:r>
            <a:r>
              <a:rPr lang="zh-CN" altLang="en-US" sz="2400" b="1">
                <a:solidFill>
                  <a:schemeClr val="bg1"/>
                </a:solidFill>
              </a:rPr>
              <a:t>日</a:t>
            </a: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平均股价杀跌</a:t>
            </a:r>
            <a:r>
              <a:rPr lang="en-US" altLang="zh-CN" sz="3600" b="1">
                <a:solidFill>
                  <a:srgbClr val="00B050"/>
                </a:solidFill>
              </a:rPr>
              <a:t>6.15%</a:t>
            </a:r>
            <a:endParaRPr lang="en-US" altLang="zh-CN" sz="2400" b="1">
              <a:solidFill>
                <a:schemeClr val="bg1"/>
              </a:solidFill>
            </a:endParaRPr>
          </a:p>
          <a:p>
            <a:pPr algn="ctr"/>
            <a:endParaRPr lang="en-US" altLang="zh-CN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而同时间策略组合【财源广进】</a:t>
            </a: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才回撤</a:t>
            </a:r>
            <a:r>
              <a:rPr lang="en-US" altLang="zh-CN" sz="4000" b="1">
                <a:solidFill>
                  <a:srgbClr val="00B050"/>
                </a:solidFill>
              </a:rPr>
              <a:t>0.55%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65" y="4590415"/>
            <a:ext cx="4262120" cy="103568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8" name="矩形标注 7"/>
          <p:cNvSpPr/>
          <p:nvPr/>
        </p:nvSpPr>
        <p:spPr>
          <a:xfrm>
            <a:off x="190500" y="4590415"/>
            <a:ext cx="4260850" cy="1035685"/>
          </a:xfrm>
          <a:prstGeom prst="wedgeRectCallout">
            <a:avLst>
              <a:gd name="adj1" fmla="val 69344"/>
              <a:gd name="adj2" fmla="val -129950"/>
            </a:avLst>
          </a:prstGeom>
          <a:solidFill>
            <a:schemeClr val="accent5">
              <a:lumMod val="75000"/>
              <a:alpha val="3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47" y="854075"/>
            <a:ext cx="9896078" cy="5566544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策略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坐享其成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D4A1465-4020-C6C4-F992-54A6B9B92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60" y="995086"/>
            <a:ext cx="9896078" cy="5265338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1870869" y="1880787"/>
            <a:ext cx="1522730" cy="739140"/>
          </a:xfrm>
          <a:prstGeom prst="wedgeRoundRectCallout">
            <a:avLst>
              <a:gd name="adj1" fmla="val -32110"/>
              <a:gd name="adj2" fmla="val -125257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最大回撤</a:t>
            </a:r>
          </a:p>
          <a:p>
            <a:pPr algn="ctr"/>
            <a:r>
              <a:rPr lang="en-US" altLang="zh-CN" sz="2000" b="1"/>
              <a:t>-2.70%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1109504" y="2760938"/>
            <a:ext cx="1522730" cy="739140"/>
          </a:xfrm>
          <a:prstGeom prst="wedgeRoundRectCallout">
            <a:avLst>
              <a:gd name="adj1" fmla="val -20892"/>
              <a:gd name="adj2" fmla="val -238659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2025</a:t>
            </a:r>
            <a:r>
              <a:rPr lang="zh-CN" altLang="en-US" sz="2000" b="1" dirty="0"/>
              <a:t>收益</a:t>
            </a:r>
          </a:p>
          <a:p>
            <a:pPr algn="ctr"/>
            <a:r>
              <a:rPr lang="en-US" altLang="zh-CN" sz="2000" b="1" dirty="0"/>
              <a:t>24.07%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6125845" y="1806258"/>
            <a:ext cx="1748790" cy="748030"/>
          </a:xfrm>
          <a:prstGeom prst="wedgeRoundRectCallout">
            <a:avLst>
              <a:gd name="adj1" fmla="val 87872"/>
              <a:gd name="adj2" fmla="val 86587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/>
              <a:t>月胜率100%</a:t>
            </a: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314825"/>
            <a:ext cx="5433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经传多赢资深投顾、</a:t>
            </a: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经传十大金牌讲师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、注册国际投资分析师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781550"/>
            <a:ext cx="54463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从事证券行业15年，自创一套“股海钓鱼操作系统”，真正教中小投资者能够理解市场，更好的适应市场，在市场当中稳定的获利。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投资之道</a:t>
            </a:r>
            <a:endParaRPr lang="en-US" alt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善假于物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37150" y="430974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78155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方建伟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执业编号: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A1120613090012</a:t>
            </a:r>
            <a:endParaRPr lang="zh-CN" altLang="en-US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13" name="图片 12" descr="方建伟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050" y="600710"/>
            <a:ext cx="3509010" cy="552831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5308600" y="3507740"/>
            <a:ext cx="567182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875020" y="3543935"/>
            <a:ext cx="58775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方建伟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投顾执业编号: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A1120613090012</a:t>
            </a:r>
            <a:endParaRPr lang="zh-CN" altLang="en-US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A2025062200022x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9AA81-4D35-F9BC-FDC1-72483D9BC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8FF91239-7A10-D5BC-19DB-8469EE7C4333}"/>
              </a:ext>
            </a:extLst>
          </p:cNvPr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跟投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是否选择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3311B64-C192-3155-11A9-C0CC5B3E537C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ADAF477-B0FA-0A55-7991-14E6B52B8B09}"/>
              </a:ext>
            </a:extLst>
          </p:cNvPr>
          <p:cNvSpPr txBox="1"/>
          <p:nvPr/>
        </p:nvSpPr>
        <p:spPr>
          <a:xfrm>
            <a:off x="229870" y="1021080"/>
            <a:ext cx="116624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000" b="1" dirty="0">
                <a:solidFill>
                  <a:schemeClr val="bg1"/>
                </a:solidFill>
              </a:rPr>
              <a:t>一、操作得怎么样？（如</a:t>
            </a:r>
            <a:r>
              <a:rPr lang="en-US" altLang="zh-CN" sz="2000" b="1" dirty="0">
                <a:solidFill>
                  <a:schemeClr val="bg1"/>
                </a:solidFill>
              </a:rPr>
              <a:t>2025</a:t>
            </a:r>
            <a:r>
              <a:rPr lang="zh-CN" altLang="en-US" sz="2000" b="1" dirty="0">
                <a:solidFill>
                  <a:schemeClr val="bg1"/>
                </a:solidFill>
              </a:rPr>
              <a:t>年</a:t>
            </a:r>
            <a:r>
              <a:rPr lang="zh-CN" sz="2000" b="1" dirty="0">
                <a:solidFill>
                  <a:schemeClr val="bg1"/>
                </a:solidFill>
              </a:rPr>
              <a:t>）</a:t>
            </a:r>
            <a:r>
              <a:rPr lang="zh-CN" sz="2000" b="1" dirty="0">
                <a:solidFill>
                  <a:schemeClr val="bg1"/>
                </a:solidFill>
                <a:sym typeface="+mn-ea"/>
              </a:rPr>
              <a:t>行情好时是赚了，行情一不好，就容易一夜回到解放前，甚至倒亏。</a:t>
            </a:r>
            <a:endParaRPr lang="zh-CN" sz="2000" b="1" dirty="0">
              <a:solidFill>
                <a:schemeClr val="bg1"/>
              </a:solidFill>
            </a:endParaRPr>
          </a:p>
          <a:p>
            <a:endParaRPr lang="zh-CN" sz="2000" b="1" dirty="0">
              <a:solidFill>
                <a:srgbClr val="C0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65F8A8E-9957-D85F-13F8-BC72754BFC18}"/>
              </a:ext>
            </a:extLst>
          </p:cNvPr>
          <p:cNvSpPr txBox="1"/>
          <p:nvPr/>
        </p:nvSpPr>
        <p:spPr>
          <a:xfrm>
            <a:off x="860425" y="1584960"/>
            <a:ext cx="96634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C000"/>
                </a:solidFill>
              </a:rPr>
              <a:t>数据一：</a:t>
            </a:r>
            <a:r>
              <a:rPr lang="en-US" altLang="zh-CN" dirty="0">
                <a:solidFill>
                  <a:srgbClr val="FFC000"/>
                </a:solidFill>
              </a:rPr>
              <a:t> </a:t>
            </a:r>
            <a:r>
              <a:rPr lang="zh-CN" altLang="en-US" dirty="0">
                <a:solidFill>
                  <a:srgbClr val="FFC000"/>
                </a:solidFill>
              </a:rPr>
              <a:t>第</a:t>
            </a:r>
            <a:r>
              <a:rPr lang="en-US" altLang="zh-CN" dirty="0">
                <a:solidFill>
                  <a:srgbClr val="FFC000"/>
                </a:solidFill>
              </a:rPr>
              <a:t>1</a:t>
            </a:r>
            <a:r>
              <a:rPr lang="zh-CN" altLang="en-US" dirty="0">
                <a:solidFill>
                  <a:srgbClr val="FFC000"/>
                </a:solidFill>
              </a:rPr>
              <a:t>个月赚了</a:t>
            </a:r>
            <a:r>
              <a:rPr lang="en-US" altLang="zh-CN" dirty="0">
                <a:solidFill>
                  <a:srgbClr val="FFC000"/>
                </a:solidFill>
              </a:rPr>
              <a:t>30%</a:t>
            </a:r>
            <a:r>
              <a:rPr lang="zh-CN" altLang="en-US" dirty="0">
                <a:solidFill>
                  <a:srgbClr val="FFC000"/>
                </a:solidFill>
              </a:rPr>
              <a:t>，第</a:t>
            </a:r>
            <a:r>
              <a:rPr lang="en-US" altLang="zh-CN" dirty="0">
                <a:solidFill>
                  <a:srgbClr val="FFC000"/>
                </a:solidFill>
              </a:rPr>
              <a:t>2</a:t>
            </a:r>
            <a:r>
              <a:rPr lang="zh-CN" altLang="en-US" dirty="0">
                <a:solidFill>
                  <a:srgbClr val="FFC000"/>
                </a:solidFill>
              </a:rPr>
              <a:t>个月亏了</a:t>
            </a:r>
            <a:r>
              <a:rPr lang="en-US" altLang="zh-CN" dirty="0">
                <a:solidFill>
                  <a:srgbClr val="FFC000"/>
                </a:solidFill>
              </a:rPr>
              <a:t>20%</a:t>
            </a:r>
            <a:r>
              <a:rPr lang="zh-CN" altLang="en-US" dirty="0">
                <a:solidFill>
                  <a:srgbClr val="FFC000"/>
                </a:solidFill>
              </a:rPr>
              <a:t>，第</a:t>
            </a:r>
            <a:r>
              <a:rPr lang="en-US" altLang="zh-CN" dirty="0">
                <a:solidFill>
                  <a:srgbClr val="FFC000"/>
                </a:solidFill>
              </a:rPr>
              <a:t>3</a:t>
            </a:r>
            <a:r>
              <a:rPr lang="zh-CN" altLang="en-US" dirty="0">
                <a:solidFill>
                  <a:srgbClr val="FFC000"/>
                </a:solidFill>
              </a:rPr>
              <a:t>个月赚了</a:t>
            </a:r>
            <a:r>
              <a:rPr lang="en-US" altLang="zh-CN" dirty="0">
                <a:solidFill>
                  <a:srgbClr val="FFC000"/>
                </a:solidFill>
              </a:rPr>
              <a:t>30%</a:t>
            </a:r>
            <a:r>
              <a:rPr lang="zh-CN" altLang="en-US" dirty="0">
                <a:solidFill>
                  <a:srgbClr val="FFC000"/>
                </a:solidFill>
              </a:rPr>
              <a:t>，第</a:t>
            </a:r>
            <a:r>
              <a:rPr lang="en-US" altLang="zh-CN" dirty="0">
                <a:solidFill>
                  <a:srgbClr val="FFC000"/>
                </a:solidFill>
              </a:rPr>
              <a:t>4</a:t>
            </a:r>
            <a:r>
              <a:rPr lang="zh-CN" altLang="en-US" dirty="0">
                <a:solidFill>
                  <a:srgbClr val="FFC000"/>
                </a:solidFill>
              </a:rPr>
              <a:t>个月亏了</a:t>
            </a:r>
            <a:r>
              <a:rPr lang="en-US" altLang="zh-CN" dirty="0">
                <a:solidFill>
                  <a:srgbClr val="FFC000"/>
                </a:solidFill>
              </a:rPr>
              <a:t>20%</a:t>
            </a:r>
            <a:r>
              <a:rPr lang="zh-CN" altLang="en-US" dirty="0">
                <a:solidFill>
                  <a:srgbClr val="FFC000"/>
                </a:solidFill>
              </a:rPr>
              <a:t>？</a:t>
            </a:r>
          </a:p>
          <a:p>
            <a:r>
              <a:rPr lang="zh-CN" altLang="en-US" dirty="0">
                <a:solidFill>
                  <a:srgbClr val="FFC000"/>
                </a:solidFill>
                <a:sym typeface="+mn-ea"/>
              </a:rPr>
              <a:t>数据二：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 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第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个月赚了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20%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，第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个月亏了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10%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，第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3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个月赚了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20%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，第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4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个月亏了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10%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？</a:t>
            </a:r>
          </a:p>
          <a:p>
            <a:r>
              <a:rPr lang="zh-CN" altLang="en-US" dirty="0">
                <a:solidFill>
                  <a:srgbClr val="FFC000"/>
                </a:solidFill>
                <a:sym typeface="+mn-ea"/>
              </a:rPr>
              <a:t>数据三：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 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第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个月赚了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5%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，第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个月赚了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5%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，第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3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个月赚了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5%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，第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4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个月赚了</a:t>
            </a:r>
            <a:r>
              <a:rPr lang="en-US" altLang="zh-CN" dirty="0">
                <a:solidFill>
                  <a:srgbClr val="FFC000"/>
                </a:solidFill>
                <a:sym typeface="+mn-ea"/>
              </a:rPr>
              <a:t>5%</a:t>
            </a:r>
            <a:r>
              <a:rPr lang="zh-CN" altLang="en-US" dirty="0">
                <a:solidFill>
                  <a:srgbClr val="FFC000"/>
                </a:solidFill>
                <a:sym typeface="+mn-ea"/>
              </a:rPr>
              <a:t>？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F9E4A61-AE62-E924-38E8-4749252D08D6}"/>
              </a:ext>
            </a:extLst>
          </p:cNvPr>
          <p:cNvSpPr txBox="1"/>
          <p:nvPr/>
        </p:nvSpPr>
        <p:spPr>
          <a:xfrm>
            <a:off x="860425" y="2639060"/>
            <a:ext cx="9663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答案：</a:t>
            </a:r>
            <a:r>
              <a:rPr lang="en-US" altLang="zh-CN" dirty="0">
                <a:solidFill>
                  <a:schemeClr val="bg1"/>
                </a:solidFill>
              </a:rPr>
              <a:t>   </a:t>
            </a:r>
            <a:r>
              <a:rPr lang="zh-CN" altLang="en-US" dirty="0">
                <a:solidFill>
                  <a:schemeClr val="bg1"/>
                </a:solidFill>
              </a:rPr>
              <a:t>数据一为</a:t>
            </a:r>
            <a:r>
              <a:rPr lang="en-US" altLang="zh-CN" sz="3200" b="1" dirty="0">
                <a:solidFill>
                  <a:srgbClr val="FF0000"/>
                </a:solidFill>
              </a:rPr>
              <a:t>8.16%</a:t>
            </a:r>
            <a:r>
              <a:rPr lang="en-US" altLang="zh-CN" dirty="0"/>
              <a:t>            </a:t>
            </a:r>
            <a:r>
              <a:rPr lang="zh-CN" altLang="en-US" dirty="0">
                <a:solidFill>
                  <a:schemeClr val="bg1"/>
                </a:solidFill>
              </a:rPr>
              <a:t>数据二为</a:t>
            </a:r>
            <a:r>
              <a:rPr lang="en-US" altLang="zh-CN" sz="3200" b="1" dirty="0">
                <a:solidFill>
                  <a:srgbClr val="FF0000"/>
                </a:solidFill>
              </a:rPr>
              <a:t>16.6%         </a:t>
            </a:r>
            <a:r>
              <a:rPr lang="zh-CN" altLang="en-US" dirty="0">
                <a:solidFill>
                  <a:schemeClr val="bg1"/>
                </a:solidFill>
                <a:sym typeface="+mn-ea"/>
              </a:rPr>
              <a:t>数据三为</a:t>
            </a:r>
            <a:r>
              <a:rPr lang="en-US" altLang="zh-CN" sz="3200" b="1" dirty="0">
                <a:solidFill>
                  <a:srgbClr val="FF0000"/>
                </a:solidFill>
                <a:sym typeface="+mn-ea"/>
              </a:rPr>
              <a:t>21.5%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77CA757-312B-DA2F-44FB-364319F7C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4075"/>
            <a:ext cx="12192000" cy="5580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76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跟投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放飞自己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95" y="2670810"/>
            <a:ext cx="5645150" cy="149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95" y="1042035"/>
            <a:ext cx="3857625" cy="1485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7970" y="3841115"/>
            <a:ext cx="3397250" cy="17881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295" y="4348480"/>
            <a:ext cx="4743450" cy="16287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8050" y="1043305"/>
            <a:ext cx="3729355" cy="14846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7970" y="5660390"/>
            <a:ext cx="3390900" cy="7435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3160" y="1048385"/>
            <a:ext cx="2543175" cy="1479550"/>
          </a:xfrm>
          <a:prstGeom prst="rect">
            <a:avLst/>
          </a:prstGeom>
        </p:spPr>
      </p:pic>
      <p:sp>
        <p:nvSpPr>
          <p:cNvPr id="18" name="圆角矩形标注 17"/>
          <p:cNvSpPr/>
          <p:nvPr/>
        </p:nvSpPr>
        <p:spPr>
          <a:xfrm>
            <a:off x="1878330" y="4450715"/>
            <a:ext cx="1450975" cy="793115"/>
          </a:xfrm>
          <a:prstGeom prst="wedgeRoundRectCallout">
            <a:avLst>
              <a:gd name="adj1" fmla="val 94070"/>
              <a:gd name="adj2" fmla="val 8178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省心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9540" y="4360545"/>
            <a:ext cx="2540635" cy="16332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1240" y="2677160"/>
            <a:ext cx="5168900" cy="1096645"/>
          </a:xfrm>
          <a:prstGeom prst="rect">
            <a:avLst/>
          </a:prstGeom>
        </p:spPr>
      </p:pic>
      <p:sp>
        <p:nvSpPr>
          <p:cNvPr id="22" name="圆角矩形标注 21"/>
          <p:cNvSpPr/>
          <p:nvPr/>
        </p:nvSpPr>
        <p:spPr>
          <a:xfrm>
            <a:off x="6593205" y="1734820"/>
            <a:ext cx="1450975" cy="793115"/>
          </a:xfrm>
          <a:prstGeom prst="wedgeRoundRectCallout">
            <a:avLst>
              <a:gd name="adj1" fmla="val -74857"/>
              <a:gd name="adj2" fmla="val 18134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省心</a:t>
            </a:r>
          </a:p>
        </p:txBody>
      </p:sp>
      <p:sp>
        <p:nvSpPr>
          <p:cNvPr id="23" name="圆角矩形标注 22"/>
          <p:cNvSpPr/>
          <p:nvPr/>
        </p:nvSpPr>
        <p:spPr>
          <a:xfrm>
            <a:off x="9190990" y="2447290"/>
            <a:ext cx="1450975" cy="793115"/>
          </a:xfrm>
          <a:prstGeom prst="wedgeRoundRectCallout">
            <a:avLst>
              <a:gd name="adj1" fmla="val 35689"/>
              <a:gd name="adj2" fmla="val 59047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省心</a:t>
            </a:r>
          </a:p>
        </p:txBody>
      </p:sp>
      <p:sp>
        <p:nvSpPr>
          <p:cNvPr id="24" name="圆角矩形标注 23"/>
          <p:cNvSpPr/>
          <p:nvPr/>
        </p:nvSpPr>
        <p:spPr>
          <a:xfrm>
            <a:off x="3031490" y="1686560"/>
            <a:ext cx="1450975" cy="793115"/>
          </a:xfrm>
          <a:prstGeom prst="wedgeRoundRectCallout">
            <a:avLst>
              <a:gd name="adj1" fmla="val -90393"/>
              <a:gd name="adj2" fmla="val -43274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省心</a:t>
            </a:r>
          </a:p>
        </p:txBody>
      </p:sp>
      <p:sp>
        <p:nvSpPr>
          <p:cNvPr id="25" name="圆角矩形标注 24"/>
          <p:cNvSpPr/>
          <p:nvPr/>
        </p:nvSpPr>
        <p:spPr>
          <a:xfrm>
            <a:off x="10608310" y="1753235"/>
            <a:ext cx="1450975" cy="793115"/>
          </a:xfrm>
          <a:prstGeom prst="wedgeRoundRectCallout">
            <a:avLst>
              <a:gd name="adj1" fmla="val -31400"/>
              <a:gd name="adj2" fmla="val -59127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稳定</a:t>
            </a:r>
          </a:p>
        </p:txBody>
      </p:sp>
      <p:sp>
        <p:nvSpPr>
          <p:cNvPr id="26" name="圆角矩形标注 25"/>
          <p:cNvSpPr/>
          <p:nvPr/>
        </p:nvSpPr>
        <p:spPr>
          <a:xfrm>
            <a:off x="6111240" y="5064125"/>
            <a:ext cx="1450975" cy="793115"/>
          </a:xfrm>
          <a:prstGeom prst="wedgeRoundRectCallout">
            <a:avLst>
              <a:gd name="adj1" fmla="val -31400"/>
              <a:gd name="adj2" fmla="val -59127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稳定</a:t>
            </a:r>
          </a:p>
        </p:txBody>
      </p:sp>
      <p:sp>
        <p:nvSpPr>
          <p:cNvPr id="27" name="圆角矩形标注 26"/>
          <p:cNvSpPr/>
          <p:nvPr/>
        </p:nvSpPr>
        <p:spPr>
          <a:xfrm>
            <a:off x="10344150" y="4833620"/>
            <a:ext cx="1450975" cy="793115"/>
          </a:xfrm>
          <a:prstGeom prst="wedgeRoundRectCallout">
            <a:avLst>
              <a:gd name="adj1" fmla="val -55601"/>
              <a:gd name="adj2" fmla="val 18134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稳定</a:t>
            </a:r>
          </a:p>
        </p:txBody>
      </p:sp>
      <p:sp>
        <p:nvSpPr>
          <p:cNvPr id="28" name="文本框 27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信心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加大资金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495" y="927735"/>
            <a:ext cx="3686175" cy="2600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7515" y="919480"/>
            <a:ext cx="2221230" cy="2022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50" y="5540375"/>
            <a:ext cx="4396740" cy="715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2685" y="3601720"/>
            <a:ext cx="3886200" cy="766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4495" y="4551680"/>
            <a:ext cx="4197350" cy="7962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430" y="919480"/>
            <a:ext cx="2450465" cy="54476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5605" y="5443220"/>
            <a:ext cx="438531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5590" y="2225675"/>
            <a:ext cx="2907030" cy="11760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3365" y="935990"/>
            <a:ext cx="2910205" cy="9664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4495" y="3601720"/>
            <a:ext cx="3141345" cy="7664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86650" y="4560570"/>
            <a:ext cx="4048125" cy="828675"/>
          </a:xfrm>
          <a:prstGeom prst="rect">
            <a:avLst/>
          </a:prstGeom>
        </p:spPr>
      </p:pic>
      <p:sp>
        <p:nvSpPr>
          <p:cNvPr id="24" name="圆角矩形标注 23"/>
          <p:cNvSpPr/>
          <p:nvPr/>
        </p:nvSpPr>
        <p:spPr>
          <a:xfrm>
            <a:off x="4191635" y="1636395"/>
            <a:ext cx="1703705" cy="793115"/>
          </a:xfrm>
          <a:prstGeom prst="wedgeRoundRectCallout">
            <a:avLst>
              <a:gd name="adj1" fmla="val -76090"/>
              <a:gd name="adj2" fmla="val -64811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</a:p>
        </p:txBody>
      </p:sp>
      <p:sp>
        <p:nvSpPr>
          <p:cNvPr id="19" name="圆角矩形标注 18"/>
          <p:cNvSpPr/>
          <p:nvPr/>
        </p:nvSpPr>
        <p:spPr>
          <a:xfrm>
            <a:off x="7046595" y="2948940"/>
            <a:ext cx="1703705" cy="645160"/>
          </a:xfrm>
          <a:prstGeom prst="wedgeRoundRectCallout">
            <a:avLst>
              <a:gd name="adj1" fmla="val -13138"/>
              <a:gd name="adj2" fmla="val -6525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</a:p>
        </p:txBody>
      </p:sp>
      <p:sp>
        <p:nvSpPr>
          <p:cNvPr id="20" name="圆角矩形标注 19"/>
          <p:cNvSpPr/>
          <p:nvPr/>
        </p:nvSpPr>
        <p:spPr>
          <a:xfrm>
            <a:off x="3208655" y="4301490"/>
            <a:ext cx="1703705" cy="645160"/>
          </a:xfrm>
          <a:prstGeom prst="wedgeRoundRectCallout">
            <a:avLst>
              <a:gd name="adj1" fmla="val -13138"/>
              <a:gd name="adj2" fmla="val -6525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</a:p>
        </p:txBody>
      </p:sp>
      <p:sp>
        <p:nvSpPr>
          <p:cNvPr id="21" name="圆角矩形标注 20"/>
          <p:cNvSpPr/>
          <p:nvPr/>
        </p:nvSpPr>
        <p:spPr>
          <a:xfrm>
            <a:off x="4191635" y="5283835"/>
            <a:ext cx="1703705" cy="645160"/>
          </a:xfrm>
          <a:prstGeom prst="wedgeRoundRectCallout">
            <a:avLst>
              <a:gd name="adj1" fmla="val -13138"/>
              <a:gd name="adj2" fmla="val -6525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</a:p>
        </p:txBody>
      </p:sp>
      <p:sp>
        <p:nvSpPr>
          <p:cNvPr id="22" name="圆角矩形标注 21"/>
          <p:cNvSpPr/>
          <p:nvPr/>
        </p:nvSpPr>
        <p:spPr>
          <a:xfrm>
            <a:off x="9967595" y="5283835"/>
            <a:ext cx="1703705" cy="645160"/>
          </a:xfrm>
          <a:prstGeom prst="wedgeRoundRectCallout">
            <a:avLst>
              <a:gd name="adj1" fmla="val 27077"/>
              <a:gd name="adj2" fmla="val 66043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</a:p>
        </p:txBody>
      </p:sp>
      <p:sp>
        <p:nvSpPr>
          <p:cNvPr id="23" name="圆角矩形标注 22"/>
          <p:cNvSpPr/>
          <p:nvPr/>
        </p:nvSpPr>
        <p:spPr>
          <a:xfrm>
            <a:off x="10179685" y="1984375"/>
            <a:ext cx="1703705" cy="645160"/>
          </a:xfrm>
          <a:prstGeom prst="wedgeRoundRectCallout">
            <a:avLst>
              <a:gd name="adj1" fmla="val -13138"/>
              <a:gd name="adj2" fmla="val -6525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</a:p>
        </p:txBody>
      </p:sp>
      <p:sp>
        <p:nvSpPr>
          <p:cNvPr id="25" name="文本框 24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信心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加大资金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1" name="圆角矩形标注 20"/>
          <p:cNvSpPr/>
          <p:nvPr/>
        </p:nvSpPr>
        <p:spPr>
          <a:xfrm>
            <a:off x="4191635" y="5283835"/>
            <a:ext cx="1703705" cy="645160"/>
          </a:xfrm>
          <a:prstGeom prst="wedgeRoundRectCallout">
            <a:avLst>
              <a:gd name="adj1" fmla="val -13138"/>
              <a:gd name="adj2" fmla="val -6525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899795"/>
            <a:ext cx="3638550" cy="1685925"/>
          </a:xfrm>
          <a:prstGeom prst="rect">
            <a:avLst/>
          </a:prstGeom>
        </p:spPr>
      </p:pic>
      <p:sp>
        <p:nvSpPr>
          <p:cNvPr id="25" name="文本框 24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5" y="2853690"/>
            <a:ext cx="6619875" cy="3657600"/>
          </a:xfrm>
          <a:prstGeom prst="rect">
            <a:avLst/>
          </a:prstGeom>
        </p:spPr>
      </p:pic>
      <p:sp>
        <p:nvSpPr>
          <p:cNvPr id="20" name="圆角矩形标注 19"/>
          <p:cNvSpPr/>
          <p:nvPr/>
        </p:nvSpPr>
        <p:spPr>
          <a:xfrm>
            <a:off x="314325" y="4798060"/>
            <a:ext cx="1703705" cy="645160"/>
          </a:xfrm>
          <a:prstGeom prst="wedgeRoundRectCallout">
            <a:avLst>
              <a:gd name="adj1" fmla="val -13138"/>
              <a:gd name="adj2" fmla="val -6525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</a:p>
        </p:txBody>
      </p:sp>
      <p:sp>
        <p:nvSpPr>
          <p:cNvPr id="24" name="圆角矩形标注 23"/>
          <p:cNvSpPr/>
          <p:nvPr/>
        </p:nvSpPr>
        <p:spPr>
          <a:xfrm>
            <a:off x="1771015" y="2429510"/>
            <a:ext cx="1703705" cy="793115"/>
          </a:xfrm>
          <a:prstGeom prst="wedgeRoundRectCallout">
            <a:avLst>
              <a:gd name="adj1" fmla="val -76090"/>
              <a:gd name="adj2" fmla="val -64811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635" y="899795"/>
            <a:ext cx="4124325" cy="1866900"/>
          </a:xfrm>
          <a:prstGeom prst="rect">
            <a:avLst/>
          </a:prstGeom>
        </p:spPr>
      </p:pic>
      <p:sp>
        <p:nvSpPr>
          <p:cNvPr id="19" name="圆角矩形标注 18"/>
          <p:cNvSpPr/>
          <p:nvPr/>
        </p:nvSpPr>
        <p:spPr>
          <a:xfrm>
            <a:off x="5401945" y="2503805"/>
            <a:ext cx="1703705" cy="645160"/>
          </a:xfrm>
          <a:prstGeom prst="wedgeRoundRectCallout">
            <a:avLst>
              <a:gd name="adj1" fmla="val -13138"/>
              <a:gd name="adj2" fmla="val -6525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4720" y="895985"/>
            <a:ext cx="3457575" cy="4381500"/>
          </a:xfrm>
          <a:prstGeom prst="rect">
            <a:avLst/>
          </a:prstGeom>
        </p:spPr>
      </p:pic>
      <p:sp>
        <p:nvSpPr>
          <p:cNvPr id="23" name="圆角矩形标注 22"/>
          <p:cNvSpPr/>
          <p:nvPr/>
        </p:nvSpPr>
        <p:spPr>
          <a:xfrm>
            <a:off x="9597390" y="4081780"/>
            <a:ext cx="1703705" cy="645160"/>
          </a:xfrm>
          <a:prstGeom prst="wedgeRoundRectCallout">
            <a:avLst>
              <a:gd name="adj1" fmla="val -30506"/>
              <a:gd name="adj2" fmla="val -72244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放心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跟投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简单容易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" y="1042670"/>
            <a:ext cx="10912475" cy="3512185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3616325" y="1406525"/>
            <a:ext cx="2026920" cy="707390"/>
          </a:xfrm>
          <a:prstGeom prst="wedgeRoundRectCallout">
            <a:avLst>
              <a:gd name="adj1" fmla="val -64880"/>
              <a:gd name="adj2" fmla="val -573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、打开交易软件</a:t>
            </a: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点【我的策略】</a:t>
            </a:r>
          </a:p>
        </p:txBody>
      </p:sp>
      <p:sp>
        <p:nvSpPr>
          <p:cNvPr id="19" name="圆角矩形标注 18"/>
          <p:cNvSpPr/>
          <p:nvPr/>
        </p:nvSpPr>
        <p:spPr>
          <a:xfrm>
            <a:off x="1875155" y="4707890"/>
            <a:ext cx="2026920" cy="707390"/>
          </a:xfrm>
          <a:prstGeom prst="wedgeRoundRectCallout">
            <a:avLst>
              <a:gd name="adj1" fmla="val -25689"/>
              <a:gd name="adj2" fmla="val -111669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2</a:t>
            </a:r>
            <a:r>
              <a:rPr lang="zh-CN" altLang="en-US" b="1">
                <a:solidFill>
                  <a:srgbClr val="FF0000"/>
                </a:solidFill>
              </a:rPr>
              <a:t>、选择相应策略</a:t>
            </a: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点【创建】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600" y="2238375"/>
            <a:ext cx="3014345" cy="4162425"/>
          </a:xfrm>
          <a:prstGeom prst="rect">
            <a:avLst/>
          </a:prstGeom>
        </p:spPr>
      </p:pic>
      <p:sp>
        <p:nvSpPr>
          <p:cNvPr id="21" name="圆角矩形标注 20"/>
          <p:cNvSpPr/>
          <p:nvPr/>
        </p:nvSpPr>
        <p:spPr>
          <a:xfrm>
            <a:off x="9234805" y="2445385"/>
            <a:ext cx="2026920" cy="707390"/>
          </a:xfrm>
          <a:prstGeom prst="wedgeRoundRectCallout">
            <a:avLst>
              <a:gd name="adj1" fmla="val -101159"/>
              <a:gd name="adj2" fmla="val 4982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lang="zh-CN" altLang="en-US" b="1">
                <a:solidFill>
                  <a:srgbClr val="FF0000"/>
                </a:solidFill>
              </a:rPr>
              <a:t>、输入跟投金额</a:t>
            </a:r>
          </a:p>
        </p:txBody>
      </p:sp>
      <p:sp>
        <p:nvSpPr>
          <p:cNvPr id="22" name="圆角矩形标注 21"/>
          <p:cNvSpPr/>
          <p:nvPr/>
        </p:nvSpPr>
        <p:spPr>
          <a:xfrm>
            <a:off x="9479915" y="3429000"/>
            <a:ext cx="2026920" cy="707390"/>
          </a:xfrm>
          <a:prstGeom prst="wedgeRoundRectCallout">
            <a:avLst>
              <a:gd name="adj1" fmla="val -103132"/>
              <a:gd name="adj2" fmla="val -2298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、全自动调仓</a:t>
            </a:r>
          </a:p>
        </p:txBody>
      </p:sp>
      <p:sp>
        <p:nvSpPr>
          <p:cNvPr id="23" name="圆角矩形标注 22"/>
          <p:cNvSpPr/>
          <p:nvPr/>
        </p:nvSpPr>
        <p:spPr>
          <a:xfrm>
            <a:off x="9908540" y="5415280"/>
            <a:ext cx="1169035" cy="707390"/>
          </a:xfrm>
          <a:prstGeom prst="wedgeRoundRectCallout">
            <a:avLst>
              <a:gd name="adj1" fmla="val -79114"/>
              <a:gd name="adj2" fmla="val 46858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6</a:t>
            </a:r>
            <a:r>
              <a:rPr lang="zh-CN" altLang="en-US" b="1">
                <a:solidFill>
                  <a:srgbClr val="FF0000"/>
                </a:solidFill>
              </a:rPr>
              <a:t>、确定</a:t>
            </a:r>
          </a:p>
        </p:txBody>
      </p:sp>
      <p:sp>
        <p:nvSpPr>
          <p:cNvPr id="24" name="文本框 23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14504-DB0F-0B3F-DB09-B9AEAAE0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>
            <a:extLst>
              <a:ext uri="{FF2B5EF4-FFF2-40B4-BE49-F238E27FC236}">
                <a16:creationId xmlns:a16="http://schemas.microsoft.com/office/drawing/2014/main" id="{5BC6C236-A228-0681-C839-C59672230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6AE25D0-803F-AA8E-B452-97C9EAF16CF8}"/>
              </a:ext>
            </a:extLst>
          </p:cNvPr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总结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C900765-7E1D-0951-1F57-1AC481C6CFAE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B76420D-EF67-51B2-9DE2-A62311E74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0" y="911859"/>
            <a:ext cx="5447824" cy="540582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E57CAFD-8B63-2F24-5180-8144C96E27E9}"/>
              </a:ext>
            </a:extLst>
          </p:cNvPr>
          <p:cNvSpPr txBox="1"/>
          <p:nvPr/>
        </p:nvSpPr>
        <p:spPr>
          <a:xfrm>
            <a:off x="5984875" y="1083310"/>
            <a:ext cx="60741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zh-CN" altLang="en-US" sz="3200" b="1" i="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假舆马者，非利足也，而致千里；</a:t>
            </a:r>
          </a:p>
          <a:p>
            <a:pPr marL="0" indent="0"/>
            <a:r>
              <a:rPr lang="zh-CN" altLang="en-US" sz="3200" b="1" i="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假舟楫者，非能水也，而绝江河。</a:t>
            </a:r>
          </a:p>
          <a:p>
            <a:pPr marL="0" indent="0"/>
            <a:r>
              <a:rPr lang="zh-CN" altLang="en-US" sz="3200" b="1" i="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君子生非异也，善假于物也。</a:t>
            </a:r>
          </a:p>
          <a:p>
            <a:pPr marL="0" indent="0"/>
            <a:endParaRPr lang="zh-CN" altLang="en-US" sz="3200" b="1" i="0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indent="0"/>
            <a:r>
              <a:rPr lang="en-US" altLang="zh-CN" sz="3200" b="1" i="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            ---</a:t>
            </a:r>
            <a:r>
              <a:rPr lang="zh-CN" altLang="en-US" sz="3200" b="1" i="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《劝学》荀子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015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2025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四季度方向</a:t>
              </a:r>
            </a:p>
          </p:txBody>
        </p:sp>
      </p:grp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无规矩不成方圆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4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若选择大于努力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2025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四季度方向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352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突破</a:t>
            </a:r>
            <a:r>
              <a:rPr lang="en-US" alt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打开格局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0" y="943610"/>
            <a:ext cx="12032615" cy="5432425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蓄力</a:t>
            </a:r>
            <a:r>
              <a:rPr lang="en-US" alt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整装待发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" y="984250"/>
            <a:ext cx="12024995" cy="54356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2636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机会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突破平台</a:t>
            </a: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DAE332E-97BC-F126-6857-3FAA99D97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10" y="841706"/>
            <a:ext cx="10827246" cy="558162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9416B25-C021-A6B7-B168-3BA32CF7B571}"/>
              </a:ext>
            </a:extLst>
          </p:cNvPr>
          <p:cNvSpPr txBox="1"/>
          <p:nvPr/>
        </p:nvSpPr>
        <p:spPr>
          <a:xfrm>
            <a:off x="1247775" y="3654411"/>
            <a:ext cx="8886190" cy="802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流动资金转红，便是冲锋号</a:t>
            </a:r>
            <a:endParaRPr lang="zh-CN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无规矩不成方圆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规则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依法交易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A6FAE08-A719-D2E4-E5FA-FC818545F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7386"/>
            <a:ext cx="12192000" cy="52607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d6e9262-ca8a-4070-8ad5-698f89e303ea"/>
  <p:tag name="COMMONDATA" val="eyJoZGlkIjoiOWY4MjQyNDc1NWE5NGE3YmJhMmZmNzIzZDc5YmE1NG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1996</Words>
  <Application>Microsoft Office PowerPoint</Application>
  <PresentationFormat>宽屏</PresentationFormat>
  <Paragraphs>116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黑体</vt:lpstr>
      <vt:lpstr>华文新魏</vt:lpstr>
      <vt:lpstr>思源黑体 CN Bold</vt:lpstr>
      <vt:lpstr>思源黑体 CN Light</vt:lpstr>
      <vt:lpstr>思源黑体 CN Medium</vt:lpstr>
      <vt:lpstr>思源黑体 Medium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建伟 方</cp:lastModifiedBy>
  <cp:revision>324</cp:revision>
  <dcterms:created xsi:type="dcterms:W3CDTF">2022-12-31T05:43:00Z</dcterms:created>
  <dcterms:modified xsi:type="dcterms:W3CDTF">2025-10-24T01:17:40Z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89B7A6AACA724488BFD11EBF50377424_13</vt:lpwstr>
  </property>
</Properties>
</file>