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410" r:id="rId5"/>
    <p:sldId id="321" r:id="rId6"/>
    <p:sldId id="387" r:id="rId7"/>
    <p:sldId id="391" r:id="rId8"/>
    <p:sldId id="421" r:id="rId9"/>
    <p:sldId id="389" r:id="rId10"/>
    <p:sldId id="395" r:id="rId11"/>
    <p:sldId id="396" r:id="rId12"/>
    <p:sldId id="337" r:id="rId13"/>
    <p:sldId id="392" r:id="rId14"/>
    <p:sldId id="412" r:id="rId15"/>
    <p:sldId id="411" r:id="rId16"/>
    <p:sldId id="384" r:id="rId17"/>
    <p:sldId id="394" r:id="rId18"/>
    <p:sldId id="322" r:id="rId19"/>
    <p:sldId id="413" r:id="rId20"/>
    <p:sldId id="418" r:id="rId21"/>
    <p:sldId id="416" r:id="rId22"/>
    <p:sldId id="417" r:id="rId23"/>
    <p:sldId id="415" r:id="rId24"/>
    <p:sldId id="338" r:id="rId25"/>
    <p:sldId id="398" r:id="rId26"/>
    <p:sldId id="422" r:id="rId27"/>
    <p:sldId id="401" r:id="rId28"/>
    <p:sldId id="419" r:id="rId29"/>
    <p:sldId id="409" r:id="rId30"/>
    <p:sldId id="420" r:id="rId31"/>
    <p:sldId id="327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04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29.png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30.png"/><Relationship Id="rId2" Type="http://schemas.openxmlformats.org/officeDocument/2006/relationships/tags" Target="../tags/tag66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31.png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image" Target="../media/image33.png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34.png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5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36.png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4.xml"/><Relationship Id="rId3" Type="http://schemas.openxmlformats.org/officeDocument/2006/relationships/image" Target="../media/image40.png"/><Relationship Id="rId2" Type="http://schemas.openxmlformats.org/officeDocument/2006/relationships/tags" Target="../tags/tag93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41.png"/><Relationship Id="rId2" Type="http://schemas.openxmlformats.org/officeDocument/2006/relationships/tags" Target="../tags/tag95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image" Target="../media/image42.png"/><Relationship Id="rId2" Type="http://schemas.openxmlformats.org/officeDocument/2006/relationships/tags" Target="../tags/tag97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0.xml"/><Relationship Id="rId3" Type="http://schemas.openxmlformats.org/officeDocument/2006/relationships/image" Target="../media/image43.png"/><Relationship Id="rId2" Type="http://schemas.openxmlformats.org/officeDocument/2006/relationships/tags" Target="../tags/tag99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2.xml"/><Relationship Id="rId3" Type="http://schemas.openxmlformats.org/officeDocument/2006/relationships/image" Target="../media/image44.png"/><Relationship Id="rId2" Type="http://schemas.openxmlformats.org/officeDocument/2006/relationships/tags" Target="../tags/tag101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3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2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3.xml"/><Relationship Id="rId2" Type="http://schemas.openxmlformats.org/officeDocument/2006/relationships/image" Target="../media/image11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8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5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布局跨</a:t>
            </a: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短调中稳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顺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势布局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41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</a:t>
            </a:r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历史机遇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上证指数捕捞季节年，季，月，金叉区域，季线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3820" y="737235"/>
            <a:ext cx="9484995" cy="5132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07920" y="2021840"/>
            <a:ext cx="4973955" cy="271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8159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31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21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月线级别调整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注意高低切换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风格调整并未结束，指数周线反弹，短线应对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9690" y="716915"/>
            <a:ext cx="9423400" cy="5099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震荡消化，未来可期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机构主导，调整</a:t>
            </a:r>
            <a:r>
              <a:rPr lang="zh-CN" altLang="en-US" b="1" dirty="0" smtClean="0">
                <a:solidFill>
                  <a:schemeClr val="bg1"/>
                </a:solidFill>
              </a:rPr>
              <a:t>机遇，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充分理解慢（四次降温），不能快，不能疯，快速上是风险，快速下就是机会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平均股价</a:t>
            </a:r>
            <a:r>
              <a:rPr lang="en-US" altLang="zh-CN" b="1" dirty="0" smtClean="0">
                <a:solidFill>
                  <a:schemeClr val="bg1"/>
                </a:solidFill>
              </a:rPr>
              <a:t>W</a:t>
            </a:r>
            <a:r>
              <a:rPr lang="zh-CN" altLang="en-US" b="1" dirty="0" smtClean="0">
                <a:solidFill>
                  <a:schemeClr val="bg1"/>
                </a:solidFill>
              </a:rPr>
              <a:t>压力，中短分化，高低切换，</a:t>
            </a:r>
            <a:r>
              <a:rPr lang="zh-CN" b="1" dirty="0" smtClean="0">
                <a:solidFill>
                  <a:schemeClr val="bg1"/>
                </a:solidFill>
              </a:rPr>
              <a:t>注意持续资金背离的反弹风险，关注低位启动机遇</a:t>
            </a:r>
            <a:r>
              <a:rPr lang="zh-CN" altLang="en-US" b="1" dirty="0" smtClean="0">
                <a:solidFill>
                  <a:schemeClr val="bg1"/>
                </a:solidFill>
              </a:rPr>
              <a:t>。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4645" y="720090"/>
            <a:ext cx="8983345" cy="48615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90" y="810260"/>
            <a:ext cx="6990715" cy="409638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红利走强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四季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117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，中特估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占优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1149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选择原则：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金叉初期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金叉末端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死叉末端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初期播种，中期施肥，末端收获，越靠近越短线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0680" y="758190"/>
            <a:ext cx="8929370" cy="4832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5216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0325" y="737235"/>
            <a:ext cx="9530715" cy="51574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48894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0490" y="737235"/>
            <a:ext cx="9431020" cy="51034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289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增加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1430" y="718185"/>
            <a:ext cx="9629140" cy="5210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十五五初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跨年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十五五初，主题本质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产业主题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118" b="6349"/>
          <a:stretch>
            <a:fillRect/>
          </a:stretch>
        </p:blipFill>
        <p:spPr>
          <a:xfrm>
            <a:off x="347345" y="985520"/>
            <a:ext cx="2307590" cy="4397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5249" b="6361"/>
          <a:stretch>
            <a:fillRect/>
          </a:stretch>
        </p:blipFill>
        <p:spPr>
          <a:xfrm>
            <a:off x="2748915" y="991870"/>
            <a:ext cx="2316480" cy="440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5" y="985520"/>
            <a:ext cx="6791960" cy="441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223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主题的第一天兑现，首板为主，关注持续性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产业规模，梯队完整，才会反复炒作，大消费，机器人，芯片，核聚变，卫星航天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716915"/>
            <a:ext cx="9392920" cy="50831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87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死叉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7960" y="737235"/>
            <a:ext cx="9413240" cy="50939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477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4295" y="704850"/>
            <a:ext cx="9503410" cy="51428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，金叉</a:t>
            </a:r>
            <a:r>
              <a:rPr lang="zh-CN" dirty="0" smtClean="0">
                <a:solidFill>
                  <a:schemeClr val="bg1"/>
                </a:solidFill>
              </a:rPr>
              <a:t>初期，静待熊线下次上移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0960" y="738505"/>
            <a:ext cx="9529445" cy="51568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686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业绩稳定，资金流入，红肥绿瘦，控盘增加，季线，周线金叉</a:t>
            </a:r>
            <a:r>
              <a:rPr lang="zh-CN" dirty="0" smtClean="0">
                <a:solidFill>
                  <a:schemeClr val="bg1"/>
                </a:solidFill>
              </a:rPr>
              <a:t>区域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，金叉初期，静待</a:t>
            </a:r>
            <a:r>
              <a:rPr lang="zh-CN" dirty="0" smtClean="0">
                <a:solidFill>
                  <a:schemeClr val="bg1"/>
                </a:solidFill>
              </a:rPr>
              <a:t>熊线再次上移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9040" y="636905"/>
            <a:ext cx="9667240" cy="52317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无惧调整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,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中长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入市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短调中稳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,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顺势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布局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红利走强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,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布局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四季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十五五初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,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跨年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无惧调整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中长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入市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2730" y="4721225"/>
            <a:ext cx="5403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稳就业，稳消费，稳预期，稳市场，稳住基本盘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政策持续发力护航，努力稳股市，才有消费底气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中长期资金持续入市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资金推动论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机构，中长，指数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902970"/>
            <a:ext cx="3586480" cy="516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060" y="902970"/>
            <a:ext cx="7489190" cy="36525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机构护盘，调整机遇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7635" y="737235"/>
            <a:ext cx="9396095" cy="508508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445260" y="5833110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</a:t>
            </a:r>
            <a:r>
              <a:rPr lang="zh-CN" altLang="en-US" b="1" dirty="0" smtClean="0">
                <a:solidFill>
                  <a:schemeClr val="bg1"/>
                </a:solidFill>
              </a:rPr>
              <a:t>，持续稳定和活跃资金市场，护盘从未停止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，调整中长期资金加仓机会，持续布局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39495" y="3362960"/>
            <a:ext cx="9839325" cy="2453640"/>
            <a:chOff x="2468" y="5225"/>
            <a:chExt cx="15495" cy="38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8" y="5225"/>
              <a:ext cx="5543" cy="386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1" y="5226"/>
              <a:ext cx="9953" cy="3863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54050" y="788035"/>
            <a:ext cx="10752455" cy="2524760"/>
            <a:chOff x="1030" y="1161"/>
            <a:chExt cx="16933" cy="397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" y="1161"/>
              <a:ext cx="11483" cy="39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13" y="1161"/>
              <a:ext cx="5451" cy="3976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1445260" y="5833110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低利率，不确定行情下，固收加成为机构投资者首选，规模持续新高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机构减持货基，个人投资者增持货基，认知偏差，跟随机构，主动理财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中长资金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持续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6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机构首选，固收系列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短期债基：回撤极小，比货币收益高一些，但有轻微回撤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中长期债基：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大小年</a:t>
            </a:r>
            <a:r>
              <a:rPr lang="zh-CN" altLang="en-US" sz="2400" b="1">
                <a:solidFill>
                  <a:schemeClr val="bg1"/>
                </a:solidFill>
              </a:rPr>
              <a:t>收益差别明显，开始有回撤的感知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固收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：收益更明显，波动性更大，稳中有进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109980"/>
            <a:ext cx="5964424" cy="360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0" name="矩形标注 19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短债基：回撤极小，类比货基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中长期债基：回撤偏少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一级债基（固收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）：回撤可控，收益增厚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3" name="矩形标注 22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二级债基（固收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）：有回撤，收益明显增厚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跟随机构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413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产品，牛市行情下理财首选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0485" y="694055"/>
            <a:ext cx="9511665" cy="5147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90" y="3651885"/>
            <a:ext cx="5650865" cy="2026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69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71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72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5400</Words>
  <Application>WPS 演示</Application>
  <PresentationFormat>宽屏</PresentationFormat>
  <Paragraphs>346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笔芯啊</cp:lastModifiedBy>
  <cp:revision>308</cp:revision>
  <dcterms:created xsi:type="dcterms:W3CDTF">2022-12-31T05:43:00Z</dcterms:created>
  <dcterms:modified xsi:type="dcterms:W3CDTF">2025-10-24T08:43:50Z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B7B190ECEB7940ABAFC5F548B43230CD_13</vt:lpwstr>
  </property>
</Properties>
</file>