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36.svg" ContentType="image/svg+xml"/>
  <Override PartName="/ppt/media/image39.svg" ContentType="image/svg+xml"/>
  <Override PartName="/ppt/media/image42.svg" ContentType="image/svg+xml"/>
  <Override PartName="/ppt/media/image4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83" r:id="rId3"/>
    <p:sldId id="306" r:id="rId4"/>
    <p:sldId id="287" r:id="rId5"/>
    <p:sldId id="286" r:id="rId6"/>
    <p:sldId id="299" r:id="rId7"/>
    <p:sldId id="337" r:id="rId8"/>
    <p:sldId id="338" r:id="rId9"/>
    <p:sldId id="380" r:id="rId10"/>
    <p:sldId id="331" r:id="rId11"/>
    <p:sldId id="333" r:id="rId12"/>
    <p:sldId id="334" r:id="rId13"/>
    <p:sldId id="343" r:id="rId14"/>
    <p:sldId id="344" r:id="rId15"/>
    <p:sldId id="345" r:id="rId16"/>
    <p:sldId id="346" r:id="rId17"/>
    <p:sldId id="358" r:id="rId18"/>
    <p:sldId id="383" r:id="rId19"/>
    <p:sldId id="384" r:id="rId20"/>
    <p:sldId id="332" r:id="rId21"/>
    <p:sldId id="354" r:id="rId22"/>
    <p:sldId id="352" r:id="rId23"/>
    <p:sldId id="381" r:id="rId24"/>
    <p:sldId id="353" r:id="rId25"/>
    <p:sldId id="355" r:id="rId26"/>
    <p:sldId id="349" r:id="rId27"/>
    <p:sldId id="357" r:id="rId28"/>
    <p:sldId id="356" r:id="rId29"/>
    <p:sldId id="370" r:id="rId30"/>
    <p:sldId id="336" r:id="rId31"/>
    <p:sldId id="378" r:id="rId32"/>
    <p:sldId id="413" r:id="rId33"/>
    <p:sldId id="414" r:id="rId34"/>
    <p:sldId id="347" r:id="rId35"/>
    <p:sldId id="375" r:id="rId36"/>
    <p:sldId id="376" r:id="rId37"/>
    <p:sldId id="377" r:id="rId38"/>
    <p:sldId id="372" r:id="rId39"/>
    <p:sldId id="373" r:id="rId40"/>
    <p:sldId id="379" r:id="rId41"/>
    <p:sldId id="415" r:id="rId42"/>
    <p:sldId id="416" r:id="rId43"/>
    <p:sldId id="289" r:id="rId44"/>
    <p:sldId id="321" r:id="rId45"/>
  </p:sldIdLst>
  <p:sldSz cx="12192000" cy="6858000"/>
  <p:notesSz cx="6858000" cy="9144000"/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6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16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1" Type="http://schemas.openxmlformats.org/officeDocument/2006/relationships/tags" Target="tags/tag196.xml"/><Relationship Id="rId50" Type="http://schemas.openxmlformats.org/officeDocument/2006/relationships/commentAuthors" Target="commentAuthors.xml"/><Relationship Id="rId5" Type="http://schemas.openxmlformats.org/officeDocument/2006/relationships/slide" Target="slides/slide3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notesMaster" Target="notesMasters/notesMaster1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7" Type="http://schemas.openxmlformats.org/officeDocument/2006/relationships/image" Target="../media/image3.png"/><Relationship Id="rId6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11.xml"/><Relationship Id="rId3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6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tags" Target="../tags/tag13.xml"/><Relationship Id="rId3" Type="http://schemas.openxmlformats.org/officeDocument/2006/relationships/image" Target="../media/image1.png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0" y="6581140"/>
            <a:ext cx="12192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:方建伟丨执业编号: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A1120613090012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0" y="6581140"/>
            <a:ext cx="12192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1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2" Type="http://schemas.openxmlformats.org/officeDocument/2006/relationships/image" Target="../media/image20.png"/><Relationship Id="rId1" Type="http://schemas.openxmlformats.org/officeDocument/2006/relationships/tags" Target="../tags/tag7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7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0.xml"/><Relationship Id="rId2" Type="http://schemas.openxmlformats.org/officeDocument/2006/relationships/image" Target="../media/image23.png"/><Relationship Id="rId1" Type="http://schemas.openxmlformats.org/officeDocument/2006/relationships/tags" Target="../tags/tag79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image" Target="../media/image24.png"/><Relationship Id="rId1" Type="http://schemas.openxmlformats.org/officeDocument/2006/relationships/tags" Target="../tags/tag81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84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9.xml"/><Relationship Id="rId3" Type="http://schemas.openxmlformats.org/officeDocument/2006/relationships/image" Target="../media/image28.png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2.xml"/><Relationship Id="rId3" Type="http://schemas.openxmlformats.org/officeDocument/2006/relationships/image" Target="../media/image29.png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image" Target="../media/image6.png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7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96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svg"/><Relationship Id="rId7" Type="http://schemas.openxmlformats.org/officeDocument/2006/relationships/image" Target="../media/image35.png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image" Target="../media/image34.png"/><Relationship Id="rId3" Type="http://schemas.openxmlformats.org/officeDocument/2006/relationships/tags" Target="../tags/tag102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110.xml"/><Relationship Id="rId21" Type="http://schemas.openxmlformats.org/officeDocument/2006/relationships/image" Target="../media/image44.svg"/><Relationship Id="rId20" Type="http://schemas.openxmlformats.org/officeDocument/2006/relationships/image" Target="../media/image43.png"/><Relationship Id="rId2" Type="http://schemas.openxmlformats.org/officeDocument/2006/relationships/image" Target="../media/image33.png"/><Relationship Id="rId19" Type="http://schemas.openxmlformats.org/officeDocument/2006/relationships/tags" Target="../tags/tag109.xml"/><Relationship Id="rId18" Type="http://schemas.openxmlformats.org/officeDocument/2006/relationships/image" Target="../media/image42.svg"/><Relationship Id="rId17" Type="http://schemas.openxmlformats.org/officeDocument/2006/relationships/image" Target="../media/image41.png"/><Relationship Id="rId16" Type="http://schemas.openxmlformats.org/officeDocument/2006/relationships/tags" Target="../tags/tag108.xml"/><Relationship Id="rId15" Type="http://schemas.openxmlformats.org/officeDocument/2006/relationships/tags" Target="../tags/tag107.xml"/><Relationship Id="rId14" Type="http://schemas.openxmlformats.org/officeDocument/2006/relationships/image" Target="../media/image40.png"/><Relationship Id="rId13" Type="http://schemas.openxmlformats.org/officeDocument/2006/relationships/image" Target="../media/image39.svg"/><Relationship Id="rId12" Type="http://schemas.openxmlformats.org/officeDocument/2006/relationships/image" Target="../media/image38.png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tags" Target="../tags/tag101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image" Target="../media/image46.png"/><Relationship Id="rId4" Type="http://schemas.openxmlformats.org/officeDocument/2006/relationships/tags" Target="../tags/tag116.xml"/><Relationship Id="rId3" Type="http://schemas.openxmlformats.org/officeDocument/2006/relationships/image" Target="../media/image45.png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tags" Target="../tags/tag1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tags" Target="../tags/tag123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tags" Target="../tags/tag1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2.xml"/><Relationship Id="rId6" Type="http://schemas.openxmlformats.org/officeDocument/2006/relationships/image" Target="../media/image60.png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tags" Target="../tags/tag129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image" Target="../media/image63.png"/><Relationship Id="rId6" Type="http://schemas.openxmlformats.org/officeDocument/2006/relationships/tags" Target="../tags/tag136.xml"/><Relationship Id="rId5" Type="http://schemas.openxmlformats.org/officeDocument/2006/relationships/image" Target="../media/image62.png"/><Relationship Id="rId4" Type="http://schemas.openxmlformats.org/officeDocument/2006/relationships/tags" Target="../tags/tag135.xml"/><Relationship Id="rId3" Type="http://schemas.openxmlformats.org/officeDocument/2006/relationships/image" Target="../media/image61.png"/><Relationship Id="rId2" Type="http://schemas.openxmlformats.org/officeDocument/2006/relationships/tags" Target="../tags/tag134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3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image" Target="../media/image8.png"/><Relationship Id="rId3" Type="http://schemas.openxmlformats.org/officeDocument/2006/relationships/tags" Target="../tags/tag28.xml"/><Relationship Id="rId20" Type="http://schemas.openxmlformats.org/officeDocument/2006/relationships/slideLayout" Target="../slideLayouts/slideLayout5.xml"/><Relationship Id="rId2" Type="http://schemas.openxmlformats.org/officeDocument/2006/relationships/tags" Target="../tags/tag27.xml"/><Relationship Id="rId19" Type="http://schemas.openxmlformats.org/officeDocument/2006/relationships/tags" Target="../tags/tag43.xml"/><Relationship Id="rId18" Type="http://schemas.openxmlformats.org/officeDocument/2006/relationships/tags" Target="../tags/tag42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image" Target="../media/image65.png"/><Relationship Id="rId6" Type="http://schemas.openxmlformats.org/officeDocument/2006/relationships/tags" Target="../tags/tag142.xml"/><Relationship Id="rId5" Type="http://schemas.openxmlformats.org/officeDocument/2006/relationships/image" Target="../media/image61.png"/><Relationship Id="rId4" Type="http://schemas.openxmlformats.org/officeDocument/2006/relationships/tags" Target="../tags/tag141.xml"/><Relationship Id="rId3" Type="http://schemas.openxmlformats.org/officeDocument/2006/relationships/image" Target="../media/image64.png"/><Relationship Id="rId2" Type="http://schemas.openxmlformats.org/officeDocument/2006/relationships/tags" Target="../tags/tag140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45.xml"/><Relationship Id="rId1" Type="http://schemas.openxmlformats.org/officeDocument/2006/relationships/tags" Target="../tags/tag139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47.xml"/><Relationship Id="rId2" Type="http://schemas.openxmlformats.org/officeDocument/2006/relationships/image" Target="../media/image66.png"/><Relationship Id="rId1" Type="http://schemas.openxmlformats.org/officeDocument/2006/relationships/tags" Target="../tags/tag146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49.xml"/><Relationship Id="rId2" Type="http://schemas.openxmlformats.org/officeDocument/2006/relationships/image" Target="../media/image67.jpeg"/><Relationship Id="rId1" Type="http://schemas.openxmlformats.org/officeDocument/2006/relationships/tags" Target="../tags/tag148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8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image" Target="../media/image68.png"/><Relationship Id="rId2" Type="http://schemas.openxmlformats.org/officeDocument/2006/relationships/tags" Target="../tags/tag154.xml"/><Relationship Id="rId1" Type="http://schemas.openxmlformats.org/officeDocument/2006/relationships/tags" Target="../tags/tag153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tags" Target="../tags/tag162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8" Type="http://schemas.openxmlformats.org/officeDocument/2006/relationships/tags" Target="../tags/tag169.xml"/><Relationship Id="rId7" Type="http://schemas.openxmlformats.org/officeDocument/2006/relationships/image" Target="../media/image74.png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image" Target="../media/image73.png"/><Relationship Id="rId3" Type="http://schemas.openxmlformats.org/officeDocument/2006/relationships/tags" Target="../tags/tag166.xml"/><Relationship Id="rId2" Type="http://schemas.openxmlformats.org/officeDocument/2006/relationships/image" Target="../media/image72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73.xml"/><Relationship Id="rId13" Type="http://schemas.openxmlformats.org/officeDocument/2006/relationships/tags" Target="../tags/tag172.xml"/><Relationship Id="rId12" Type="http://schemas.openxmlformats.org/officeDocument/2006/relationships/image" Target="../media/image76.png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tags" Target="../tags/tag165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png"/><Relationship Id="rId8" Type="http://schemas.openxmlformats.org/officeDocument/2006/relationships/tags" Target="../tags/tag178.xml"/><Relationship Id="rId7" Type="http://schemas.openxmlformats.org/officeDocument/2006/relationships/image" Target="../media/image79.png"/><Relationship Id="rId6" Type="http://schemas.openxmlformats.org/officeDocument/2006/relationships/tags" Target="../tags/tag177.xml"/><Relationship Id="rId5" Type="http://schemas.openxmlformats.org/officeDocument/2006/relationships/image" Target="../media/image78.png"/><Relationship Id="rId4" Type="http://schemas.openxmlformats.org/officeDocument/2006/relationships/tags" Target="../tags/tag176.xml"/><Relationship Id="rId3" Type="http://schemas.openxmlformats.org/officeDocument/2006/relationships/image" Target="../media/image77.png"/><Relationship Id="rId2" Type="http://schemas.openxmlformats.org/officeDocument/2006/relationships/tags" Target="../tags/tag175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81.xml"/><Relationship Id="rId12" Type="http://schemas.openxmlformats.org/officeDocument/2006/relationships/tags" Target="../tags/tag180.xml"/><Relationship Id="rId11" Type="http://schemas.openxmlformats.org/officeDocument/2006/relationships/image" Target="../media/image81.png"/><Relationship Id="rId10" Type="http://schemas.openxmlformats.org/officeDocument/2006/relationships/tags" Target="../tags/tag179.xml"/><Relationship Id="rId1" Type="http://schemas.openxmlformats.org/officeDocument/2006/relationships/tags" Target="../tags/tag174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png"/><Relationship Id="rId8" Type="http://schemas.openxmlformats.org/officeDocument/2006/relationships/tags" Target="../tags/tag186.xml"/><Relationship Id="rId7" Type="http://schemas.openxmlformats.org/officeDocument/2006/relationships/image" Target="../media/image84.png"/><Relationship Id="rId6" Type="http://schemas.openxmlformats.org/officeDocument/2006/relationships/tags" Target="../tags/tag185.xml"/><Relationship Id="rId5" Type="http://schemas.openxmlformats.org/officeDocument/2006/relationships/image" Target="../media/image83.png"/><Relationship Id="rId4" Type="http://schemas.openxmlformats.org/officeDocument/2006/relationships/tags" Target="../tags/tag184.xml"/><Relationship Id="rId3" Type="http://schemas.openxmlformats.org/officeDocument/2006/relationships/image" Target="../media/image82.png"/><Relationship Id="rId2" Type="http://schemas.openxmlformats.org/officeDocument/2006/relationships/tags" Target="../tags/tag183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89.xml"/><Relationship Id="rId12" Type="http://schemas.openxmlformats.org/officeDocument/2006/relationships/tags" Target="../tags/tag188.xml"/><Relationship Id="rId11" Type="http://schemas.openxmlformats.org/officeDocument/2006/relationships/image" Target="../media/image86.png"/><Relationship Id="rId10" Type="http://schemas.openxmlformats.org/officeDocument/2006/relationships/tags" Target="../tags/tag187.xml"/><Relationship Id="rId1" Type="http://schemas.openxmlformats.org/officeDocument/2006/relationships/tags" Target="../tags/tag18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91.xml"/><Relationship Id="rId2" Type="http://schemas.openxmlformats.org/officeDocument/2006/relationships/image" Target="../media/image87.png"/><Relationship Id="rId1" Type="http://schemas.openxmlformats.org/officeDocument/2006/relationships/tags" Target="../tags/tag190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93.xml"/><Relationship Id="rId2" Type="http://schemas.openxmlformats.org/officeDocument/2006/relationships/image" Target="../media/image88.png"/><Relationship Id="rId1" Type="http://schemas.openxmlformats.org/officeDocument/2006/relationships/tags" Target="../tags/tag19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94.xml"/><Relationship Id="rId1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5.xml"/><Relationship Id="rId1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tags" Target="../tags/tag4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60.xml"/><Relationship Id="rId10" Type="http://schemas.openxmlformats.org/officeDocument/2006/relationships/image" Target="../media/image17.png"/><Relationship Id="rId1" Type="http://schemas.openxmlformats.org/officeDocument/2006/relationships/tags" Target="../tags/tag5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2.xml"/><Relationship Id="rId2" Type="http://schemas.openxmlformats.org/officeDocument/2006/relationships/image" Target="../media/image18.png"/><Relationship Id="rId1" Type="http://schemas.openxmlformats.org/officeDocument/2006/relationships/tags" Target="../tags/tag6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image" Target="../media/image19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智能制造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085" y="3238500"/>
            <a:ext cx="8134350" cy="25908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4190" y="1524635"/>
            <a:ext cx="11026775" cy="1474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solidFill>
                  <a:schemeClr val="bg1"/>
                </a:solidFill>
                <a:sym typeface="+mn-ea"/>
              </a:rPr>
              <a:t>智能制造（Intelligent Manufacturing，IM）是一种由智能机器和人类专家共同组成的人机一体化智能系统，它在制造过程中能进行智能活动，诸如分析、推理、判断、构思和决策等。</a:t>
            </a:r>
            <a:endParaRPr lang="en-US" altLang="zh-CN" sz="2400" b="1">
              <a:solidFill>
                <a:schemeClr val="bg1"/>
              </a:solidFill>
            </a:endParaRPr>
          </a:p>
          <a:p>
            <a:endParaRPr lang="en-US" altLang="zh-CN" sz="24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智能制造产业链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786130" y="1052195"/>
          <a:ext cx="10873105" cy="544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2965"/>
                <a:gridCol w="2596515"/>
                <a:gridCol w="2795905"/>
                <a:gridCol w="3347720"/>
              </a:tblGrid>
              <a:tr h="7810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物理基础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关键产品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技术链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运营商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109537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自动化生产线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智能工厂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系统集成及自动化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生产解决方案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智能工厂系统集成商和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工业智能化解决方案提供商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1087120"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zh-CN" altLang="en-US"/>
                        <a:t>机器人、智能机床</a:t>
                      </a:r>
                      <a:endParaRPr lang="zh-CN" altLang="en-US"/>
                    </a:p>
                    <a:p>
                      <a:pPr algn="ctr">
                        <a:buClrTx/>
                        <a:buSzTx/>
                        <a:buNone/>
                      </a:pPr>
                      <a:r>
                        <a:rPr lang="zh-CN" altLang="en-US"/>
                        <a:t>自动化装备、3D打印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机器人方案、智能装备方案及</a:t>
                      </a:r>
                      <a:r>
                        <a:rPr lang="en-US" altLang="zh-CN"/>
                        <a:t>3D</a:t>
                      </a:r>
                      <a:r>
                        <a:rPr lang="zh-CN" altLang="en-US"/>
                        <a:t>打</a:t>
                      </a:r>
                      <a:r>
                        <a:rPr lang="zh-CN" altLang="en-US"/>
                        <a:t>印技术等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装备及零部件生产商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122682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云计算、大数据、</a:t>
                      </a:r>
                      <a:r>
                        <a:rPr lang="en-US" altLang="zh-CN"/>
                        <a:t>SCADA</a:t>
                      </a:r>
                      <a:r>
                        <a:rPr lang="zh-CN" altLang="en-US"/>
                        <a:t>、智能</a:t>
                      </a:r>
                      <a:r>
                        <a:rPr lang="zh-CN" altLang="en-US"/>
                        <a:t>芯片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工业互联网技术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信息处理技术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网络传输技术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数据硬件开发云计算软件企业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工业以太网、总线技术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无线传输技术生产企业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125285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传感器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en-US" altLang="zh-CN"/>
                        <a:t>RFID</a:t>
                      </a:r>
                      <a:endParaRPr lang="en-US" altLang="zh-CN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机器视觉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传感感知技术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信息采集技术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传感器、二维码、红外设备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射频生产商</a:t>
                      </a:r>
                      <a:endParaRPr lang="zh-CN" altLang="en-US"/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" name="流程图: 数据 2"/>
          <p:cNvSpPr/>
          <p:nvPr/>
        </p:nvSpPr>
        <p:spPr>
          <a:xfrm>
            <a:off x="945515" y="5572760"/>
            <a:ext cx="1537970" cy="620395"/>
          </a:xfrm>
          <a:prstGeom prst="flowChartInputOutput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感知层</a:t>
            </a:r>
            <a:endParaRPr lang="zh-CN" altLang="en-US"/>
          </a:p>
        </p:txBody>
      </p:sp>
      <p:sp>
        <p:nvSpPr>
          <p:cNvPr id="5" name="流程图: 数据 4"/>
          <p:cNvSpPr/>
          <p:nvPr/>
        </p:nvSpPr>
        <p:spPr>
          <a:xfrm>
            <a:off x="945515" y="4406900"/>
            <a:ext cx="1537970" cy="620395"/>
          </a:xfrm>
          <a:prstGeom prst="flowChartInputOutput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网络层</a:t>
            </a:r>
            <a:endParaRPr lang="zh-CN" altLang="en-US"/>
          </a:p>
        </p:txBody>
      </p:sp>
      <p:sp>
        <p:nvSpPr>
          <p:cNvPr id="6" name="流程图: 数据 5"/>
          <p:cNvSpPr/>
          <p:nvPr/>
        </p:nvSpPr>
        <p:spPr>
          <a:xfrm>
            <a:off x="945515" y="3241040"/>
            <a:ext cx="1537970" cy="620395"/>
          </a:xfrm>
          <a:prstGeom prst="flowChartInputOutput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执行层</a:t>
            </a:r>
            <a:endParaRPr lang="zh-CN" altLang="en-US"/>
          </a:p>
        </p:txBody>
      </p:sp>
      <p:sp>
        <p:nvSpPr>
          <p:cNvPr id="7" name="流程图: 数据 6"/>
          <p:cNvSpPr/>
          <p:nvPr/>
        </p:nvSpPr>
        <p:spPr>
          <a:xfrm>
            <a:off x="945515" y="2075180"/>
            <a:ext cx="1537970" cy="620395"/>
          </a:xfrm>
          <a:prstGeom prst="flowChartInputOutput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应用层</a:t>
            </a:r>
            <a:endParaRPr lang="zh-CN" altLang="en-US"/>
          </a:p>
        </p:txBody>
      </p:sp>
      <p:sp>
        <p:nvSpPr>
          <p:cNvPr id="9" name="上箭头 8"/>
          <p:cNvSpPr/>
          <p:nvPr/>
        </p:nvSpPr>
        <p:spPr>
          <a:xfrm>
            <a:off x="1583055" y="5064125"/>
            <a:ext cx="262255" cy="471805"/>
          </a:xfrm>
          <a:prstGeom prst="upArrow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上箭头 9"/>
          <p:cNvSpPr/>
          <p:nvPr/>
        </p:nvSpPr>
        <p:spPr>
          <a:xfrm>
            <a:off x="1583055" y="3898265"/>
            <a:ext cx="262255" cy="471805"/>
          </a:xfrm>
          <a:prstGeom prst="upArrow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上箭头 10"/>
          <p:cNvSpPr/>
          <p:nvPr/>
        </p:nvSpPr>
        <p:spPr>
          <a:xfrm>
            <a:off x="1583055" y="2732405"/>
            <a:ext cx="262255" cy="471805"/>
          </a:xfrm>
          <a:prstGeom prst="upArrow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感知层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---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芯片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2450" y="857885"/>
            <a:ext cx="109391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在“国产替代”“芯片短缺”背景下，国内相关企业加快MCU芯片的研发、制造和应用能力，逐步完成了中低端MCU领域的国产化，并持续向高端领域渗透，我国MCU行业市场竞争力逐步提升。中商产业研究院发布的《2023-2029中国MCU芯片市场现状研究分析与发展前景预测报告》显示，2023年中国MCU市场规模达531.2亿元，较上年增长8%。中商产业研究院分析师预测，2024年中国MCU市场规模将达到584.2亿元。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" y="2069465"/>
            <a:ext cx="5513070" cy="3855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245" y="2038985"/>
            <a:ext cx="5445760" cy="38747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51815" y="5937885"/>
            <a:ext cx="11056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FF00"/>
                </a:solidFill>
              </a:rPr>
              <a:t>目前32位MCU技术壁垒较高，国内市场仍以海外厂商为主，意法半导体、恩智浦、英飞凌、瑞萨电子、微芯科技5家市场份额合计达到了69.50%。国内企业中，极海半导体、兆易创新、华大半导体市场份额分别为5.5%、4.8%和2.6%。</a:t>
            </a:r>
            <a:endParaRPr lang="zh-CN" altLang="en-US" sz="1600" b="1">
              <a:solidFill>
                <a:srgbClr val="FFFF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感知层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---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智能传感器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2450" y="857885"/>
            <a:ext cx="1093914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近年来，在新能源汽车、工业自动化、医疗、环保、消费等领域智能化、数字化需求的持续带动下，中国智能传感器市场规模保持稳步增长。中商产业研究院发布的《2024-2029年中国智能传感器市场调查与行业前景预测专题研究报告》显示，2023年中国智能传感器市场规模将增至1429.6亿元。中商产业研究院分析师预测，2024年市场规模将增至1643.1亿元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我国目前已初步形成优势明显的智能传感器企业，如韦尔股份、兆易创新、华润微、华工科技、歌尔股份等，其余市场参与者以中小型制造类企业为主。</a:t>
            </a:r>
            <a:endParaRPr lang="zh-CN" altLang="en-US">
              <a:solidFill>
                <a:schemeClr val="bg1"/>
              </a:solidFill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1287145" y="3369310"/>
          <a:ext cx="947674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1600"/>
                <a:gridCol w="6835140"/>
              </a:tblGrid>
              <a:tr h="381000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中国主要智能传感器企业</a:t>
                      </a:r>
                      <a:endParaRPr lang="zh-CN" altLang="en-US"/>
                    </a:p>
                  </a:txBody>
                  <a:tcPr anchor="ctr" anchorCtr="0"/>
                </a:tc>
                <a:tc hMerge="1"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企业名称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主要产品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韦尔股份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CMOS</a:t>
                      </a:r>
                      <a:r>
                        <a:rPr lang="zh-CN" altLang="en-US"/>
                        <a:t>图像传感器、微型影像模组封装、硅基液晶投景显示等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兆易创新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智能人机交互传感器、电容触控传感器、指纹识别传感器等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华润微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光电传感器、烟报传感器、</a:t>
                      </a:r>
                      <a:r>
                        <a:rPr lang="en-US" altLang="zh-CN"/>
                        <a:t>MEMS</a:t>
                      </a:r>
                      <a:r>
                        <a:rPr lang="zh-CN" altLang="en-US"/>
                        <a:t>传感器为主的智能传感器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歌尔股份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电容式气压传感器、集成麦克风和气压的组合传感器等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华工科技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温度传感器等</a:t>
                      </a:r>
                      <a:endParaRPr lang="zh-CN" altLang="en-US"/>
                    </a:p>
                  </a:txBody>
                  <a:tcPr anchor="ctr" anchorCtr="0"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网络层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---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工业互联网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2450" y="857885"/>
            <a:ext cx="1093914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近年来，我国工业互联网产业增加值总体规模稳步提升，有力支撑经济回稳向好。《中国工业互联网产业经济发展白皮书（2023年》数据显示，2022年我国工业互联网产业增加值总体规模达到4.46万亿元，名义增速7.55%，占GDP比重达到3.69%。中商产业研究院分析师预测，2024年我国工业互联网产业增加值总体规模将达4.95万亿元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“2023工业互联网企业100强”榜单显示，卡奥斯COSMOP1at、航天云网、宝信软件、树根互联、羚羊工业互联网、华为云、徐工汉云、太极股份、工业富联、阿里云、用友精智、东方国信等企业上榜。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580" y="2975610"/>
            <a:ext cx="6219825" cy="35623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执行层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---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机器人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2450" y="857885"/>
            <a:ext cx="109391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工业机器人被誉为“制造业皇冠上的明珠”，作为现代工业发展的重要基础，工业机器人已成为衡量一个国家制造水平和科技水平的重要标志。中商产业研究院发布的《2023-2028年中国工业机器人行业深度调查及投融资战略研究报告》显示，2022年中国工业机器人市场规模达到585.17亿元，2019-2022年的年均复合增长率达16.5%。中商产业研究院分析师预测，2024年中国工业机器人市场规模将增至726.42亿元。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0" y="2056765"/>
            <a:ext cx="6334125" cy="4486275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>
            <p:custDataLst>
              <p:tags r:id="rId3"/>
            </p:custDataLst>
          </p:nvPr>
        </p:nvGraphicFramePr>
        <p:xfrm>
          <a:off x="6805930" y="2279650"/>
          <a:ext cx="5234940" cy="3124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0675"/>
                <a:gridCol w="3644265"/>
              </a:tblGrid>
              <a:tr h="3771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企业名称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应用领域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3924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埃斯顿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新能源、</a:t>
                      </a:r>
                      <a:r>
                        <a:rPr lang="en-US" altLang="zh-CN"/>
                        <a:t>3C</a:t>
                      </a:r>
                      <a:r>
                        <a:rPr lang="zh-CN" altLang="en-US"/>
                        <a:t>、汽车零部件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3924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汇川技术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3C</a:t>
                      </a:r>
                      <a:r>
                        <a:rPr lang="zh-CN" altLang="en-US"/>
                        <a:t>、锂电、硅晶、纺织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3924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新时达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3C</a:t>
                      </a:r>
                      <a:r>
                        <a:rPr lang="zh-CN" altLang="en-US"/>
                        <a:t>、锂电、光伏、电力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3930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机器人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汽车、</a:t>
                      </a:r>
                      <a:r>
                        <a:rPr lang="en-US" altLang="zh-CN"/>
                        <a:t>3C</a:t>
                      </a:r>
                      <a:r>
                        <a:rPr lang="zh-CN" altLang="en-US"/>
                        <a:t>、半导体、新能源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3924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拓斯达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新能源、汽车零部件、光电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3924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华中数控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3C</a:t>
                      </a:r>
                      <a:r>
                        <a:rPr lang="zh-CN" altLang="en-US"/>
                        <a:t>、家电、院校培训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392430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注：</a:t>
                      </a:r>
                      <a:r>
                        <a:rPr lang="en-US" altLang="zh-CN">
                          <a:solidFill>
                            <a:srgbClr val="FF0000"/>
                          </a:solidFill>
                        </a:rPr>
                        <a:t>3C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即计算器、通信、消费电子三大产品统称</a:t>
                      </a:r>
                      <a:endParaRPr lang="zh-CN" altLang="en-US">
                        <a:solidFill>
                          <a:srgbClr val="FF0000"/>
                        </a:solidFill>
                      </a:endParaRPr>
                    </a:p>
                  </a:txBody>
                  <a:tcPr anchor="ctr" anchorCtr="0"/>
                </a:tc>
                <a:tc hMerge="1">
                  <a:tcPr anchor="ctr" anchorCtr="0"/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【热点主题趋势选股】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" y="929005"/>
            <a:ext cx="6043295" cy="56540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395" y="929005"/>
            <a:ext cx="5891530" cy="28702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216390" y="1108710"/>
            <a:ext cx="1379855" cy="4019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工业富联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810" y="3865245"/>
            <a:ext cx="3568065" cy="271780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9497060" y="5258435"/>
            <a:ext cx="24904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highlight>
                  <a:srgbClr val="C0C0C0"/>
                </a:highlight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案例讲解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柯力传感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210310"/>
            <a:ext cx="12157710" cy="46824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案例讲解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3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四川长虹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1025" y="905510"/>
            <a:ext cx="11030585" cy="56235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涨停横盘二升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经传十大金牌讲师，从事证券行业10余年，自创一套“股海钓鱼操作系统”，真正教中小投资者能够理解市场，更好的适应市场，在市场当中稳定的获利。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1106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方建伟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:A1120613090012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色彩平衡 6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0" y="218440"/>
            <a:ext cx="3764280" cy="574992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en-US" altLang="zh-CN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高质量发展</a:t>
            </a:r>
            <a:endParaRPr lang="en-US" altLang="zh-CN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智</a:t>
            </a:r>
            <a:r>
              <a:rPr lang="en-US" altLang="zh-CN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在必行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过往案例讲解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" y="895350"/>
            <a:ext cx="3553460" cy="56584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390" y="895985"/>
            <a:ext cx="4749165" cy="565785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21715" y="2694940"/>
            <a:ext cx="1379855" cy="4019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云内动力</a:t>
            </a: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525135" y="2694940"/>
            <a:ext cx="1379855" cy="4019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通化金马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155" y="894715"/>
            <a:ext cx="3121025" cy="56584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730740" y="2694940"/>
            <a:ext cx="1379855" cy="4019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方正</a:t>
            </a:r>
            <a:r>
              <a:rPr lang="zh-CN" altLang="en-US"/>
              <a:t>证券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spc="-2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《涨停横盘二升》规则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19173" y="915490"/>
            <a:ext cx="10752381" cy="45599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2-3</a:t>
            </a:r>
            <a:r>
              <a:rPr lang="zh-CN" altLang="en-US" sz="2800" dirty="0">
                <a:solidFill>
                  <a:srgbClr val="FFC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连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板（至少要有一个实体板，创业板的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20cm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计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个涨停板）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、涨停的时候，水手突破是黄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紫色；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、主力状态处于红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紫色；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、主力动向资金红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紫色较多，</a:t>
            </a:r>
            <a:r>
              <a:rPr lang="zh-CN" altLang="en-US" sz="2800" b="1" dirty="0">
                <a:solidFill>
                  <a:srgbClr val="FFC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不能出现蓝色；</a:t>
            </a:r>
            <a:endParaRPr lang="zh-CN" altLang="en-US" sz="2800" b="1" dirty="0">
              <a:solidFill>
                <a:srgbClr val="FFC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800" dirty="0">
                <a:solidFill>
                  <a:srgbClr val="FFC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5、调整过程中水手突破保持黄紫色；</a:t>
            </a:r>
            <a:endParaRPr lang="zh-CN" altLang="en-US" sz="2800" dirty="0">
              <a:solidFill>
                <a:srgbClr val="FFC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-----------------------------------------------------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sz="2000" dirty="0">
                <a:solidFill>
                  <a:srgbClr val="FFC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注：无须添加其它条件，比如流动资金、周线等。只需要符合上面的条件即可。</a:t>
            </a:r>
            <a:endParaRPr lang="zh-CN" sz="2000" dirty="0">
              <a:solidFill>
                <a:srgbClr val="FFC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以下个股是否符合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" y="794385"/>
            <a:ext cx="2912745" cy="574421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05410" y="804545"/>
            <a:ext cx="2980690" cy="5827395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870" y="821055"/>
            <a:ext cx="2727325" cy="571754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3298825" y="821055"/>
            <a:ext cx="2969895" cy="5828665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3b31393939353630353bb7bdd0ced0f2bac53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40960" y="2326640"/>
            <a:ext cx="914400" cy="914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1775" y="789940"/>
            <a:ext cx="2561590" cy="5828665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6397625" y="795020"/>
            <a:ext cx="2990850" cy="5823585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3b31393939353630363bb7bdd0ced0f2bac53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58125" y="2264410"/>
            <a:ext cx="914400" cy="914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16745" y="844550"/>
            <a:ext cx="2532380" cy="5783580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15"/>
            </p:custDataLst>
          </p:nvPr>
        </p:nvSpPr>
        <p:spPr>
          <a:xfrm>
            <a:off x="9456420" y="804545"/>
            <a:ext cx="2593340" cy="5823585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3b31393939353630373bb7bdd0ced0f2bac53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017885" y="2514600"/>
            <a:ext cx="914400" cy="914400"/>
          </a:xfrm>
          <a:prstGeom prst="rect">
            <a:avLst/>
          </a:prstGeom>
        </p:spPr>
      </p:pic>
      <p:pic>
        <p:nvPicPr>
          <p:cNvPr id="16" name="图片 15" descr="3b31393939353630343bb7bdd0ced0f2bac53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40890" y="2632710"/>
            <a:ext cx="914400" cy="914400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买点规则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19173" y="1274265"/>
            <a:ext cx="10752381" cy="3815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、个股死叉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天内没出智能交易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S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点，则第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天开始按回踩智能交易蓝线为买入时机；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</a:t>
            </a:r>
            <a:r>
              <a:rPr 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个股死叉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天内出智能交易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S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点，则第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天开始出现智能交易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点为买入时机；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</a:t>
            </a:r>
            <a:r>
              <a:rPr 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个股死叉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天内出智能交易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S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点，并且在没有出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点的情况下，捕捞季节金叉为买入时机。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注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：</a:t>
            </a:r>
            <a:r>
              <a:rPr 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只操作第一个符合的买点，过后的买点都不再参与。</a:t>
            </a:r>
            <a:endParaRPr 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注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：死叉第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天就出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点，不属于买点；看第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天出不出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S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点，出则按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或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；不出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S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则按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。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选股方法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72210" y="1158240"/>
            <a:ext cx="3716020" cy="30949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970395" y="1175385"/>
            <a:ext cx="3880485" cy="2935605"/>
          </a:xfrm>
          <a:prstGeom prst="rect">
            <a:avLst/>
          </a:prstGeom>
        </p:spPr>
      </p:pic>
      <p:sp>
        <p:nvSpPr>
          <p:cNvPr id="6" name="上箭头标注 5"/>
          <p:cNvSpPr/>
          <p:nvPr>
            <p:custDataLst>
              <p:tags r:id="rId6"/>
            </p:custDataLst>
          </p:nvPr>
        </p:nvSpPr>
        <p:spPr>
          <a:xfrm>
            <a:off x="1607820" y="4445000"/>
            <a:ext cx="3197860" cy="1210945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solidFill>
                  <a:schemeClr val="tx1"/>
                </a:solidFill>
              </a:rPr>
              <a:t>10cm</a:t>
            </a:r>
            <a:r>
              <a:rPr lang="zh-CN" altLang="en-US" sz="2400">
                <a:solidFill>
                  <a:schemeClr val="tx1"/>
                </a:solidFill>
              </a:rPr>
              <a:t>个股的选股方法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7" name="上箭头标注 6"/>
          <p:cNvSpPr/>
          <p:nvPr>
            <p:custDataLst>
              <p:tags r:id="rId7"/>
            </p:custDataLst>
          </p:nvPr>
        </p:nvSpPr>
        <p:spPr>
          <a:xfrm>
            <a:off x="7393940" y="4445000"/>
            <a:ext cx="3197860" cy="1210945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solidFill>
                  <a:schemeClr val="tx1"/>
                </a:solidFill>
              </a:rPr>
              <a:t>20cm</a:t>
            </a:r>
            <a:r>
              <a:rPr lang="zh-CN" altLang="en-US" sz="2400">
                <a:solidFill>
                  <a:schemeClr val="tx1"/>
                </a:solidFill>
              </a:rPr>
              <a:t>个股的选股方法</a:t>
            </a:r>
            <a:endParaRPr lang="zh-CN" altLang="en-US" sz="2400">
              <a:solidFill>
                <a:schemeClr val="tx1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用户实战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奥拓电子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00" y="1069975"/>
            <a:ext cx="2305050" cy="942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200" y="2299970"/>
            <a:ext cx="3867150" cy="1171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0" y="871855"/>
            <a:ext cx="4665980" cy="56273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200" y="3756660"/>
            <a:ext cx="5857875" cy="2609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8485" y="1068705"/>
            <a:ext cx="3683000" cy="94615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2016125" y="6334760"/>
            <a:ext cx="6604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highlight>
                  <a:srgbClr val="C0C0C0"/>
                </a:highlight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用户实战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康尼机电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335" y="885825"/>
            <a:ext cx="5905500" cy="2743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0" y="885825"/>
            <a:ext cx="5438140" cy="56648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335" y="3731260"/>
            <a:ext cx="3190875" cy="847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335" y="4791710"/>
            <a:ext cx="3152775" cy="92392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2016125" y="6334760"/>
            <a:ext cx="6604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highlight>
                  <a:srgbClr val="C0C0C0"/>
                </a:highlight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用户实战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苏州科达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535" y="1992630"/>
            <a:ext cx="5924550" cy="30384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" y="922020"/>
            <a:ext cx="3942715" cy="563753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2016125" y="6334760"/>
            <a:ext cx="6604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highlight>
                  <a:srgbClr val="C0C0C0"/>
                </a:highlight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用户实战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中广天择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985" y="902335"/>
            <a:ext cx="4036060" cy="28841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868045"/>
            <a:ext cx="4702175" cy="574294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016125" y="6334760"/>
            <a:ext cx="6604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highlight>
                  <a:srgbClr val="C0C0C0"/>
                </a:highlight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65445" y="3904615"/>
            <a:ext cx="5967095" cy="227774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最新战况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5565" y="981075"/>
            <a:ext cx="7655560" cy="52971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009255" y="880110"/>
            <a:ext cx="3960495" cy="56984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49275" y="1330960"/>
            <a:ext cx="1790700" cy="7334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32435" y="1216025"/>
            <a:ext cx="2120265" cy="930275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836930" y="6334760"/>
            <a:ext cx="6604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highlight>
                  <a:srgbClr val="C0C0C0"/>
                </a:highlight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高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质量发展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智能制造产业链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涨停横盘二升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超短线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T+1</a:t>
              </a:r>
              <a:endPara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最新战况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39710" y="872490"/>
            <a:ext cx="4184015" cy="57067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565" y="981075"/>
            <a:ext cx="7655560" cy="52971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10185" y="2909570"/>
            <a:ext cx="4297680" cy="199707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215900" y="2893060"/>
            <a:ext cx="4316730" cy="2001520"/>
          </a:xfrm>
          <a:prstGeom prst="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782955" y="6303645"/>
            <a:ext cx="6604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highlight>
                  <a:srgbClr val="C0C0C0"/>
                </a:highlight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经传多赢老用户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高端版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活动福利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" y="885825"/>
            <a:ext cx="10617600" cy="597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经传多赢老用户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高端版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活动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 descr="改_17103242074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65" y="873125"/>
            <a:ext cx="10617600" cy="597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超短线</a:t>
            </a:r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T+1</a:t>
            </a:r>
            <a:endParaRPr lang="en-US" alt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异动捉妖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0" y="6583045"/>
            <a:ext cx="12192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:方建伟丨执业编号: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A1120613090012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80" y="834390"/>
            <a:ext cx="10632440" cy="575945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7771130" y="2348230"/>
            <a:ext cx="3372485" cy="364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显示分时异动时间和领涨关联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466340" y="4553585"/>
            <a:ext cx="4296410" cy="354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领涨股涨停后，</a:t>
            </a:r>
            <a:r>
              <a:rPr lang="en-US" altLang="zh-CN">
                <a:highlight>
                  <a:srgbClr val="FFFF00"/>
                </a:highlight>
              </a:rPr>
              <a:t>AI</a:t>
            </a:r>
            <a:r>
              <a:rPr lang="zh-CN" altLang="en-US">
                <a:highlight>
                  <a:srgbClr val="FFFF00"/>
                </a:highlight>
              </a:rPr>
              <a:t>自动寻找跟风个股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1409065" y="2573020"/>
            <a:ext cx="2273935" cy="417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跟风个股分时出击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异动捉妖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0" y="6583045"/>
            <a:ext cx="12192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:方建伟丨执业编号: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A1120613090012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3240" y="1064895"/>
            <a:ext cx="886714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chemeClr val="bg1"/>
                </a:solidFill>
              </a:rPr>
              <a:t>流程：</a:t>
            </a:r>
            <a:endParaRPr lang="zh-CN">
              <a:solidFill>
                <a:schemeClr val="bg1"/>
              </a:solidFill>
            </a:endParaRPr>
          </a:p>
          <a:p>
            <a:endParaRPr 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、当</a:t>
            </a:r>
            <a:r>
              <a:rPr lang="en-US" altLang="zh-CN">
                <a:solidFill>
                  <a:schemeClr val="bg1"/>
                </a:solidFill>
              </a:rPr>
              <a:t>AI</a:t>
            </a:r>
            <a:r>
              <a:rPr lang="zh-CN" altLang="en-US">
                <a:solidFill>
                  <a:schemeClr val="bg1"/>
                </a:solidFill>
              </a:rPr>
              <a:t>推送出来的时候，只需要识别是否符合条件即可操作。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、领涨关联是：</a:t>
            </a:r>
            <a:r>
              <a:rPr lang="zh-CN" altLang="en-US" b="1">
                <a:solidFill>
                  <a:srgbClr val="FFC000"/>
                </a:solidFill>
              </a:rPr>
              <a:t>同</a:t>
            </a:r>
            <a:r>
              <a:rPr lang="zh-CN" altLang="en-US">
                <a:solidFill>
                  <a:schemeClr val="bg1"/>
                </a:solidFill>
              </a:rPr>
              <a:t>涨序列、</a:t>
            </a:r>
            <a:r>
              <a:rPr lang="zh-CN" altLang="en-US" b="1">
                <a:solidFill>
                  <a:srgbClr val="FFC000"/>
                </a:solidFill>
              </a:rPr>
              <a:t>同</a:t>
            </a:r>
            <a:r>
              <a:rPr lang="zh-CN" altLang="en-US">
                <a:solidFill>
                  <a:schemeClr val="bg1"/>
                </a:solidFill>
              </a:rPr>
              <a:t>行共振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 b="1">
                <a:solidFill>
                  <a:srgbClr val="FFC000"/>
                </a:solidFill>
              </a:rPr>
              <a:t>同</a:t>
            </a:r>
            <a:r>
              <a:rPr lang="zh-CN" altLang="en-US">
                <a:solidFill>
                  <a:schemeClr val="bg1"/>
                </a:solidFill>
              </a:rPr>
              <a:t>供应链（要有</a:t>
            </a:r>
            <a:r>
              <a:rPr lang="zh-CN" altLang="en-US" sz="2800" b="1">
                <a:solidFill>
                  <a:schemeClr val="accent6"/>
                </a:solidFill>
              </a:rPr>
              <a:t>两同或两同以上</a:t>
            </a:r>
            <a:r>
              <a:rPr lang="zh-CN" altLang="en-US">
                <a:solidFill>
                  <a:schemeClr val="bg1"/>
                </a:solidFill>
              </a:rPr>
              <a:t>）。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、跟风个股的出击信号即为买入时机（如若看时个股已经涨起来了则放弃）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4</a:t>
            </a:r>
            <a:r>
              <a:rPr lang="zh-CN" altLang="en-US">
                <a:solidFill>
                  <a:schemeClr val="bg1"/>
                </a:solidFill>
              </a:rPr>
              <a:t>、出击信号发生时，</a:t>
            </a:r>
            <a:r>
              <a:rPr lang="zh-CN">
                <a:solidFill>
                  <a:schemeClr val="bg1"/>
                </a:solidFill>
              </a:rPr>
              <a:t>优选</a:t>
            </a:r>
            <a:r>
              <a:rPr lang="zh-CN" sz="2800" b="1">
                <a:solidFill>
                  <a:srgbClr val="00B050"/>
                </a:solidFill>
              </a:rPr>
              <a:t>绿盘</a:t>
            </a:r>
            <a:r>
              <a:rPr lang="zh-CN">
                <a:solidFill>
                  <a:schemeClr val="bg1"/>
                </a:solidFill>
              </a:rPr>
              <a:t>的个股（绿盘再转红盘的空间大）</a:t>
            </a:r>
            <a:endParaRPr lang="zh-CN">
              <a:solidFill>
                <a:schemeClr val="bg1"/>
              </a:solidFill>
            </a:endParaRPr>
          </a:p>
          <a:p>
            <a:endParaRPr 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5</a:t>
            </a:r>
            <a:r>
              <a:rPr lang="zh-CN" altLang="en-US">
                <a:solidFill>
                  <a:schemeClr val="bg1"/>
                </a:solidFill>
              </a:rPr>
              <a:t>、优选上午</a:t>
            </a:r>
            <a:r>
              <a:rPr lang="en-US" altLang="zh-CN" sz="2800" b="1">
                <a:solidFill>
                  <a:schemeClr val="accent6"/>
                </a:solidFill>
              </a:rPr>
              <a:t>11</a:t>
            </a:r>
            <a:r>
              <a:rPr lang="zh-CN" altLang="en-US" sz="2800" b="1">
                <a:solidFill>
                  <a:schemeClr val="accent6"/>
                </a:solidFill>
              </a:rPr>
              <a:t>点前</a:t>
            </a:r>
            <a:r>
              <a:rPr lang="zh-CN" altLang="en-US">
                <a:solidFill>
                  <a:schemeClr val="bg1"/>
                </a:solidFill>
              </a:rPr>
              <a:t>推送的个股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6</a:t>
            </a:r>
            <a:r>
              <a:rPr lang="zh-CN" altLang="en-US">
                <a:solidFill>
                  <a:schemeClr val="bg1"/>
                </a:solidFill>
              </a:rPr>
              <a:t>、</a:t>
            </a:r>
            <a:r>
              <a:rPr lang="en-US" altLang="zh-CN">
                <a:solidFill>
                  <a:schemeClr val="bg1"/>
                </a:solidFill>
              </a:rPr>
              <a:t>T+1</a:t>
            </a:r>
            <a:r>
              <a:rPr lang="zh-CN" altLang="en-US">
                <a:solidFill>
                  <a:schemeClr val="bg1"/>
                </a:solidFill>
              </a:rPr>
              <a:t>操作，次日止盈或止损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案例讲解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1-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中广天择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505" y="828040"/>
            <a:ext cx="4389755" cy="57797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828040"/>
            <a:ext cx="4114800" cy="2743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45" y="3670935"/>
            <a:ext cx="5325110" cy="28829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2470785" y="6377940"/>
            <a:ext cx="6604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highlight>
                  <a:srgbClr val="C0C0C0"/>
                </a:highlight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05655" y="2209800"/>
            <a:ext cx="253365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05655" y="1371600"/>
            <a:ext cx="2619375" cy="8382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案例讲解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2-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引力传媒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515225" y="833755"/>
            <a:ext cx="4324350" cy="57384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00025" y="833755"/>
            <a:ext cx="4114800" cy="27432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10"/>
            </p:custDataLst>
          </p:nvPr>
        </p:nvSpPr>
        <p:spPr>
          <a:xfrm>
            <a:off x="4516120" y="1293495"/>
            <a:ext cx="2797810" cy="1905635"/>
          </a:xfrm>
          <a:prstGeom prst="rect">
            <a:avLst/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04165" y="3199130"/>
            <a:ext cx="5461635" cy="345440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3"/>
            </p:custDataLst>
          </p:nvPr>
        </p:nvSpPr>
        <p:spPr>
          <a:xfrm>
            <a:off x="2470785" y="6377940"/>
            <a:ext cx="6604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highlight>
                  <a:srgbClr val="C0C0C0"/>
                </a:highlight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案例讲解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3-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特发信息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48500" y="872490"/>
            <a:ext cx="4307205" cy="5737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731895" y="4321810"/>
            <a:ext cx="3169920" cy="1238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661160" y="5617845"/>
            <a:ext cx="3228975" cy="9334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79830" y="829310"/>
            <a:ext cx="4958080" cy="33051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37160" y="4278630"/>
            <a:ext cx="3448050" cy="123825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2"/>
            </p:custDataLst>
          </p:nvPr>
        </p:nvSpPr>
        <p:spPr>
          <a:xfrm>
            <a:off x="2470785" y="6377940"/>
            <a:ext cx="6604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highlight>
                  <a:srgbClr val="C0C0C0"/>
                </a:highlight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年后数据统计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7160" y="833120"/>
            <a:ext cx="4088130" cy="57327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599940" y="833120"/>
            <a:ext cx="3579495" cy="5688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58505" y="833120"/>
            <a:ext cx="3219450" cy="1085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358505" y="1968500"/>
            <a:ext cx="3228975" cy="12096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358505" y="3227705"/>
            <a:ext cx="3609975" cy="125730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8358505" y="4671695"/>
            <a:ext cx="3609975" cy="18503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过往收益不代表未来承诺，</a:t>
            </a:r>
            <a:endParaRPr 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案例分析不作个股推荐。</a:t>
            </a:r>
            <a:endParaRPr 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股市有风险，投资需谨慎。</a:t>
            </a:r>
            <a:endParaRPr 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质量发展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418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财富节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预订福利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5" name="图片 4" descr="syncCopiedImage_17103077068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65" y="885825"/>
            <a:ext cx="10617526" cy="597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418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财富节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预订福利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 descr="syncCopiedImage_1710309622301_17103241199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85825"/>
            <a:ext cx="10617600" cy="597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经济主题答记者会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0" name="矩形 19"/>
          <p:cNvSpPr/>
          <p:nvPr>
            <p:custDataLst>
              <p:tags r:id="rId2"/>
            </p:custDataLst>
          </p:nvPr>
        </p:nvSpPr>
        <p:spPr>
          <a:xfrm>
            <a:off x="881380" y="2806700"/>
            <a:ext cx="5354955" cy="1244600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75946" tIns="145479" rIns="360677" bIns="144208" rtlCol="0" anchor="ctr">
            <a:noAutofit/>
          </a:bodyPr>
          <a:p>
            <a:pPr>
              <a:lnSpc>
                <a:spcPct val="130000"/>
              </a:lnSpc>
            </a:pPr>
            <a:r>
              <a:rPr lang="zh-CN" altLang="zh-CN" sz="2000" b="1" dirty="0">
                <a:solidFill>
                  <a:srgbClr val="FFC000"/>
                </a:solidFill>
                <a:latin typeface="+mn-ea"/>
                <a:cs typeface="+mn-ea"/>
                <a:sym typeface="+mn-ea"/>
              </a:rPr>
              <a:t>财政部：结构性减税降费政策</a:t>
            </a:r>
            <a:endParaRPr lang="zh-CN" altLang="zh-CN" sz="2000" b="1" dirty="0">
              <a:solidFill>
                <a:srgbClr val="FFC000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过紧日子，该花的花，该省的省</a:t>
            </a:r>
            <a:endParaRPr lang="zh-CN" altLang="zh-CN" sz="2000" b="1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612140" y="3159760"/>
            <a:ext cx="538480" cy="538480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zh-CN" altLang="en-US" sz="2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0" name="矩形 39"/>
          <p:cNvSpPr/>
          <p:nvPr>
            <p:custDataLst>
              <p:tags r:id="rId4"/>
            </p:custDataLst>
          </p:nvPr>
        </p:nvSpPr>
        <p:spPr>
          <a:xfrm>
            <a:off x="6532880" y="3698240"/>
            <a:ext cx="5006079" cy="1244600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75946" tIns="145479" rIns="360677" bIns="144208" rtlCol="0" anchor="ctr">
            <a:noAutofit/>
          </a:bodyPr>
          <a:p>
            <a:pPr>
              <a:lnSpc>
                <a:spcPct val="130000"/>
              </a:lnSpc>
            </a:pPr>
            <a:r>
              <a:rPr lang="zh-CN" altLang="zh-CN" sz="2000" b="1" dirty="0">
                <a:solidFill>
                  <a:srgbClr val="FFC000"/>
                </a:solidFill>
                <a:latin typeface="+mn-ea"/>
                <a:cs typeface="+mn-ea"/>
                <a:sym typeface="+mn-ea"/>
              </a:rPr>
              <a:t>证监会：保护投资者特别是中小投资者合法权益是核心任务，没有之一。</a:t>
            </a:r>
            <a:endParaRPr lang="zh-CN" altLang="zh-CN" sz="2000" b="1" dirty="0">
              <a:solidFill>
                <a:srgbClr val="FFC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6358255" y="3996690"/>
            <a:ext cx="538480" cy="538480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91440" tIns="45720" rIns="91440" bIns="4572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05</a:t>
            </a:r>
            <a:endParaRPr lang="zh-CN" altLang="en-US" sz="2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881380" y="1287780"/>
            <a:ext cx="5354320" cy="1244600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75946" tIns="145479" rIns="360677" bIns="144208" rtlCol="0" anchor="ctr">
            <a:noAutofit/>
          </a:bodyPr>
          <a:p>
            <a:pPr>
              <a:lnSpc>
                <a:spcPct val="130000"/>
              </a:lnSpc>
            </a:pPr>
            <a:r>
              <a:rPr lang="zh-CN" altLang="zh-CN" sz="2000" b="1" dirty="0">
                <a:solidFill>
                  <a:srgbClr val="FFC000"/>
                </a:solidFill>
                <a:latin typeface="+mn-ea"/>
                <a:cs typeface="+mn-ea"/>
                <a:sym typeface="+mn-ea"/>
              </a:rPr>
              <a:t>发改委：今后几年发行超长期特别国债</a:t>
            </a:r>
            <a:endParaRPr lang="zh-CN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高质量发展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---</a:t>
            </a:r>
            <a:r>
              <a:rPr lang="zh-CN" altLang="zh-CN" sz="20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年规模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5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万亿的设备更新</a:t>
            </a:r>
            <a:endParaRPr lang="zh-CN" altLang="en-US" sz="20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612140" y="1640840"/>
            <a:ext cx="538480" cy="538480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91440" tIns="45720" rIns="91440" bIns="4572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zh-CN" altLang="en-US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6532880" y="1981835"/>
            <a:ext cx="5006079" cy="1244600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75946" tIns="145479" rIns="360677" bIns="144208" rtlCol="0" anchor="ctr">
            <a:noAutofit/>
          </a:bodyPr>
          <a:p>
            <a:pPr>
              <a:lnSpc>
                <a:spcPct val="130000"/>
              </a:lnSpc>
            </a:pPr>
            <a:r>
              <a:rPr lang="zh-CN" altLang="zh-CN" sz="2000" b="1" dirty="0">
                <a:solidFill>
                  <a:srgbClr val="FFC000"/>
                </a:solidFill>
                <a:latin typeface="+mn-ea"/>
                <a:cs typeface="+mn-ea"/>
                <a:sym typeface="+mn-ea"/>
              </a:rPr>
              <a:t>央行：货币政策仍有下降空间</a:t>
            </a:r>
            <a:endParaRPr lang="zh-CN" altLang="zh-CN" sz="2000" b="1" dirty="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中国银行业的平均存款准备金率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7%</a:t>
            </a:r>
            <a:endParaRPr lang="en-US" altLang="zh-CN" sz="20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9"/>
            </p:custDataLst>
          </p:nvPr>
        </p:nvSpPr>
        <p:spPr>
          <a:xfrm>
            <a:off x="6358255" y="2334895"/>
            <a:ext cx="538480" cy="538480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04</a:t>
            </a:r>
            <a:endParaRPr lang="zh-CN" altLang="en-US" sz="2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4" name="矩形 63"/>
          <p:cNvSpPr/>
          <p:nvPr>
            <p:custDataLst>
              <p:tags r:id="rId10"/>
            </p:custDataLst>
          </p:nvPr>
        </p:nvSpPr>
        <p:spPr>
          <a:xfrm>
            <a:off x="881380" y="4325620"/>
            <a:ext cx="5354955" cy="1244600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75946" tIns="145479" rIns="360677" bIns="144208" rtlCol="0" anchor="ctr">
            <a:noAutofit/>
          </a:bodyPr>
          <a:p>
            <a:pPr>
              <a:lnSpc>
                <a:spcPct val="130000"/>
              </a:lnSpc>
            </a:pPr>
            <a:r>
              <a:rPr lang="zh-CN" altLang="zh-CN" sz="2000" b="1" dirty="0">
                <a:solidFill>
                  <a:srgbClr val="FFC000"/>
                </a:solidFill>
                <a:latin typeface="+mn-ea"/>
                <a:cs typeface="+mn-ea"/>
                <a:sym typeface="+mn-ea"/>
              </a:rPr>
              <a:t>商务部：汽车、家电等消费品以旧换新</a:t>
            </a:r>
            <a:endParaRPr lang="zh-CN" altLang="zh-CN" sz="2000" b="1" dirty="0">
              <a:solidFill>
                <a:srgbClr val="FFC000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更新需求进入了集中释放期</a:t>
            </a:r>
            <a:endParaRPr lang="zh-CN" altLang="zh-CN" sz="2000" b="1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11"/>
            </p:custDataLst>
          </p:nvPr>
        </p:nvSpPr>
        <p:spPr>
          <a:xfrm>
            <a:off x="612140" y="4678680"/>
            <a:ext cx="538480" cy="538480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91440" tIns="45720" rIns="91440" bIns="4572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zh-CN" altLang="en-US" sz="2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关键词：强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、严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" y="1825625"/>
            <a:ext cx="5484495" cy="3606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1077595"/>
            <a:ext cx="5534025" cy="666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80" y="2014220"/>
            <a:ext cx="3952875" cy="400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450" y="2684145"/>
            <a:ext cx="4267200" cy="409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195" y="3281680"/>
            <a:ext cx="5219700" cy="400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6480" y="3869690"/>
            <a:ext cx="3752850" cy="4286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6480" y="4433570"/>
            <a:ext cx="4114800" cy="419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6480" y="5074285"/>
            <a:ext cx="5019675" cy="4286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6480" y="5724525"/>
            <a:ext cx="5191125" cy="44767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大盘分析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857885"/>
            <a:ext cx="11753850" cy="5718175"/>
          </a:xfrm>
          <a:prstGeom prst="rect">
            <a:avLst/>
          </a:prstGeom>
        </p:spPr>
      </p:pic>
      <p:sp>
        <p:nvSpPr>
          <p:cNvPr id="3" name="圆角矩形标注 2"/>
          <p:cNvSpPr/>
          <p:nvPr/>
        </p:nvSpPr>
        <p:spPr>
          <a:xfrm>
            <a:off x="9720580" y="1772920"/>
            <a:ext cx="1973580" cy="768350"/>
          </a:xfrm>
          <a:prstGeom prst="wedgeRoundRectCallout">
            <a:avLst>
              <a:gd name="adj1" fmla="val -64861"/>
              <a:gd name="adj2" fmla="val 108016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牛线将继续上移</a:t>
            </a:r>
            <a:endParaRPr lang="zh-CN" altLang="en-US"/>
          </a:p>
          <a:p>
            <a:pPr algn="ctr"/>
            <a:r>
              <a:rPr lang="zh-CN" altLang="en-US"/>
              <a:t>上穿熊线，震荡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大盘分析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5425" y="890905"/>
            <a:ext cx="9102090" cy="568134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9455150" y="890905"/>
            <a:ext cx="255587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牛线下周还将上移；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如果大盘金叉出现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则熊线也将同步上移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形成牛熊同上的局面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关注流动资金是否翻红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整体看法：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               </a:t>
            </a:r>
            <a:r>
              <a:rPr lang="zh-CN" altLang="en-US">
                <a:solidFill>
                  <a:schemeClr val="bg1"/>
                </a:solidFill>
              </a:rPr>
              <a:t>震荡上行。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智能制造产业链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SPECIAL_SOURCE" val="bdnull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SPECIAL_SOURCE" val="bdnull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SPECIAL_SOURCE" val="bdnull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  <p:tag name="KSO_WM_DIAGRAM_VIRTUALLY_FRAME" val="{&quot;height&quot;:354.15,&quot;left&quot;:64.1,&quot;top&quot;:80,&quot;width&quot;:762.1}"/>
</p:tagLst>
</file>

<file path=ppt/tags/tag116.xml><?xml version="1.0" encoding="utf-8"?>
<p:tagLst xmlns:p="http://schemas.openxmlformats.org/presentationml/2006/main">
  <p:tag name="KSO_WM_BEAUTIFY_FLAG" val=""/>
  <p:tag name="KSO_WM_DIAGRAM_VIRTUALLY_FRAME" val="{&quot;height&quot;:354.15,&quot;left&quot;:64.1,&quot;top&quot;:80,&quot;width&quot;:762.1}"/>
</p:tagLst>
</file>

<file path=ppt/tags/tag117.xml><?xml version="1.0" encoding="utf-8"?>
<p:tagLst xmlns:p="http://schemas.openxmlformats.org/presentationml/2006/main">
  <p:tag name="KSO_WM_BEAUTIFY_FLAG" val=""/>
  <p:tag name="KSO_WM_DIAGRAM_VIRTUALLY_FRAME" val="{&quot;height&quot;:354.15,&quot;left&quot;:64.1,&quot;top&quot;:80,&quot;width&quot;:762.1}"/>
</p:tagLst>
</file>

<file path=ppt/tags/tag118.xml><?xml version="1.0" encoding="utf-8"?>
<p:tagLst xmlns:p="http://schemas.openxmlformats.org/presentationml/2006/main">
  <p:tag name="KSO_WM_BEAUTIFY_FLAG" val=""/>
  <p:tag name="KSO_WM_DIAGRAM_VIRTUALLY_FRAME" val="{&quot;height&quot;:354.15,&quot;left&quot;:64.1,&quot;top&quot;:80,&quot;width&quot;:762.1}"/>
</p:tagLst>
</file>

<file path=ppt/tags/tag119.xml><?xml version="1.0" encoding="utf-8"?>
<p:tagLst xmlns:p="http://schemas.openxmlformats.org/presentationml/2006/main">
  <p:tag name="KSO_WM_SPECIAL_SOURCE" val="bdnull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SPECIAL_SOURCE" val="bdnull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SPECIAL_SOURCE" val="bdnull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SPECIAL_SOURCE" val="bdnull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SPECIAL_SOURCE" val="bdnull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SPECIAL_SOURCE" val="bdnull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SPECIAL_SOURCE" val="bdnull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SPECIAL_SOURCE" val="bdnull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SPECIAL_SOURCE" val="bdnull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SPECIAL_SOURCE" val="bdnull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SPECIAL_SOURCE" val="bdnull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SPECIAL_SOURCE" val="bdnull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SPECIAL_SOURCE" val="bdnull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95.xml><?xml version="1.0" encoding="utf-8"?>
<p:tagLst xmlns:p="http://schemas.openxmlformats.org/presentationml/2006/main">
  <p:tag name="KSO_WM_SPECIAL_SOURCE" val="bdnull"/>
</p:tagLst>
</file>

<file path=ppt/tags/tag196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GE4MmM3N2M1Njg0N2RlMTM3NDgxNjk5YmFiZDMxNTIifQ==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SPECIAL_SOURCE" val="bdnull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321"/>
  <p:tag name="KSO_WM_TAG_VERSION" val="3.0"/>
  <p:tag name="KSO_WM_DIAGRAM_VERSION" val="3"/>
  <p:tag name="KSO_WM_DIAGRAM_MIN_ITEMCNT" val="2"/>
  <p:tag name="KSO_WM_UNIT_SUBTYPE" val="a"/>
  <p:tag name="KSO_WM_UNIT_NOCLEAR" val="0"/>
  <p:tag name="KSO_WM_UNIT_HIGHLIGHT" val="0"/>
  <p:tag name="KSO_WM_UNIT_DIAGRAM_ISNUMVISUAL" val="0"/>
  <p:tag name="KSO_WM_DIAGRAM_GROUP_CODE" val="l1-1"/>
  <p:tag name="KSO_WM_UNIT_TYPE" val="l_h_f"/>
  <p:tag name="KSO_WM_UNIT_INDEX" val="1_3_1"/>
  <p:tag name="KSO_WM_UNIT_ID" val="diagram20231321_4*l_h_f*1_3_1"/>
  <p:tag name="KSO_WM_TEMPLATE_CATEGORY" val="diagram"/>
  <p:tag name="KSO_WM_UNIT_LAYERLEVEL" val="1_1_1"/>
  <p:tag name="KSO_WM_BEAUTIFY_FLAG" val="#wm#"/>
  <p:tag name="KSO_WM_DIAGRAM_COLOR_TEXT_CAN_REMOVE" val="n"/>
  <p:tag name="KSO_WM_UNIT_VALUE" val="66"/>
  <p:tag name="KSO_WM_DIAGRAM_MAX_ITEMCNT" val="6"/>
  <p:tag name="KSO_WM_DIAGRAM_VIRTUALLY_FRAME" val="{&quot;height&quot;:337.20001220703125,&quot;left&quot;:48.2,&quot;top&quot;:101.39999389648438,&quot;width&quot;:863.6794488188976}"/>
  <p:tag name="KSO_WM_DIAGRAM_COLOR_MATCH_VALUE" val="{&quot;shape&quot;:{&quot;fill&quot;:{&quot;solid&quot;:{&quot;brightness&quot;:0.4000000059604645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TEXT_FILL_TYPE" val="1"/>
  <p:tag name="KSO_WM_UNIT_PRESET_TEXT" val="单击此处添加文本具体内容，简明扼要地阐述您的观点。"/>
  <p:tag name="KSO_WM_UNIT_FILL_TYPE" val="1"/>
  <p:tag name="KSO_WM_UNIT_FILL_FORE_SCHEMECOLOR_INDEX" val="5"/>
  <p:tag name="KSO_WM_UNIT_FILL_FORE_SCHEMECOLOR_INDEX_BRIGHTNESS" val="0.4"/>
  <p:tag name="KSO_WM_DIAGRAM_USE_COLOR_VALUE" val="{&quot;color_scheme&quot;:1,&quot;color_type&quot;:1,&quot;theme_color_indexes&quot;:[]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1321_4*l_h_i*1_3_1"/>
  <p:tag name="KSO_WM_TEMPLATE_CATEGORY" val="diagram"/>
  <p:tag name="KSO_WM_TEMPLATE_INDEX" val="20231321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7.20001220703125,&quot;left&quot;:48.2,&quot;top&quot;:101.39999389648438,&quot;width&quot;:863.67944881889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PRESET_TEXT" val="03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COMPATIBLE" val="0"/>
  <p:tag name="KSO_WM_UNIT_DIAGRAM_ISREFERUNIT" val="0"/>
  <p:tag name="KSO_WM_TEMPLATE_INDEX" val="20231321"/>
  <p:tag name="KSO_WM_TAG_VERSION" val="3.0"/>
  <p:tag name="KSO_WM_DIAGRAM_VERSION" val="3"/>
  <p:tag name="KSO_WM_DIAGRAM_MIN_ITEMCNT" val="2"/>
  <p:tag name="KSO_WM_UNIT_SUBTYPE" val="a"/>
  <p:tag name="KSO_WM_UNIT_NOCLEAR" val="0"/>
  <p:tag name="KSO_WM_UNIT_HIGHLIGHT" val="0"/>
  <p:tag name="KSO_WM_UNIT_DIAGRAM_ISNUMVISUAL" val="0"/>
  <p:tag name="KSO_WM_DIAGRAM_GROUP_CODE" val="l1-1"/>
  <p:tag name="KSO_WM_UNIT_TYPE" val="l_h_f"/>
  <p:tag name="KSO_WM_UNIT_INDEX" val="1_4_1"/>
  <p:tag name="KSO_WM_UNIT_ID" val="diagram20231321_4*l_h_f*1_4_1"/>
  <p:tag name="KSO_WM_TEMPLATE_CATEGORY" val="diagram"/>
  <p:tag name="KSO_WM_UNIT_LAYERLEVEL" val="1_1_1"/>
  <p:tag name="KSO_WM_BEAUTIFY_FLAG" val="#wm#"/>
  <p:tag name="KSO_WM_DIAGRAM_COLOR_TEXT_CAN_REMOVE" val="n"/>
  <p:tag name="KSO_WM_DIAGRAM_MAX_ITEMCNT" val="6"/>
  <p:tag name="KSO_WM_DIAGRAM_VIRTUALLY_FRAME" val="{&quot;height&quot;:337.20001220703125,&quot;left&quot;:48.2,&quot;top&quot;:101.39999389648438,&quot;width&quot;:863.6794488188976}"/>
  <p:tag name="KSO_WM_DIAGRAM_COLOR_MATCH_VALUE" val="{&quot;shape&quot;:{&quot;fill&quot;:{&quot;solid&quot;:{&quot;brightness&quot;:0.4000000059604645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TEXT_FILL_TYPE" val="1"/>
  <p:tag name="KSO_WM_UNIT_PRESET_TEXT" val="单击此处添加文本具体内容，简明扼要地阐述您的观点。"/>
  <p:tag name="KSO_WM_UNIT_FILL_TYPE" val="1"/>
  <p:tag name="KSO_WM_UNIT_FILL_FORE_SCHEMECOLOR_INDEX" val="5"/>
  <p:tag name="KSO_WM_UNIT_FILL_FORE_SCHEMECOLOR_INDEX_BRIGHTNESS" val="0.4"/>
  <p:tag name="KSO_WM_DIAGRAM_USE_COLOR_VALUE" val="{&quot;color_scheme&quot;:1,&quot;color_type&quot;:1,&quot;theme_color_indexes&quot;:[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1321_4*l_h_i*1_4_1"/>
  <p:tag name="KSO_WM_TEMPLATE_CATEGORY" val="diagram"/>
  <p:tag name="KSO_WM_TEMPLATE_INDEX" val="20231321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7.20001220703125,&quot;left&quot;:48.2,&quot;top&quot;:101.39999389648438,&quot;width&quot;:863.67944881889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PRESET_TEXT" val="04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52.xml><?xml version="1.0" encoding="utf-8"?>
<p:tagLst xmlns:p="http://schemas.openxmlformats.org/presentationml/2006/main">
  <p:tag name="KSO_WM_UNIT_COMPATIBLE" val="0"/>
  <p:tag name="KSO_WM_UNIT_DIAGRAM_ISREFERUNIT" val="0"/>
  <p:tag name="KSO_WM_TEMPLATE_INDEX" val="20231321"/>
  <p:tag name="KSO_WM_TAG_VERSION" val="3.0"/>
  <p:tag name="KSO_WM_DIAGRAM_VERSION" val="3"/>
  <p:tag name="KSO_WM_DIAGRAM_MIN_ITEMCNT" val="2"/>
  <p:tag name="KSO_WM_UNIT_SUBTYPE" val="a"/>
  <p:tag name="KSO_WM_UNIT_NOCLEAR" val="0"/>
  <p:tag name="KSO_WM_UNIT_HIGHLIGHT" val="0"/>
  <p:tag name="KSO_WM_UNIT_DIAGRAM_ISNUMVISUAL" val="0"/>
  <p:tag name="KSO_WM_DIAGRAM_GROUP_CODE" val="l1-1"/>
  <p:tag name="KSO_WM_UNIT_TYPE" val="l_h_f"/>
  <p:tag name="KSO_WM_UNIT_INDEX" val="1_1_1"/>
  <p:tag name="KSO_WM_UNIT_ID" val="diagram20231321_4*l_h_f*1_1_1"/>
  <p:tag name="KSO_WM_TEMPLATE_CATEGORY" val="diagram"/>
  <p:tag name="KSO_WM_UNIT_LAYERLEVEL" val="1_1_1"/>
  <p:tag name="KSO_WM_BEAUTIFY_FLAG" val="#wm#"/>
  <p:tag name="KSO_WM_DIAGRAM_COLOR_TEXT_CAN_REMOVE" val="n"/>
  <p:tag name="KSO_WM_UNIT_VALUE" val="66"/>
  <p:tag name="KSO_WM_DIAGRAM_MAX_ITEMCNT" val="6"/>
  <p:tag name="KSO_WM_DIAGRAM_VIRTUALLY_FRAME" val="{&quot;height&quot;:337.20001220703125,&quot;left&quot;:48.2,&quot;top&quot;:101.39999389648438,&quot;width&quot;:863.6794488188976}"/>
  <p:tag name="KSO_WM_DIAGRAM_COLOR_MATCH_VALUE" val="{&quot;shape&quot;:{&quot;fill&quot;:{&quot;solid&quot;:{&quot;brightness&quot;:0.4000000059604645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TEXT_FILL_TYPE" val="1"/>
  <p:tag name="KSO_WM_UNIT_PRESET_TEXT" val="单击此处添加文本具体内容，简明扼要地阐述您的观点。"/>
  <p:tag name="KSO_WM_UNIT_FILL_TYPE" val="1"/>
  <p:tag name="KSO_WM_UNIT_FILL_FORE_SCHEMECOLOR_INDEX" val="5"/>
  <p:tag name="KSO_WM_UNIT_FILL_FORE_SCHEMECOLOR_INDEX_BRIGHTNESS" val="0.4"/>
  <p:tag name="KSO_WM_DIAGRAM_USE_COLOR_VALUE" val="{&quot;color_scheme&quot;:1,&quot;color_type&quot;:1,&quot;theme_color_indexes&quot;:[]}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321_4*l_h_i*1_1_1"/>
  <p:tag name="KSO_WM_TEMPLATE_CATEGORY" val="diagram"/>
  <p:tag name="KSO_WM_TEMPLATE_INDEX" val="20231321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7.20001220703125,&quot;left&quot;:48.2,&quot;top&quot;:101.39999389648438,&quot;width&quot;:863.67944881889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PRESET_TEXT" val="0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54.xml><?xml version="1.0" encoding="utf-8"?>
<p:tagLst xmlns:p="http://schemas.openxmlformats.org/presentationml/2006/main">
  <p:tag name="KSO_WM_UNIT_COMPATIBLE" val="0"/>
  <p:tag name="KSO_WM_UNIT_DIAGRAM_ISREFERUNIT" val="0"/>
  <p:tag name="KSO_WM_TEMPLATE_INDEX" val="20231321"/>
  <p:tag name="KSO_WM_TAG_VERSION" val="3.0"/>
  <p:tag name="KSO_WM_DIAGRAM_VERSION" val="3"/>
  <p:tag name="KSO_WM_DIAGRAM_MIN_ITEMCNT" val="2"/>
  <p:tag name="KSO_WM_UNIT_SUBTYPE" val="a"/>
  <p:tag name="KSO_WM_UNIT_NOCLEAR" val="0"/>
  <p:tag name="KSO_WM_UNIT_HIGHLIGHT" val="0"/>
  <p:tag name="KSO_WM_UNIT_DIAGRAM_ISNUMVISUAL" val="0"/>
  <p:tag name="KSO_WM_DIAGRAM_GROUP_CODE" val="l1-1"/>
  <p:tag name="KSO_WM_UNIT_TYPE" val="l_h_f"/>
  <p:tag name="KSO_WM_UNIT_INDEX" val="1_2_1"/>
  <p:tag name="KSO_WM_UNIT_ID" val="diagram20231321_4*l_h_f*1_2_1"/>
  <p:tag name="KSO_WM_TEMPLATE_CATEGORY" val="diagram"/>
  <p:tag name="KSO_WM_UNIT_LAYERLEVEL" val="1_1_1"/>
  <p:tag name="KSO_WM_BEAUTIFY_FLAG" val="#wm#"/>
  <p:tag name="KSO_WM_DIAGRAM_COLOR_TEXT_CAN_REMOVE" val="n"/>
  <p:tag name="KSO_WM_UNIT_VALUE" val="66"/>
  <p:tag name="KSO_WM_DIAGRAM_MAX_ITEMCNT" val="6"/>
  <p:tag name="KSO_WM_DIAGRAM_VIRTUALLY_FRAME" val="{&quot;height&quot;:337.20001220703125,&quot;left&quot;:48.2,&quot;top&quot;:101.39999389648438,&quot;width&quot;:863.6794488188976}"/>
  <p:tag name="KSO_WM_DIAGRAM_COLOR_MATCH_VALUE" val="{&quot;shape&quot;:{&quot;fill&quot;:{&quot;solid&quot;:{&quot;brightness&quot;:0.4000000059604645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TEXT_FILL_TYPE" val="1"/>
  <p:tag name="KSO_WM_UNIT_PRESET_TEXT" val="单击此处添加文本具体内容，简明扼要地阐述您的观点。"/>
  <p:tag name="KSO_WM_UNIT_FILL_TYPE" val="1"/>
  <p:tag name="KSO_WM_UNIT_FILL_FORE_SCHEMECOLOR_INDEX" val="5"/>
  <p:tag name="KSO_WM_UNIT_FILL_FORE_SCHEMECOLOR_INDEX_BRIGHTNESS" val="0.4"/>
  <p:tag name="KSO_WM_DIAGRAM_USE_COLOR_VALUE" val="{&quot;color_scheme&quot;:1,&quot;color_type&quot;:1,&quot;theme_color_indexes&quot;:[]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321_4*l_h_i*1_2_1"/>
  <p:tag name="KSO_WM_TEMPLATE_CATEGORY" val="diagram"/>
  <p:tag name="KSO_WM_TEMPLATE_INDEX" val="20231321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7.20001220703125,&quot;left&quot;:48.2,&quot;top&quot;:101.39999389648438,&quot;width&quot;:863.67944881889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PRESET_TEXT" val="02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56.xml><?xml version="1.0" encoding="utf-8"?>
<p:tagLst xmlns:p="http://schemas.openxmlformats.org/presentationml/2006/main">
  <p:tag name="KSO_WM_UNIT_COMPATIBLE" val="0"/>
  <p:tag name="KSO_WM_UNIT_DIAGRAM_ISREFERUNIT" val="0"/>
  <p:tag name="KSO_WM_TEMPLATE_INDEX" val="20231321"/>
  <p:tag name="KSO_WM_TAG_VERSION" val="3.0"/>
  <p:tag name="KSO_WM_DIAGRAM_VERSION" val="3"/>
  <p:tag name="KSO_WM_DIAGRAM_MIN_ITEMCNT" val="2"/>
  <p:tag name="KSO_WM_UNIT_SUBTYPE" val="a"/>
  <p:tag name="KSO_WM_UNIT_NOCLEAR" val="0"/>
  <p:tag name="KSO_WM_UNIT_HIGHLIGHT" val="0"/>
  <p:tag name="KSO_WM_UNIT_DIAGRAM_ISNUMVISUAL" val="0"/>
  <p:tag name="KSO_WM_DIAGRAM_GROUP_CODE" val="l1-1"/>
  <p:tag name="KSO_WM_UNIT_TYPE" val="l_h_f"/>
  <p:tag name="KSO_WM_UNIT_INDEX" val="1_5_1"/>
  <p:tag name="KSO_WM_UNIT_ID" val="diagram20231321_4*l_h_f*1_5_1"/>
  <p:tag name="KSO_WM_TEMPLATE_CATEGORY" val="diagram"/>
  <p:tag name="KSO_WM_UNIT_LAYERLEVEL" val="1_1_1"/>
  <p:tag name="KSO_WM_BEAUTIFY_FLAG" val="#wm#"/>
  <p:tag name="KSO_WM_DIAGRAM_COLOR_TEXT_CAN_REMOVE" val="n"/>
  <p:tag name="KSO_WM_DIAGRAM_MAX_ITEMCNT" val="6"/>
  <p:tag name="KSO_WM_DIAGRAM_VIRTUALLY_FRAME" val="{&quot;height&quot;:337.20001220703125,&quot;left&quot;:48.2,&quot;top&quot;:101.39999389648438,&quot;width&quot;:863.6794488188976}"/>
  <p:tag name="KSO_WM_DIAGRAM_COLOR_MATCH_VALUE" val="{&quot;shape&quot;:{&quot;fill&quot;:{&quot;solid&quot;:{&quot;brightness&quot;:0.4000000059604645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TEXT_FILL_TYPE" val="1"/>
  <p:tag name="KSO_WM_UNIT_PRESET_TEXT" val="单击此处添加文本具体内容，简明扼要地阐述您的观点。"/>
  <p:tag name="KSO_WM_UNIT_FILL_TYPE" val="1"/>
  <p:tag name="KSO_WM_UNIT_FILL_FORE_SCHEMECOLOR_INDEX" val="5"/>
  <p:tag name="KSO_WM_UNIT_FILL_FORE_SCHEMECOLOR_INDEX_BRIGHTNESS" val="0.4"/>
  <p:tag name="KSO_WM_DIAGRAM_USE_COLOR_VALUE" val="{&quot;color_scheme&quot;:1,&quot;color_type&quot;:1,&quot;theme_color_indexes&quot;:[]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31321_4*l_h_i*1_5_1"/>
  <p:tag name="KSO_WM_TEMPLATE_CATEGORY" val="diagram"/>
  <p:tag name="KSO_WM_TEMPLATE_INDEX" val="20231321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7.20001220703125,&quot;left&quot;:48.2,&quot;top&quot;:101.39999389648438,&quot;width&quot;:863.67944881889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PRESET_TEXT" val="05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58.xml><?xml version="1.0" encoding="utf-8"?>
<p:tagLst xmlns:p="http://schemas.openxmlformats.org/presentationml/2006/main"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TABLE_ENDDRAG_ORIGIN_RECT" val="671*394"/>
  <p:tag name="TABLE_ENDDRAG_RECT" val="40*95*671*394"/>
</p:tagLst>
</file>

<file path=ppt/tags/tag74.xml><?xml version="1.0" encoding="utf-8"?>
<p:tagLst xmlns:p="http://schemas.openxmlformats.org/presentationml/2006/main"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TABLE_ENDDRAG_ORIGIN_RECT" val="395*265"/>
  <p:tag name="TABLE_ENDDRAG_RECT" val="546*179*395*265"/>
</p:tagLst>
</file>

<file path=ppt/tags/tag83.xml><?xml version="1.0" encoding="utf-8"?>
<p:tagLst xmlns:p="http://schemas.openxmlformats.org/presentationml/2006/main"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SPECIAL_SOURCE" val="bdnull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3640</Words>
  <Application>WPS 演示</Application>
  <PresentationFormat>宽屏</PresentationFormat>
  <Paragraphs>370</Paragraphs>
  <Slides>43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7" baseType="lpstr">
      <vt:lpstr>Arial</vt:lpstr>
      <vt:lpstr>宋体</vt:lpstr>
      <vt:lpstr>Wingdings</vt:lpstr>
      <vt:lpstr>微软雅黑</vt:lpstr>
      <vt:lpstr>Wingdings</vt:lpstr>
      <vt:lpstr>黑体</vt:lpstr>
      <vt:lpstr>思源黑体 Medium</vt:lpstr>
      <vt:lpstr>思源黑体 CN Light</vt:lpstr>
      <vt:lpstr>思源黑体 CN Medium</vt:lpstr>
      <vt:lpstr>思源黑体 CN Bold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305</cp:revision>
  <dcterms:created xsi:type="dcterms:W3CDTF">2022-12-31T05:43:00Z</dcterms:created>
  <dcterms:modified xsi:type="dcterms:W3CDTF">2024-03-15T11:33:12Z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2052-12.1.0.16412</vt:lpwstr>
  </property>
  <property fmtid="{D5CDD505-2E9C-101B-9397-08002B2CF9AE}" pid="3" name="ICV">
    <vt:lpwstr>1D3D1A6F1E8A4C65835E8C63057896FD_13</vt:lpwstr>
  </property>
</Properties>
</file>