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5.svg" ContentType="image/svg+xml"/>
  <Override PartName="/ppt/media/image17.svg" ContentType="image/svg+xml"/>
  <Override PartName="/ppt/media/image1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  <p:sldId id="259" r:id="rId4"/>
    <p:sldId id="265" r:id="rId5"/>
    <p:sldId id="266" r:id="rId6"/>
    <p:sldId id="271" r:id="rId7"/>
    <p:sldId id="292" r:id="rId8"/>
    <p:sldId id="278" r:id="rId9"/>
    <p:sldId id="274" r:id="rId10"/>
    <p:sldId id="291" r:id="rId11"/>
    <p:sldId id="276" r:id="rId12"/>
    <p:sldId id="281" r:id="rId13"/>
    <p:sldId id="282" r:id="rId14"/>
    <p:sldId id="275" r:id="rId15"/>
    <p:sldId id="280" r:id="rId16"/>
    <p:sldId id="283" r:id="rId17"/>
    <p:sldId id="284" r:id="rId18"/>
    <p:sldId id="308" r:id="rId19"/>
    <p:sldId id="306" r:id="rId20"/>
    <p:sldId id="305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2031"/>
    <a:srgbClr val="FFF8DC"/>
    <a:srgbClr val="FFF4C9"/>
    <a:srgbClr val="FFFFFF"/>
    <a:srgbClr val="FFF795"/>
    <a:srgbClr val="FFF711"/>
    <a:srgbClr val="F9A221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8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形状 3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0175" y="135255"/>
            <a:ext cx="2049780" cy="248285"/>
          </a:xfrm>
          <a:prstGeom prst="rect">
            <a:avLst/>
          </a:prstGeom>
        </p:spPr>
      </p:pic>
      <p:pic>
        <p:nvPicPr>
          <p:cNvPr id="11" name="图片 10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07725" y="147003"/>
            <a:ext cx="1039495" cy="2247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形状 3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0175" y="135255"/>
            <a:ext cx="2049780" cy="248285"/>
          </a:xfrm>
          <a:prstGeom prst="rect">
            <a:avLst/>
          </a:prstGeom>
        </p:spPr>
      </p:pic>
      <p:pic>
        <p:nvPicPr>
          <p:cNvPr id="9" name="图片 8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07725" y="147003"/>
            <a:ext cx="1039495" cy="2247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形状 3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0175" y="135255"/>
            <a:ext cx="2049780" cy="248285"/>
          </a:xfrm>
          <a:prstGeom prst="rect">
            <a:avLst/>
          </a:prstGeom>
        </p:spPr>
      </p:pic>
      <p:pic>
        <p:nvPicPr>
          <p:cNvPr id="9" name="图片 8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07725" y="147003"/>
            <a:ext cx="1039495" cy="2247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形状 3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0175" y="135255"/>
            <a:ext cx="2049780" cy="248285"/>
          </a:xfrm>
          <a:prstGeom prst="rect">
            <a:avLst/>
          </a:prstGeom>
        </p:spPr>
      </p:pic>
      <p:pic>
        <p:nvPicPr>
          <p:cNvPr id="9" name="图片 8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07725" y="147003"/>
            <a:ext cx="1039495" cy="2247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 descr="形状 3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0175" y="135255"/>
            <a:ext cx="2049780" cy="248285"/>
          </a:xfrm>
          <a:prstGeom prst="rect">
            <a:avLst/>
          </a:prstGeom>
        </p:spPr>
      </p:pic>
      <p:pic>
        <p:nvPicPr>
          <p:cNvPr id="13" name="图片 12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07725" y="147003"/>
            <a:ext cx="1039495" cy="2247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 拷贝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形状 3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0175" y="135255"/>
            <a:ext cx="2049780" cy="248285"/>
          </a:xfrm>
          <a:prstGeom prst="rect">
            <a:avLst/>
          </a:prstGeom>
        </p:spPr>
      </p:pic>
      <p:pic>
        <p:nvPicPr>
          <p:cNvPr id="9" name="图片 8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07725" y="147003"/>
            <a:ext cx="1039495" cy="2247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 拷贝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形状 3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0175" y="135255"/>
            <a:ext cx="2049780" cy="248285"/>
          </a:xfrm>
          <a:prstGeom prst="rect">
            <a:avLst/>
          </a:prstGeom>
        </p:spPr>
      </p:pic>
      <p:pic>
        <p:nvPicPr>
          <p:cNvPr id="9" name="图片 8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07725" y="147003"/>
            <a:ext cx="1039495" cy="2247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 拷贝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635" y="1217295"/>
            <a:ext cx="12191365" cy="636905"/>
          </a:xfrm>
          <a:prstGeom prst="rect">
            <a:avLst/>
          </a:prstGeom>
          <a:noFill/>
          <a:effectLst>
            <a:reflection blurRad="6350" stA="36000" endA="300" endPos="25000" dir="5400000" sy="-100000" algn="bl" rotWithShape="0"/>
          </a:effectLst>
        </p:spPr>
        <p:txBody>
          <a:bodyPr wrap="square" rtlCol="0">
            <a:noAutofit/>
          </a:bodyPr>
          <a:p>
            <a:pPr algn="ctr">
              <a:lnSpc>
                <a:spcPct val="80000"/>
              </a:lnSpc>
            </a:pPr>
            <a:r>
              <a:rPr lang="zh-CN" altLang="en-US" sz="5400">
                <a:gradFill>
                  <a:gsLst>
                    <a:gs pos="0">
                      <a:schemeClr val="bg1"/>
                    </a:gs>
                    <a:gs pos="100000">
                      <a:srgbClr val="FFF795"/>
                    </a:gs>
                  </a:gsLst>
                  <a:lin ang="540000" scaled="1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</a:t>
            </a:r>
            <a:r>
              <a:rPr lang="en-US" altLang="zh-CN" sz="5400">
                <a:gradFill>
                  <a:gsLst>
                    <a:gs pos="0">
                      <a:schemeClr val="bg1"/>
                    </a:gs>
                    <a:gs pos="100000">
                      <a:srgbClr val="FFF795"/>
                    </a:gs>
                  </a:gsLst>
                  <a:lin ang="540000" scaled="1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r>
              <a:rPr lang="zh-CN" altLang="en-US" sz="5400">
                <a:gradFill>
                  <a:gsLst>
                    <a:gs pos="0">
                      <a:schemeClr val="bg1"/>
                    </a:gs>
                    <a:gs pos="100000">
                      <a:srgbClr val="FFF795"/>
                    </a:gs>
                  </a:gsLst>
                  <a:lin ang="540000" scaled="1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endParaRPr lang="zh-CN" altLang="en-US" sz="5400">
              <a:gradFill>
                <a:gsLst>
                  <a:gs pos="0">
                    <a:schemeClr val="bg1"/>
                  </a:gs>
                  <a:gs pos="100000">
                    <a:srgbClr val="FFF795"/>
                  </a:gs>
                </a:gsLst>
                <a:lin ang="540000" scaled="1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形状 3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0175" y="135255"/>
            <a:ext cx="2049780" cy="248285"/>
          </a:xfrm>
          <a:prstGeom prst="rect">
            <a:avLst/>
          </a:prstGeom>
        </p:spPr>
      </p:pic>
      <p:pic>
        <p:nvPicPr>
          <p:cNvPr id="11" name="图片 10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07725" y="147003"/>
            <a:ext cx="1039495" cy="2247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1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image" Target="../media/image26.png"/><Relationship Id="rId7" Type="http://schemas.openxmlformats.org/officeDocument/2006/relationships/tags" Target="../tags/tag64.xml"/><Relationship Id="rId6" Type="http://schemas.openxmlformats.org/officeDocument/2006/relationships/image" Target="../media/image25.png"/><Relationship Id="rId5" Type="http://schemas.openxmlformats.org/officeDocument/2006/relationships/tags" Target="../tags/tag63.xml"/><Relationship Id="rId4" Type="http://schemas.openxmlformats.org/officeDocument/2006/relationships/image" Target="../media/image24.png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66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9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77.xml"/><Relationship Id="rId7" Type="http://schemas.openxmlformats.org/officeDocument/2006/relationships/image" Target="../media/image35.png"/><Relationship Id="rId6" Type="http://schemas.openxmlformats.org/officeDocument/2006/relationships/tags" Target="../tags/tag76.xml"/><Relationship Id="rId5" Type="http://schemas.openxmlformats.org/officeDocument/2006/relationships/image" Target="../media/image34.png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78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79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80.xml"/><Relationship Id="rId1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8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image" Target="../media/image11.png"/><Relationship Id="rId2" Type="http://schemas.openxmlformats.org/officeDocument/2006/relationships/tags" Target="../tags/tag19.xml"/><Relationship Id="rId15" Type="http://schemas.openxmlformats.org/officeDocument/2006/relationships/slideLayout" Target="../slideLayouts/slideLayout5.xml"/><Relationship Id="rId14" Type="http://schemas.openxmlformats.org/officeDocument/2006/relationships/tags" Target="../tags/tag30.xml"/><Relationship Id="rId13" Type="http://schemas.openxmlformats.org/officeDocument/2006/relationships/tags" Target="../tags/tag29.xml"/><Relationship Id="rId12" Type="http://schemas.openxmlformats.org/officeDocument/2006/relationships/tags" Target="../tags/tag28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tags" Target="../tags/tag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33.xml"/><Relationship Id="rId2" Type="http://schemas.openxmlformats.org/officeDocument/2006/relationships/image" Target="../media/image12.png"/><Relationship Id="rId1" Type="http://schemas.openxmlformats.org/officeDocument/2006/relationships/tags" Target="../tags/tag32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8" Type="http://schemas.openxmlformats.org/officeDocument/2006/relationships/slideLayout" Target="../slideLayouts/slideLayout7.xml"/><Relationship Id="rId27" Type="http://schemas.openxmlformats.org/officeDocument/2006/relationships/tags" Target="../tags/tag58.xml"/><Relationship Id="rId26" Type="http://schemas.openxmlformats.org/officeDocument/2006/relationships/tags" Target="../tags/tag57.xml"/><Relationship Id="rId25" Type="http://schemas.openxmlformats.org/officeDocument/2006/relationships/image" Target="../media/image19.svg"/><Relationship Id="rId24" Type="http://schemas.openxmlformats.org/officeDocument/2006/relationships/image" Target="../media/image18.png"/><Relationship Id="rId23" Type="http://schemas.openxmlformats.org/officeDocument/2006/relationships/tags" Target="../tags/tag56.xml"/><Relationship Id="rId22" Type="http://schemas.openxmlformats.org/officeDocument/2006/relationships/image" Target="../media/image17.svg"/><Relationship Id="rId21" Type="http://schemas.openxmlformats.org/officeDocument/2006/relationships/image" Target="../media/image16.png"/><Relationship Id="rId20" Type="http://schemas.openxmlformats.org/officeDocument/2006/relationships/tags" Target="../tags/tag55.xml"/><Relationship Id="rId2" Type="http://schemas.openxmlformats.org/officeDocument/2006/relationships/tags" Target="../tags/tag39.xml"/><Relationship Id="rId19" Type="http://schemas.openxmlformats.org/officeDocument/2006/relationships/tags" Target="../tags/tag54.xml"/><Relationship Id="rId18" Type="http://schemas.openxmlformats.org/officeDocument/2006/relationships/image" Target="../media/image15.svg"/><Relationship Id="rId17" Type="http://schemas.openxmlformats.org/officeDocument/2006/relationships/image" Target="../media/image14.png"/><Relationship Id="rId16" Type="http://schemas.openxmlformats.org/officeDocument/2006/relationships/tags" Target="../tags/tag53.xml"/><Relationship Id="rId15" Type="http://schemas.openxmlformats.org/officeDocument/2006/relationships/tags" Target="../tags/tag52.xml"/><Relationship Id="rId14" Type="http://schemas.openxmlformats.org/officeDocument/2006/relationships/tags" Target="../tags/tag51.xml"/><Relationship Id="rId13" Type="http://schemas.openxmlformats.org/officeDocument/2006/relationships/tags" Target="../tags/tag50.xml"/><Relationship Id="rId12" Type="http://schemas.openxmlformats.org/officeDocument/2006/relationships/tags" Target="../tags/tag49.xml"/><Relationship Id="rId11" Type="http://schemas.openxmlformats.org/officeDocument/2006/relationships/tags" Target="../tags/tag48.xml"/><Relationship Id="rId10" Type="http://schemas.openxmlformats.org/officeDocument/2006/relationships/tags" Target="../tags/tag47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9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60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35" y="6542405"/>
            <a:ext cx="121913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>
                    <a:lumMod val="9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经传多赢资深投顾 :方建伟丨执业编号:A1120613090012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bg1">
                  <a:lumMod val="9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18180" y="62230"/>
            <a:ext cx="5755005" cy="375285"/>
          </a:xfrm>
          <a:prstGeom prst="rect">
            <a:avLst/>
          </a:prstGeom>
          <a:noFill/>
          <a:effectLst>
            <a:reflection stA="71000" endA="300" endPos="60000" dir="5400000" sy="-100000" algn="bl" rotWithShape="0"/>
          </a:effectLst>
        </p:spPr>
        <p:txBody>
          <a:bodyPr wrap="square" rtlCol="0">
            <a:noAutofit/>
          </a:bodyPr>
          <a:p>
            <a:pPr algn="ctr">
              <a:lnSpc>
                <a:spcPct val="80000"/>
              </a:lnSpc>
            </a:pPr>
            <a:r>
              <a:rPr lang="zh-CN" altLang="en-US" sz="3000" b="1">
                <a:gradFill>
                  <a:gsLst>
                    <a:gs pos="0">
                      <a:schemeClr val="bg1"/>
                    </a:gs>
                    <a:gs pos="100000">
                      <a:srgbClr val="FFF795"/>
                    </a:gs>
                  </a:gsLst>
                  <a:lin ang="540000" scaled="1"/>
                </a:gra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大道至简</a:t>
            </a:r>
            <a:r>
              <a:rPr lang="en-US" altLang="zh-CN" sz="3000" b="1">
                <a:gradFill>
                  <a:gsLst>
                    <a:gs pos="0">
                      <a:schemeClr val="bg1"/>
                    </a:gs>
                    <a:gs pos="100000">
                      <a:srgbClr val="FFF795"/>
                    </a:gs>
                  </a:gsLst>
                  <a:lin ang="540000" scaled="1"/>
                </a:gra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--</a:t>
            </a:r>
            <a:r>
              <a:rPr lang="zh-CN" altLang="en-US" sz="3000" b="1">
                <a:gradFill>
                  <a:gsLst>
                    <a:gs pos="0">
                      <a:schemeClr val="bg1"/>
                    </a:gs>
                    <a:gs pos="100000">
                      <a:srgbClr val="FFF795"/>
                    </a:gs>
                  </a:gsLst>
                  <a:lin ang="540000" scaled="1"/>
                </a:gra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策略跟投</a:t>
            </a:r>
            <a:endParaRPr lang="zh-CN" altLang="en-US" sz="3000" b="1">
              <a:gradFill>
                <a:gsLst>
                  <a:gs pos="0">
                    <a:schemeClr val="bg1"/>
                  </a:gs>
                  <a:gs pos="100000">
                    <a:srgbClr val="FFF795"/>
                  </a:gs>
                </a:gsLst>
                <a:lin ang="540000" scaled="1"/>
              </a:gra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ctr">
              <a:lnSpc>
                <a:spcPct val="80000"/>
              </a:lnSpc>
            </a:pPr>
            <a:endParaRPr lang="zh-CN" altLang="en-US" sz="3000" b="1">
              <a:gradFill>
                <a:gsLst>
                  <a:gs pos="0">
                    <a:schemeClr val="bg1"/>
                  </a:gs>
                  <a:gs pos="100000">
                    <a:srgbClr val="FFF795"/>
                  </a:gs>
                </a:gsLst>
                <a:lin ang="540000" scaled="1"/>
              </a:gra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7730" y="3653155"/>
            <a:ext cx="8352790" cy="2713355"/>
          </a:xfrm>
          <a:prstGeom prst="rect">
            <a:avLst/>
          </a:prstGeom>
        </p:spPr>
      </p:pic>
      <p:sp>
        <p:nvSpPr>
          <p:cNvPr id="7" name="圆角矩形标注 6"/>
          <p:cNvSpPr/>
          <p:nvPr>
            <p:custDataLst>
              <p:tags r:id="rId2"/>
            </p:custDataLst>
          </p:nvPr>
        </p:nvSpPr>
        <p:spPr>
          <a:xfrm>
            <a:off x="705485" y="4523740"/>
            <a:ext cx="2433955" cy="972185"/>
          </a:xfrm>
          <a:prstGeom prst="wedgeRoundRectCallout">
            <a:avLst>
              <a:gd name="adj1" fmla="val -8126"/>
              <a:gd name="adj2" fmla="val -101665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9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至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11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29</a:t>
            </a:r>
            <a:endParaRPr lang="en-US" altLang="zh-CN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个月累计收益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42.66%</a:t>
            </a:r>
            <a:endParaRPr lang="en-US" altLang="zh-CN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" name="圆角矩形标注 9"/>
          <p:cNvSpPr/>
          <p:nvPr>
            <p:custDataLst>
              <p:tags r:id="rId3"/>
            </p:custDataLst>
          </p:nvPr>
        </p:nvSpPr>
        <p:spPr>
          <a:xfrm>
            <a:off x="539750" y="1424305"/>
            <a:ext cx="2355215" cy="998220"/>
          </a:xfrm>
          <a:prstGeom prst="wedgeRoundRectCallout">
            <a:avLst>
              <a:gd name="adj1" fmla="val -229"/>
              <a:gd name="adj2" fmla="val -100346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10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至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11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29</a:t>
            </a:r>
            <a:endParaRPr lang="en-US" altLang="zh-CN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个月累计收益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16.58%</a:t>
            </a:r>
            <a:endParaRPr lang="en-US" altLang="zh-CN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7730" y="589915"/>
            <a:ext cx="8361045" cy="26676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17170" y="589915"/>
            <a:ext cx="3001010" cy="2457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17170" y="3725545"/>
            <a:ext cx="3001010" cy="26162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35" y="6542405"/>
            <a:ext cx="121913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>
                    <a:lumMod val="9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经传多赢资深投顾 :方建伟丨执业编号:A1120613090012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bg1">
                  <a:lumMod val="9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18180" y="62230"/>
            <a:ext cx="5755005" cy="375285"/>
          </a:xfrm>
          <a:prstGeom prst="rect">
            <a:avLst/>
          </a:prstGeom>
          <a:noFill/>
          <a:effectLst>
            <a:reflection stA="71000" endA="300" endPos="60000" dir="5400000" sy="-100000" algn="bl" rotWithShape="0"/>
          </a:effectLst>
        </p:spPr>
        <p:txBody>
          <a:bodyPr wrap="square" rtlCol="0">
            <a:noAutofit/>
          </a:bodyPr>
          <a:p>
            <a:pPr algn="ctr">
              <a:lnSpc>
                <a:spcPct val="80000"/>
              </a:lnSpc>
            </a:pPr>
            <a:r>
              <a:rPr lang="zh-CN" altLang="en-US" sz="3000" b="1">
                <a:gradFill>
                  <a:gsLst>
                    <a:gs pos="0">
                      <a:schemeClr val="bg1"/>
                    </a:gs>
                    <a:gs pos="100000">
                      <a:srgbClr val="FFF795"/>
                    </a:gs>
                  </a:gsLst>
                  <a:lin ang="540000" scaled="1"/>
                </a:gra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如何跟投</a:t>
            </a:r>
            <a:r>
              <a:rPr lang="en-US" altLang="zh-CN" sz="3000" b="1">
                <a:gradFill>
                  <a:gsLst>
                    <a:gs pos="0">
                      <a:schemeClr val="bg1"/>
                    </a:gs>
                    <a:gs pos="100000">
                      <a:srgbClr val="FFF795"/>
                    </a:gs>
                  </a:gsLst>
                  <a:lin ang="540000" scaled="1"/>
                </a:gra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---</a:t>
            </a:r>
            <a:r>
              <a:rPr lang="zh-CN" altLang="en-US" sz="3000" b="1">
                <a:gradFill>
                  <a:gsLst>
                    <a:gs pos="0">
                      <a:schemeClr val="bg1"/>
                    </a:gs>
                    <a:gs pos="100000">
                      <a:srgbClr val="FFF795"/>
                    </a:gs>
                  </a:gsLst>
                  <a:lin ang="540000" scaled="1"/>
                </a:gra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手动</a:t>
            </a:r>
            <a:endParaRPr lang="zh-CN" altLang="en-US" sz="3000" b="1">
              <a:gradFill>
                <a:gsLst>
                  <a:gs pos="0">
                    <a:schemeClr val="bg1"/>
                  </a:gs>
                  <a:gs pos="100000">
                    <a:srgbClr val="FFF795"/>
                  </a:gs>
                </a:gsLst>
                <a:lin ang="540000" scaled="1"/>
              </a:gra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ctr">
              <a:lnSpc>
                <a:spcPct val="80000"/>
              </a:lnSpc>
            </a:pPr>
            <a:endParaRPr lang="zh-CN" altLang="en-US" sz="3000" b="1">
              <a:gradFill>
                <a:gsLst>
                  <a:gs pos="0">
                    <a:schemeClr val="bg1"/>
                  </a:gs>
                  <a:gs pos="100000">
                    <a:srgbClr val="FFF795"/>
                  </a:gs>
                </a:gsLst>
                <a:lin ang="540000" scaled="1"/>
              </a:gra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6555" y="1101725"/>
            <a:ext cx="6772275" cy="43719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3391535"/>
            <a:ext cx="3081020" cy="208216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6" name="圆角矩形标注 5"/>
          <p:cNvSpPr/>
          <p:nvPr/>
        </p:nvSpPr>
        <p:spPr>
          <a:xfrm>
            <a:off x="3385820" y="2939415"/>
            <a:ext cx="2355215" cy="823595"/>
          </a:xfrm>
          <a:prstGeom prst="wedgeRoundRectCallout">
            <a:avLst>
              <a:gd name="adj1" fmla="val -21744"/>
              <a:gd name="adj2" fmla="val -103508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>
                <a:latin typeface="黑体" panose="02010609060101010101" charset="-122"/>
                <a:ea typeface="黑体" panose="02010609060101010101" charset="-122"/>
              </a:rPr>
              <a:t>对于相要跟投的策略</a:t>
            </a:r>
            <a:endParaRPr lang="zh-CN"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>
                <a:latin typeface="黑体" panose="02010609060101010101" charset="-122"/>
                <a:ea typeface="黑体" panose="02010609060101010101" charset="-122"/>
              </a:rPr>
              <a:t>右键【订阅调仓通知】</a:t>
            </a:r>
            <a:endParaRPr lang="en-US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0" y="1101725"/>
            <a:ext cx="4465320" cy="118554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8" name="圆角矩形标注 7"/>
          <p:cNvSpPr/>
          <p:nvPr/>
        </p:nvSpPr>
        <p:spPr>
          <a:xfrm>
            <a:off x="7524750" y="2427605"/>
            <a:ext cx="2355215" cy="823595"/>
          </a:xfrm>
          <a:prstGeom prst="wedgeRoundRectCallout">
            <a:avLst>
              <a:gd name="adj1" fmla="val -21744"/>
              <a:gd name="adj2" fmla="val -103508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>
                <a:latin typeface="黑体" panose="02010609060101010101" charset="-122"/>
                <a:ea typeface="黑体" panose="02010609060101010101" charset="-122"/>
              </a:rPr>
              <a:t>手机版调仓通知</a:t>
            </a:r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8911590" y="5123180"/>
            <a:ext cx="2355215" cy="823595"/>
          </a:xfrm>
          <a:prstGeom prst="wedgeRoundRectCallout">
            <a:avLst>
              <a:gd name="adj1" fmla="val -21744"/>
              <a:gd name="adj2" fmla="val -103508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>
                <a:latin typeface="黑体" panose="02010609060101010101" charset="-122"/>
                <a:ea typeface="黑体" panose="02010609060101010101" charset="-122"/>
              </a:rPr>
              <a:t>电脑版调仓通知</a:t>
            </a:r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55" y="5703570"/>
            <a:ext cx="5590540" cy="354330"/>
          </a:xfrm>
          <a:prstGeom prst="rect">
            <a:avLst/>
          </a:prstGeom>
        </p:spPr>
      </p:pic>
      <p:sp>
        <p:nvSpPr>
          <p:cNvPr id="12" name="圆角矩形标注 11"/>
          <p:cNvSpPr/>
          <p:nvPr/>
        </p:nvSpPr>
        <p:spPr>
          <a:xfrm>
            <a:off x="4569460" y="4549140"/>
            <a:ext cx="2355215" cy="823595"/>
          </a:xfrm>
          <a:prstGeom prst="wedgeRoundRectCallout">
            <a:avLst>
              <a:gd name="adj1" fmla="val -35306"/>
              <a:gd name="adj2" fmla="val 80069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>
                <a:latin typeface="黑体" panose="02010609060101010101" charset="-122"/>
                <a:ea typeface="黑体" panose="02010609060101010101" charset="-122"/>
              </a:rPr>
              <a:t>每个策略都有</a:t>
            </a:r>
            <a:endParaRPr lang="zh-CN"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调仓的相应时间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35" y="6542405"/>
            <a:ext cx="121913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>
                    <a:lumMod val="9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经传多赢资深投顾 :方建伟丨执业编号:A1120613090012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bg1">
                  <a:lumMod val="9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18180" y="62230"/>
            <a:ext cx="5755005" cy="375285"/>
          </a:xfrm>
          <a:prstGeom prst="rect">
            <a:avLst/>
          </a:prstGeom>
          <a:noFill/>
          <a:effectLst>
            <a:reflection stA="71000" endA="300" endPos="60000" dir="5400000" sy="-100000" algn="bl" rotWithShape="0"/>
          </a:effectLst>
        </p:spPr>
        <p:txBody>
          <a:bodyPr wrap="square" rtlCol="0">
            <a:noAutofit/>
          </a:bodyPr>
          <a:p>
            <a:pPr algn="ctr">
              <a:lnSpc>
                <a:spcPct val="80000"/>
              </a:lnSpc>
            </a:pPr>
            <a:r>
              <a:rPr lang="zh-CN" altLang="en-US" sz="3000" b="1">
                <a:gradFill>
                  <a:gsLst>
                    <a:gs pos="0">
                      <a:schemeClr val="bg1"/>
                    </a:gs>
                    <a:gs pos="100000">
                      <a:srgbClr val="FFF795"/>
                    </a:gs>
                  </a:gsLst>
                  <a:lin ang="540000" scaled="1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如何跟投</a:t>
            </a:r>
            <a:r>
              <a:rPr lang="en-US" altLang="zh-CN" sz="3000" b="1">
                <a:gradFill>
                  <a:gsLst>
                    <a:gs pos="0">
                      <a:schemeClr val="bg1"/>
                    </a:gs>
                    <a:gs pos="100000">
                      <a:srgbClr val="FFF795"/>
                    </a:gs>
                  </a:gsLst>
                  <a:lin ang="540000" scaled="1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---</a:t>
            </a:r>
            <a:r>
              <a:rPr lang="zh-CN" altLang="en-US" sz="3000" b="1">
                <a:gradFill>
                  <a:gsLst>
                    <a:gs pos="0">
                      <a:schemeClr val="bg1"/>
                    </a:gs>
                    <a:gs pos="100000">
                      <a:srgbClr val="FFF795"/>
                    </a:gs>
                  </a:gsLst>
                  <a:lin ang="540000" scaled="1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自动</a:t>
            </a:r>
            <a:endParaRPr lang="zh-CN" altLang="en-US" sz="3000" b="1">
              <a:gradFill>
                <a:gsLst>
                  <a:gs pos="0">
                    <a:schemeClr val="bg1"/>
                  </a:gs>
                  <a:gs pos="100000">
                    <a:srgbClr val="FFF795"/>
                  </a:gs>
                </a:gsLst>
                <a:lin ang="540000" scaled="1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>
              <a:lnSpc>
                <a:spcPct val="80000"/>
              </a:lnSpc>
            </a:pPr>
            <a:endParaRPr lang="zh-CN" altLang="en-US" sz="3000" b="1">
              <a:gradFill>
                <a:gsLst>
                  <a:gs pos="0">
                    <a:schemeClr val="bg1"/>
                  </a:gs>
                  <a:gs pos="100000">
                    <a:srgbClr val="FFF795"/>
                  </a:gs>
                </a:gsLst>
                <a:lin ang="540000" scaled="1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915" y="964565"/>
            <a:ext cx="3926840" cy="492887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5260340" y="1663700"/>
            <a:ext cx="6374765" cy="33102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>
              <a:lnSpc>
                <a:spcPct val="125000"/>
              </a:lnSpc>
            </a:pPr>
            <a:r>
              <a:rPr lang="zh-CN" sz="2800" dirty="0"/>
              <a:t>后期会实现：半自动、全自动跟投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用户们只需要对想跟的策略进行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创建条件单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即可实现自动跟投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自动跟投有望在本月实现，具体等通知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2562860" y="2130425"/>
            <a:ext cx="2803525" cy="464185"/>
          </a:xfrm>
          <a:prstGeom prst="rect">
            <a:avLst/>
          </a:prstGeom>
          <a:noFill/>
          <a:effectLst>
            <a:reflection blurRad="6350" stA="36000" endA="300" endPos="25000" dir="5400000" sy="-100000" algn="bl" rotWithShape="0"/>
          </a:effectLst>
        </p:spPr>
        <p:txBody>
          <a:bodyPr wrap="square" rtlCol="0">
            <a:noAutofit/>
          </a:bodyPr>
          <a:p>
            <a:pPr algn="l">
              <a:lnSpc>
                <a:spcPct val="80000"/>
              </a:lnSpc>
            </a:pPr>
            <a:r>
              <a:rPr lang="zh-CN" altLang="en-US" sz="4200">
                <a:gradFill>
                  <a:gsLst>
                    <a:gs pos="0">
                      <a:schemeClr val="bg1"/>
                    </a:gs>
                    <a:gs pos="100000">
                      <a:srgbClr val="FFF795"/>
                    </a:gs>
                  </a:gsLst>
                  <a:lin ang="540000" scaled="1"/>
                </a:gradFill>
                <a:latin typeface="黑体" panose="02010609060101010101" charset="-122"/>
                <a:ea typeface="黑体" panose="02010609060101010101" charset="-122"/>
              </a:rPr>
              <a:t>PART 0</a:t>
            </a:r>
            <a:r>
              <a:rPr lang="en-US" altLang="zh-CN" sz="4200">
                <a:gradFill>
                  <a:gsLst>
                    <a:gs pos="0">
                      <a:schemeClr val="bg1"/>
                    </a:gs>
                    <a:gs pos="100000">
                      <a:srgbClr val="FFF795"/>
                    </a:gs>
                  </a:gsLst>
                  <a:lin ang="540000" scaled="1"/>
                </a:gradFill>
                <a:latin typeface="黑体" panose="02010609060101010101" charset="-122"/>
                <a:ea typeface="黑体" panose="02010609060101010101" charset="-122"/>
              </a:rPr>
              <a:t>3</a:t>
            </a:r>
            <a:endParaRPr lang="en-US" altLang="zh-CN" sz="4200">
              <a:gradFill>
                <a:gsLst>
                  <a:gs pos="0">
                    <a:schemeClr val="bg1"/>
                  </a:gs>
                  <a:gs pos="100000">
                    <a:srgbClr val="FFF795"/>
                  </a:gs>
                </a:gsLst>
                <a:lin ang="540000" scaled="1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2871470"/>
            <a:ext cx="12192000" cy="752475"/>
          </a:xfrm>
          <a:prstGeom prst="rect">
            <a:avLst/>
          </a:prstGeom>
          <a:noFill/>
          <a:effectLst>
            <a:reflection blurRad="6350" stA="15000" endA="300" endPos="20000" dir="5400000" sy="-100000" algn="bl" rotWithShape="0"/>
          </a:effectLst>
        </p:spPr>
        <p:txBody>
          <a:bodyPr wrap="square" rtlCol="0">
            <a:noAutofit/>
          </a:bodyPr>
          <a:p>
            <a:pPr algn="ctr">
              <a:lnSpc>
                <a:spcPct val="80000"/>
              </a:lnSpc>
            </a:pPr>
            <a:r>
              <a:rPr lang="zh-CN" altLang="en-US" sz="6400">
                <a:gradFill>
                  <a:gsLst>
                    <a:gs pos="0">
                      <a:srgbClr val="F42031"/>
                    </a:gs>
                    <a:gs pos="100000">
                      <a:srgbClr val="F42031"/>
                    </a:gs>
                  </a:gsLst>
                  <a:lin ang="540000" scaled="1"/>
                </a:gradFill>
                <a:latin typeface="黑体" panose="02010609060101010101" charset="-122"/>
                <a:ea typeface="黑体" panose="02010609060101010101" charset="-122"/>
              </a:rPr>
              <a:t>策略的跟投选择</a:t>
            </a:r>
            <a:endParaRPr lang="zh-CN" altLang="en-US" sz="6400">
              <a:gradFill>
                <a:gsLst>
                  <a:gs pos="0">
                    <a:srgbClr val="F42031"/>
                  </a:gs>
                  <a:gs pos="100000">
                    <a:srgbClr val="F42031"/>
                  </a:gs>
                </a:gsLst>
                <a:lin ang="540000" scaled="1"/>
              </a:gra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35" y="6542405"/>
            <a:ext cx="121913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 :方建伟丨执业编号:A1120613090012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18180" y="62230"/>
            <a:ext cx="5755005" cy="375285"/>
          </a:xfrm>
          <a:prstGeom prst="rect">
            <a:avLst/>
          </a:prstGeom>
          <a:noFill/>
          <a:effectLst>
            <a:reflection stA="71000" endA="300" endPos="60000" dir="5400000" sy="-100000" algn="bl" rotWithShape="0"/>
          </a:effectLst>
        </p:spPr>
        <p:txBody>
          <a:bodyPr wrap="square" rtlCol="0">
            <a:noAutofit/>
          </a:bodyPr>
          <a:p>
            <a:pPr algn="ctr">
              <a:lnSpc>
                <a:spcPct val="80000"/>
              </a:lnSpc>
            </a:pPr>
            <a:r>
              <a:rPr lang="en-US" altLang="zh-CN" sz="3000" b="1">
                <a:gradFill>
                  <a:gsLst>
                    <a:gs pos="0">
                      <a:schemeClr val="bg1"/>
                    </a:gs>
                    <a:gs pos="100000">
                      <a:srgbClr val="FFF795"/>
                    </a:gs>
                  </a:gsLst>
                  <a:lin ang="540000" scaled="1"/>
                </a:gra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ETF</a:t>
            </a:r>
            <a:r>
              <a:rPr lang="zh-CN" altLang="en-US" sz="3000" b="1">
                <a:gradFill>
                  <a:gsLst>
                    <a:gs pos="0">
                      <a:schemeClr val="bg1"/>
                    </a:gs>
                    <a:gs pos="100000">
                      <a:srgbClr val="FFF795"/>
                    </a:gs>
                  </a:gsLst>
                  <a:lin ang="540000" scaled="1"/>
                </a:gra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的优势</a:t>
            </a:r>
            <a:endParaRPr lang="zh-CN" altLang="en-US" sz="3000" b="1">
              <a:gradFill>
                <a:gsLst>
                  <a:gs pos="0">
                    <a:schemeClr val="bg1"/>
                  </a:gs>
                  <a:gs pos="100000">
                    <a:srgbClr val="FFF795"/>
                  </a:gs>
                </a:gsLst>
                <a:lin ang="540000" scaled="1"/>
              </a:gra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955" y="768350"/>
            <a:ext cx="3650615" cy="3336925"/>
          </a:xfrm>
          <a:prstGeom prst="rect">
            <a:avLst/>
          </a:prstGeom>
        </p:spPr>
      </p:pic>
      <p:sp>
        <p:nvSpPr>
          <p:cNvPr id="175" name="圆角矩形 174"/>
          <p:cNvSpPr/>
          <p:nvPr>
            <p:custDataLst>
              <p:tags r:id="rId2"/>
            </p:custDataLst>
          </p:nvPr>
        </p:nvSpPr>
        <p:spPr>
          <a:xfrm>
            <a:off x="4581525" y="840105"/>
            <a:ext cx="3249930" cy="3208655"/>
          </a:xfrm>
          <a:prstGeom prst="roundRect">
            <a:avLst>
              <a:gd name="adj" fmla="val 3049"/>
            </a:avLst>
          </a:prstGeom>
          <a:solidFill>
            <a:srgbClr val="FDEAD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4783455" y="1256665"/>
            <a:ext cx="1337945" cy="7200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rgbClr val="FFFFFF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</a:t>
            </a:r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股宽基</a:t>
            </a:r>
            <a:endParaRPr lang="zh-CN" altLang="en-US" sz="1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6336030" y="1256665"/>
            <a:ext cx="1337945" cy="7200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rgbClr val="FFFFFF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</a:t>
            </a:r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股行业</a:t>
            </a:r>
            <a:endParaRPr lang="zh-CN" altLang="en-US" sz="1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4783455" y="3146970"/>
            <a:ext cx="1337945" cy="719455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rgbClr val="FFFFFF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600">
                <a:latin typeface="黑体" panose="02010609060101010101" charset="-122"/>
                <a:ea typeface="黑体" panose="02010609060101010101" charset="-122"/>
              </a:rPr>
              <a:t>债券基金</a:t>
            </a:r>
            <a:endParaRPr lang="zh-CN" altLang="en-US" sz="16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4783455" y="2202090"/>
            <a:ext cx="1337945" cy="719455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rgbClr val="FFFFFF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600">
                <a:latin typeface="黑体" panose="02010609060101010101" charset="-122"/>
                <a:ea typeface="黑体" panose="02010609060101010101" charset="-122"/>
              </a:rPr>
              <a:t>全球股票</a:t>
            </a:r>
            <a:endParaRPr lang="zh-CN" sz="16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6336030" y="2202090"/>
            <a:ext cx="1337945" cy="719455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rgbClr val="FFFFFF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600">
                <a:latin typeface="黑体" panose="02010609060101010101" charset="-122"/>
                <a:ea typeface="黑体" panose="02010609060101010101" charset="-122"/>
              </a:rPr>
              <a:t>全球商品</a:t>
            </a:r>
            <a:endParaRPr lang="zh-CN" sz="16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6336030" y="3146970"/>
            <a:ext cx="1337945" cy="719455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rgbClr val="FFFFFF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600">
                <a:latin typeface="黑体" panose="02010609060101010101" charset="-122"/>
                <a:ea typeface="黑体" panose="02010609060101010101" charset="-122"/>
              </a:rPr>
              <a:t>货币基金</a:t>
            </a:r>
            <a:endParaRPr lang="zh-CN" altLang="en-US" sz="16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580890" y="870585"/>
            <a:ext cx="32492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底层投资标的：</a:t>
            </a:r>
            <a:r>
              <a:rPr lang="en-US" altLang="zh-CN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ETF</a:t>
            </a:r>
            <a:endParaRPr lang="en-US" altLang="zh-CN" sz="1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" name="圆角矩形 7"/>
          <p:cNvSpPr/>
          <p:nvPr>
            <p:custDataLst>
              <p:tags r:id="rId3"/>
            </p:custDataLst>
          </p:nvPr>
        </p:nvSpPr>
        <p:spPr>
          <a:xfrm>
            <a:off x="8232140" y="840105"/>
            <a:ext cx="3249930" cy="3208655"/>
          </a:xfrm>
          <a:prstGeom prst="roundRect">
            <a:avLst>
              <a:gd name="adj" fmla="val 3049"/>
            </a:avLst>
          </a:prstGeom>
          <a:solidFill>
            <a:srgbClr val="FDEAD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8434070" y="1256665"/>
            <a:ext cx="1337945" cy="7200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rgbClr val="FFFFFF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sz="1600">
                <a:latin typeface="黑体" panose="02010609060101010101" charset="-122"/>
                <a:ea typeface="黑体" panose="02010609060101010101" charset="-122"/>
              </a:rPr>
              <a:t>场内交易</a:t>
            </a:r>
            <a:endParaRPr sz="16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9986645" y="1256665"/>
            <a:ext cx="1337945" cy="7200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sz="1600">
                <a:latin typeface="黑体" panose="02010609060101010101" charset="-122"/>
                <a:ea typeface="黑体" panose="02010609060101010101" charset="-122"/>
              </a:rPr>
              <a:t>无印花税</a:t>
            </a:r>
            <a:endParaRPr sz="16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8434070" y="3146970"/>
            <a:ext cx="1337945" cy="719455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rgbClr val="FFFFFF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600">
                <a:latin typeface="黑体" panose="02010609060101010101" charset="-122"/>
                <a:ea typeface="黑体" panose="02010609060101010101" charset="-122"/>
              </a:rPr>
              <a:t>波动性低</a:t>
            </a:r>
            <a:endParaRPr lang="zh-CN" altLang="en-US" sz="16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8434070" y="2202090"/>
            <a:ext cx="1337945" cy="719455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rgbClr val="FFFFFF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600">
                <a:latin typeface="黑体" panose="02010609060101010101" charset="-122"/>
                <a:ea typeface="黑体" panose="02010609060101010101" charset="-122"/>
              </a:rPr>
              <a:t>容量大</a:t>
            </a:r>
            <a:endParaRPr lang="zh-CN" sz="16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9986645" y="2202090"/>
            <a:ext cx="1337945" cy="719455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rgbClr val="FFFFFF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600">
                <a:latin typeface="黑体" panose="02010609060101010101" charset="-122"/>
                <a:ea typeface="黑体" panose="02010609060101010101" charset="-122"/>
              </a:rPr>
              <a:t>持仓透明</a:t>
            </a:r>
            <a:endParaRPr lang="zh-CN" sz="16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9986645" y="3146970"/>
            <a:ext cx="1337945" cy="719455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rgbClr val="FFFFFF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600">
                <a:latin typeface="黑体" panose="02010609060101010101" charset="-122"/>
                <a:ea typeface="黑体" panose="02010609060101010101" charset="-122"/>
              </a:rPr>
              <a:t>风格不漂移</a:t>
            </a:r>
            <a:endParaRPr lang="zh-CN" altLang="en-US" sz="16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231505" y="870585"/>
            <a:ext cx="32492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ETF</a:t>
            </a:r>
            <a:r>
              <a:rPr lang="zh-CN" altLang="en-US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具有的优势点</a:t>
            </a:r>
            <a:endParaRPr lang="zh-CN" altLang="en-US" sz="1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8" name="下箭头 37"/>
          <p:cNvSpPr/>
          <p:nvPr/>
        </p:nvSpPr>
        <p:spPr>
          <a:xfrm>
            <a:off x="5247005" y="3982085"/>
            <a:ext cx="1543050" cy="466725"/>
          </a:xfrm>
          <a:prstGeom prst="downArrow">
            <a:avLst/>
          </a:prstGeom>
        </p:spPr>
        <p:style>
          <a:lnRef idx="0">
            <a:srgbClr val="FFFFFF"/>
          </a:lnRef>
          <a:fillRef idx="1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2322830" y="4564380"/>
            <a:ext cx="1725295" cy="659130"/>
          </a:xfrm>
          <a:prstGeom prst="roundRect">
            <a:avLst/>
          </a:prstGeom>
        </p:spPr>
        <p:style>
          <a:lnRef idx="0">
            <a:srgbClr val="FFFFFF"/>
          </a:lnRef>
          <a:fillRef idx="3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择时需求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4677410" y="4564380"/>
            <a:ext cx="1725295" cy="659130"/>
          </a:xfrm>
          <a:prstGeom prst="roundRect">
            <a:avLst/>
          </a:prstGeom>
        </p:spPr>
        <p:style>
          <a:lnRef idx="0">
            <a:srgbClr val="FFFFFF"/>
          </a:lnRef>
          <a:fillRef idx="3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配置需求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2322830" y="5445125"/>
            <a:ext cx="1725295" cy="659130"/>
          </a:xfrm>
          <a:prstGeom prst="roundRect">
            <a:avLst/>
          </a:prstGeom>
        </p:spPr>
        <p:style>
          <a:lnRef idx="0">
            <a:srgbClr val="FFFFFF"/>
          </a:lnRef>
          <a:fillRef idx="3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简单跟投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4677410" y="5445125"/>
            <a:ext cx="1725295" cy="659130"/>
          </a:xfrm>
          <a:prstGeom prst="roundRect">
            <a:avLst/>
          </a:prstGeom>
        </p:spPr>
        <p:style>
          <a:lnRef idx="0">
            <a:srgbClr val="FFFFFF"/>
          </a:lnRef>
          <a:fillRef idx="3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净值可复制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7031990" y="4564380"/>
            <a:ext cx="1725295" cy="659130"/>
          </a:xfrm>
          <a:prstGeom prst="roundRect">
            <a:avLst/>
          </a:prstGeom>
        </p:spPr>
        <p:style>
          <a:lnRef idx="0">
            <a:srgbClr val="FFFFFF"/>
          </a:lnRef>
          <a:fillRef idx="3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全球投资</a:t>
            </a:r>
            <a:endParaRPr lang="zh-CN" altLang="en-US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9386570" y="4564380"/>
            <a:ext cx="1725295" cy="659130"/>
          </a:xfrm>
          <a:prstGeom prst="roundRect">
            <a:avLst/>
          </a:prstGeom>
        </p:spPr>
        <p:style>
          <a:lnRef idx="0">
            <a:srgbClr val="FFFFFF"/>
          </a:lnRef>
          <a:fillRef idx="3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全天候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投资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7031990" y="5445125"/>
            <a:ext cx="1725295" cy="659130"/>
          </a:xfrm>
          <a:prstGeom prst="roundRect">
            <a:avLst/>
          </a:prstGeom>
        </p:spPr>
        <p:style>
          <a:lnRef idx="0">
            <a:srgbClr val="FFFFFF"/>
          </a:lnRef>
          <a:fillRef idx="3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持有体验好</a:t>
            </a:r>
            <a:endParaRPr lang="zh-CN" altLang="en-US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7" name="圆角矩形 46"/>
          <p:cNvSpPr/>
          <p:nvPr/>
        </p:nvSpPr>
        <p:spPr>
          <a:xfrm>
            <a:off x="9386570" y="5445125"/>
            <a:ext cx="1725295" cy="659130"/>
          </a:xfrm>
          <a:prstGeom prst="roundRect">
            <a:avLst/>
          </a:prstGeom>
        </p:spPr>
        <p:style>
          <a:lnRef idx="0">
            <a:srgbClr val="FFFFFF"/>
          </a:lnRef>
          <a:fillRef idx="3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操作灵活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54380" y="4821555"/>
            <a:ext cx="1267460" cy="875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 fontAlgn="auto">
              <a:lnSpc>
                <a:spcPct val="150000"/>
              </a:lnSpc>
            </a:pPr>
            <a:r>
              <a:rPr b="1">
                <a:latin typeface="黑体" panose="02010609060101010101" charset="-122"/>
                <a:ea typeface="黑体" panose="02010609060101010101" charset="-122"/>
              </a:rPr>
              <a:t>策略猎手</a:t>
            </a:r>
            <a:endParaRPr b="1">
              <a:latin typeface="黑体" panose="02010609060101010101" charset="-122"/>
              <a:ea typeface="黑体" panose="02010609060101010101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sz="1600" b="1">
                <a:latin typeface="黑体" panose="02010609060101010101" charset="-122"/>
                <a:ea typeface="黑体" panose="02010609060101010101" charset="-122"/>
              </a:rPr>
              <a:t>解决的问题</a:t>
            </a:r>
            <a:endParaRPr sz="1600" b="1"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35" y="6542405"/>
            <a:ext cx="121913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 :方建伟丨执业编号:A1120613090012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18180" y="62230"/>
            <a:ext cx="5755005" cy="375285"/>
          </a:xfrm>
          <a:prstGeom prst="rect">
            <a:avLst/>
          </a:prstGeom>
          <a:noFill/>
          <a:effectLst>
            <a:reflection stA="71000" endA="300" endPos="60000" dir="5400000" sy="-100000" algn="bl" rotWithShape="0"/>
          </a:effectLst>
        </p:spPr>
        <p:txBody>
          <a:bodyPr wrap="square" rtlCol="0">
            <a:noAutofit/>
          </a:bodyPr>
          <a:p>
            <a:pPr algn="ctr">
              <a:lnSpc>
                <a:spcPct val="80000"/>
              </a:lnSpc>
            </a:pPr>
            <a:r>
              <a:rPr lang="zh-CN" altLang="en-US" sz="3000" b="1">
                <a:gradFill>
                  <a:gsLst>
                    <a:gs pos="0">
                      <a:schemeClr val="bg1"/>
                    </a:gs>
                    <a:gs pos="100000">
                      <a:srgbClr val="FFF795"/>
                    </a:gs>
                  </a:gsLst>
                  <a:lin ang="540000" scaled="1"/>
                </a:gradFill>
                <a:latin typeface="黑体" panose="02010609060101010101" charset="-122"/>
                <a:ea typeface="黑体" panose="02010609060101010101" charset="-122"/>
              </a:rPr>
              <a:t>单一策略的选择</a:t>
            </a:r>
            <a:endParaRPr lang="zh-CN" altLang="en-US" sz="3000" b="1">
              <a:gradFill>
                <a:gsLst>
                  <a:gs pos="0">
                    <a:schemeClr val="bg1"/>
                  </a:gs>
                  <a:gs pos="100000">
                    <a:srgbClr val="FFF795"/>
                  </a:gs>
                </a:gsLst>
                <a:lin ang="540000" scaled="1"/>
              </a:gra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ctr">
              <a:lnSpc>
                <a:spcPct val="80000"/>
              </a:lnSpc>
            </a:pPr>
            <a:endParaRPr lang="zh-CN" altLang="en-US" sz="3000" b="1">
              <a:gradFill>
                <a:gsLst>
                  <a:gs pos="0">
                    <a:schemeClr val="bg1"/>
                  </a:gs>
                  <a:gs pos="100000">
                    <a:srgbClr val="FFF795"/>
                  </a:gs>
                </a:gsLst>
                <a:lin ang="540000" scaled="1"/>
              </a:gra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025" y="700405"/>
            <a:ext cx="4140835" cy="5321935"/>
          </a:xfrm>
          <a:prstGeom prst="rect">
            <a:avLst/>
          </a:prstGeom>
        </p:spPr>
      </p:pic>
      <p:sp>
        <p:nvSpPr>
          <p:cNvPr id="7" name="左箭头标注 6"/>
          <p:cNvSpPr/>
          <p:nvPr>
            <p:custDataLst>
              <p:tags r:id="rId2"/>
            </p:custDataLst>
          </p:nvPr>
        </p:nvSpPr>
        <p:spPr>
          <a:xfrm>
            <a:off x="3568065" y="1329690"/>
            <a:ext cx="2316480" cy="1405255"/>
          </a:xfrm>
          <a:prstGeom prst="leftArrowCallout">
            <a:avLst/>
          </a:prstGeom>
          <a:solidFill>
            <a:schemeClr val="accent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策略类型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左箭头标注 7"/>
          <p:cNvSpPr/>
          <p:nvPr>
            <p:custDataLst>
              <p:tags r:id="rId3"/>
            </p:custDataLst>
          </p:nvPr>
        </p:nvSpPr>
        <p:spPr>
          <a:xfrm>
            <a:off x="3568065" y="3343910"/>
            <a:ext cx="2316480" cy="1405255"/>
          </a:xfrm>
          <a:prstGeom prst="leftArrowCallout">
            <a:avLst/>
          </a:prstGeom>
          <a:solidFill>
            <a:schemeClr val="accent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策略持仓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20585" y="850900"/>
            <a:ext cx="425196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同回撤，选收益高；</a:t>
            </a:r>
            <a:endParaRPr lang="zh-CN" sz="32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同收益，选回撤小。</a:t>
            </a:r>
            <a:endParaRPr lang="zh-CN" sz="32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42025" y="2148840"/>
            <a:ext cx="5943600" cy="18192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042025" y="4189730"/>
            <a:ext cx="5944235" cy="186817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35" y="6542405"/>
            <a:ext cx="121913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 :方建伟丨执业编号:A1120613090012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18180" y="62230"/>
            <a:ext cx="5755005" cy="375285"/>
          </a:xfrm>
          <a:prstGeom prst="rect">
            <a:avLst/>
          </a:prstGeom>
          <a:noFill/>
          <a:effectLst>
            <a:reflection stA="71000" endA="300" endPos="60000" dir="5400000" sy="-100000" algn="bl" rotWithShape="0"/>
          </a:effectLst>
        </p:spPr>
        <p:txBody>
          <a:bodyPr wrap="square" rtlCol="0">
            <a:noAutofit/>
          </a:bodyPr>
          <a:p>
            <a:pPr algn="ctr">
              <a:lnSpc>
                <a:spcPct val="80000"/>
              </a:lnSpc>
            </a:pPr>
            <a:r>
              <a:rPr lang="zh-CN" altLang="en-US" sz="3000" b="1">
                <a:gradFill>
                  <a:gsLst>
                    <a:gs pos="0">
                      <a:schemeClr val="bg1"/>
                    </a:gs>
                    <a:gs pos="100000">
                      <a:srgbClr val="FFF795"/>
                    </a:gs>
                  </a:gsLst>
                  <a:lin ang="540000" scaled="1"/>
                </a:gradFill>
                <a:latin typeface="黑体" panose="02010609060101010101" charset="-122"/>
                <a:ea typeface="黑体" panose="02010609060101010101" charset="-122"/>
              </a:rPr>
              <a:t>多个策略组合</a:t>
            </a:r>
            <a:endParaRPr lang="zh-CN" altLang="en-US" sz="3000">
              <a:gradFill>
                <a:gsLst>
                  <a:gs pos="0">
                    <a:schemeClr val="bg1"/>
                  </a:gs>
                  <a:gs pos="100000">
                    <a:srgbClr val="FFF795"/>
                  </a:gs>
                </a:gsLst>
                <a:lin ang="540000" scaled="1"/>
              </a:gra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ctr">
              <a:lnSpc>
                <a:spcPct val="80000"/>
              </a:lnSpc>
            </a:pPr>
            <a:endParaRPr lang="zh-CN" altLang="en-US" sz="3000">
              <a:gradFill>
                <a:gsLst>
                  <a:gs pos="0">
                    <a:schemeClr val="bg1"/>
                  </a:gs>
                  <a:gs pos="100000">
                    <a:srgbClr val="FFF795"/>
                  </a:gs>
                </a:gsLst>
                <a:lin ang="540000" scaled="1"/>
              </a:gra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965" y="614045"/>
            <a:ext cx="3705225" cy="56292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490" y="614045"/>
            <a:ext cx="6381750" cy="42195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504055" y="5010150"/>
            <a:ext cx="74555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多策略组合的优势：波动相对较小，收益偏差较低。</a:t>
            </a:r>
            <a:endParaRPr lang="zh-CN" sz="24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sz="24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如果条件允许的情况下，多策略组为宜（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5+/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全自动</a:t>
            </a:r>
            <a:r>
              <a:rPr lang="zh-CN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endParaRPr lang="zh-CN" sz="24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35" y="6542405"/>
            <a:ext cx="121913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>
                    <a:lumMod val="9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经传多赢资深投顾 :方建伟丨执业编号:A1120613090012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bg1">
                  <a:lumMod val="9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18180" y="62230"/>
            <a:ext cx="5755005" cy="375285"/>
          </a:xfrm>
          <a:prstGeom prst="rect">
            <a:avLst/>
          </a:prstGeom>
          <a:noFill/>
          <a:effectLst>
            <a:reflection stA="71000" endA="300" endPos="60000" dir="5400000" sy="-100000" algn="bl" rotWithShape="0"/>
          </a:effectLst>
        </p:spPr>
        <p:txBody>
          <a:bodyPr wrap="square" rtlCol="0">
            <a:noAutofit/>
          </a:bodyPr>
          <a:p>
            <a:pPr algn="ctr">
              <a:lnSpc>
                <a:spcPct val="80000"/>
              </a:lnSpc>
            </a:pPr>
            <a:r>
              <a:rPr lang="zh-CN" altLang="en-US" sz="3000">
                <a:gradFill>
                  <a:gsLst>
                    <a:gs pos="0">
                      <a:schemeClr val="bg1"/>
                    </a:gs>
                    <a:gs pos="100000">
                      <a:srgbClr val="FFF795"/>
                    </a:gs>
                  </a:gsLst>
                  <a:lin ang="540000" scaled="1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策略跟投注意事项</a:t>
            </a:r>
            <a:endParaRPr lang="zh-CN" altLang="en-US" sz="3000">
              <a:gradFill>
                <a:gsLst>
                  <a:gs pos="0">
                    <a:schemeClr val="bg1"/>
                  </a:gs>
                  <a:gs pos="100000">
                    <a:srgbClr val="FFF795"/>
                  </a:gs>
                </a:gsLst>
                <a:lin ang="540000" scaled="1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25" y="732790"/>
            <a:ext cx="1080071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solidFill>
                  <a:schemeClr val="tx1"/>
                </a:solidFill>
              </a:rPr>
              <a:t>1</a:t>
            </a:r>
            <a:r>
              <a:rPr lang="zh-CN" altLang="en-US" sz="2000">
                <a:solidFill>
                  <a:schemeClr val="tx1"/>
                </a:solidFill>
              </a:rPr>
              <a:t>、首先确定是否跟投</a:t>
            </a:r>
            <a:r>
              <a:rPr lang="en-US" altLang="zh-CN" sz="2000">
                <a:solidFill>
                  <a:schemeClr val="tx1"/>
                </a:solidFill>
              </a:rPr>
              <a:t>    ---   </a:t>
            </a:r>
            <a:r>
              <a:rPr lang="zh-CN" altLang="en-US" sz="2000">
                <a:solidFill>
                  <a:schemeClr val="tx1"/>
                </a:solidFill>
              </a:rPr>
              <a:t>市场的大级别方向</a:t>
            </a:r>
            <a:r>
              <a:rPr lang="zh-CN" altLang="en-US" sz="2000">
                <a:solidFill>
                  <a:schemeClr val="tx1"/>
                </a:solidFill>
              </a:rPr>
              <a:t>判断</a:t>
            </a:r>
            <a:endParaRPr lang="zh-CN" altLang="en-US" sz="2000">
              <a:solidFill>
                <a:schemeClr val="tx1"/>
              </a:solidFill>
            </a:endParaRPr>
          </a:p>
          <a:p>
            <a:endParaRPr lang="zh-CN" altLang="en-US" sz="2000">
              <a:solidFill>
                <a:schemeClr val="tx1"/>
              </a:solidFill>
            </a:endParaRPr>
          </a:p>
          <a:p>
            <a:r>
              <a:rPr lang="en-US" altLang="zh-CN" sz="2000">
                <a:solidFill>
                  <a:schemeClr val="tx1"/>
                </a:solidFill>
              </a:rPr>
              <a:t>2</a:t>
            </a:r>
            <a:r>
              <a:rPr lang="zh-CN" altLang="en-US" sz="2000">
                <a:solidFill>
                  <a:schemeClr val="tx1"/>
                </a:solidFill>
              </a:rPr>
              <a:t>、其次选择跟投哪些</a:t>
            </a:r>
            <a:r>
              <a:rPr lang="en-US" altLang="zh-CN" sz="2000">
                <a:solidFill>
                  <a:schemeClr val="tx1"/>
                </a:solidFill>
              </a:rPr>
              <a:t>    ---   </a:t>
            </a:r>
            <a:r>
              <a:rPr lang="zh-CN" altLang="en-US" sz="2000">
                <a:solidFill>
                  <a:schemeClr val="tx1"/>
                </a:solidFill>
              </a:rPr>
              <a:t>风格、风险承受能力、投资目标、资金大小</a:t>
            </a:r>
            <a:endParaRPr lang="zh-CN" altLang="en-US" sz="2000">
              <a:solidFill>
                <a:schemeClr val="tx1"/>
              </a:solidFill>
            </a:endParaRPr>
          </a:p>
          <a:p>
            <a:endParaRPr lang="zh-CN" altLang="en-US" sz="2000">
              <a:solidFill>
                <a:schemeClr val="tx1"/>
              </a:solidFill>
            </a:endParaRPr>
          </a:p>
          <a:p>
            <a:r>
              <a:rPr lang="en-US" altLang="zh-CN" sz="2000">
                <a:solidFill>
                  <a:schemeClr val="tx1"/>
                </a:solidFill>
              </a:rPr>
              <a:t>3</a:t>
            </a:r>
            <a:r>
              <a:rPr lang="zh-CN" altLang="en-US" sz="2000">
                <a:solidFill>
                  <a:schemeClr val="tx1"/>
                </a:solidFill>
              </a:rPr>
              <a:t>、最后等待跟投结果</a:t>
            </a:r>
            <a:r>
              <a:rPr lang="en-US" altLang="zh-CN" sz="2000">
                <a:sym typeface="+mn-ea"/>
              </a:rPr>
              <a:t>    ---   </a:t>
            </a:r>
            <a:r>
              <a:rPr lang="zh-CN" altLang="en-US" sz="2000">
                <a:sym typeface="+mn-ea"/>
              </a:rPr>
              <a:t>手动跟投则以执行为主、自动跟投则不要任何手动干预</a:t>
            </a:r>
            <a:endParaRPr lang="zh-CN" altLang="en-US" sz="2000">
              <a:solidFill>
                <a:schemeClr val="tx1"/>
              </a:solidFill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3540" y="3245485"/>
            <a:ext cx="5501005" cy="30473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295" y="3245485"/>
            <a:ext cx="5498465" cy="30473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70350" y="2481580"/>
            <a:ext cx="44881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600" b="1">
                <a:solidFill>
                  <a:srgbClr val="FF0000"/>
                </a:solidFill>
              </a:rPr>
              <a:t>疑投不跟，跟投不疑</a:t>
            </a:r>
            <a:endParaRPr lang="zh-CN" sz="3600" b="1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22140" y="1789430"/>
            <a:ext cx="7770495" cy="774700"/>
          </a:xfrm>
          <a:prstGeom prst="rect">
            <a:avLst/>
          </a:prstGeom>
          <a:noFill/>
          <a:effectLst>
            <a:reflection blurRad="6350" stA="36000" endA="300" endPos="25000" dir="5400000" sy="-100000" algn="bl" rotWithShape="0"/>
          </a:effectLst>
        </p:spPr>
        <p:txBody>
          <a:bodyPr wrap="square" rtlCol="0">
            <a:noAutofit/>
          </a:bodyPr>
          <a:p>
            <a:pPr algn="l">
              <a:lnSpc>
                <a:spcPct val="80000"/>
              </a:lnSpc>
            </a:pPr>
            <a:r>
              <a:rPr lang="zh-CN" altLang="en-US" sz="6600" b="1">
                <a:gradFill>
                  <a:gsLst>
                    <a:gs pos="0">
                      <a:schemeClr val="bg1"/>
                    </a:gs>
                    <a:gs pos="100000">
                      <a:srgbClr val="FFF795"/>
                    </a:gs>
                  </a:gsLst>
                  <a:lin ang="540000" scaled="1"/>
                </a:gra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知行合一</a:t>
            </a:r>
            <a:r>
              <a:rPr lang="en-US" altLang="zh-CN" sz="6600" b="1">
                <a:gradFill>
                  <a:gsLst>
                    <a:gs pos="0">
                      <a:schemeClr val="bg1"/>
                    </a:gs>
                    <a:gs pos="100000">
                      <a:srgbClr val="FFF795"/>
                    </a:gs>
                  </a:gsLst>
                  <a:lin ang="540000" scaled="1"/>
                </a:gra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6600" b="1">
                <a:gradFill>
                  <a:gsLst>
                    <a:gs pos="0">
                      <a:schemeClr val="bg1"/>
                    </a:gs>
                    <a:gs pos="100000">
                      <a:srgbClr val="FFF795"/>
                    </a:gs>
                  </a:gsLst>
                  <a:lin ang="540000" scaled="1"/>
                </a:gra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少错为赢</a:t>
            </a:r>
            <a:endParaRPr lang="zh-CN" altLang="en-US" sz="6600" b="1">
              <a:gradFill>
                <a:gsLst>
                  <a:gs pos="0">
                    <a:schemeClr val="bg1"/>
                  </a:gs>
                  <a:gs pos="100000">
                    <a:srgbClr val="FFF795"/>
                  </a:gs>
                </a:gsLst>
                <a:lin ang="540000" scaled="1"/>
              </a:gra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4751070" y="1560830"/>
            <a:ext cx="6756400" cy="1062355"/>
            <a:chOff x="7564" y="2210"/>
            <a:chExt cx="10640" cy="1673"/>
          </a:xfrm>
        </p:grpSpPr>
        <p:pic>
          <p:nvPicPr>
            <p:cNvPr id="2" name="图片 1" descr="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7564" y="2210"/>
              <a:ext cx="10599" cy="1673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>
              <p:custDataLst>
                <p:tags r:id="rId4"/>
              </p:custDataLst>
            </p:nvPr>
          </p:nvSpPr>
          <p:spPr>
            <a:xfrm>
              <a:off x="7770" y="2450"/>
              <a:ext cx="231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800">
                  <a:solidFill>
                    <a:srgbClr val="FFF8DC"/>
                  </a:solidFill>
                  <a:latin typeface="黑体" panose="02010609060101010101" charset="-122"/>
                  <a:ea typeface="黑体" panose="02010609060101010101" charset="-122"/>
                </a:rPr>
                <a:t>第一章</a:t>
              </a:r>
              <a:endParaRPr lang="zh-CN" altLang="en-US" sz="2800">
                <a:solidFill>
                  <a:srgbClr val="FFF8DC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" name="文本框 3"/>
            <p:cNvSpPr txBox="1"/>
            <p:nvPr>
              <p:custDataLst>
                <p:tags r:id="rId5"/>
              </p:custDataLst>
            </p:nvPr>
          </p:nvSpPr>
          <p:spPr>
            <a:xfrm>
              <a:off x="10330" y="2410"/>
              <a:ext cx="787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320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股民常犯哪些错</a:t>
              </a:r>
              <a:endParaRPr lang="zh-CN" alt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6"/>
            </p:custDataLst>
          </p:nvPr>
        </p:nvGrpSpPr>
        <p:grpSpPr>
          <a:xfrm>
            <a:off x="4751070" y="2741930"/>
            <a:ext cx="6756400" cy="1062355"/>
            <a:chOff x="7564" y="2210"/>
            <a:chExt cx="10640" cy="1673"/>
          </a:xfrm>
        </p:grpSpPr>
        <p:pic>
          <p:nvPicPr>
            <p:cNvPr id="7" name="图片 6" descr="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7564" y="2210"/>
              <a:ext cx="10599" cy="1673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>
              <p:custDataLst>
                <p:tags r:id="rId8"/>
              </p:custDataLst>
            </p:nvPr>
          </p:nvSpPr>
          <p:spPr>
            <a:xfrm>
              <a:off x="7770" y="2450"/>
              <a:ext cx="231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800">
                  <a:solidFill>
                    <a:srgbClr val="FFF8DC"/>
                  </a:solidFill>
                  <a:latin typeface="黑体" panose="02010609060101010101" charset="-122"/>
                  <a:ea typeface="黑体" panose="02010609060101010101" charset="-122"/>
                </a:rPr>
                <a:t>第二章</a:t>
              </a:r>
              <a:endParaRPr lang="zh-CN" altLang="en-US" sz="2800">
                <a:solidFill>
                  <a:srgbClr val="FFF8DC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9"/>
              </p:custDataLst>
            </p:nvPr>
          </p:nvSpPr>
          <p:spPr>
            <a:xfrm>
              <a:off x="10330" y="2410"/>
              <a:ext cx="787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320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知行合一之策略</a:t>
              </a:r>
              <a:endParaRPr lang="zh-CN" alt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0" name="组合 9"/>
          <p:cNvGrpSpPr/>
          <p:nvPr>
            <p:custDataLst>
              <p:tags r:id="rId10"/>
            </p:custDataLst>
          </p:nvPr>
        </p:nvGrpSpPr>
        <p:grpSpPr>
          <a:xfrm>
            <a:off x="4751070" y="3923030"/>
            <a:ext cx="6756400" cy="1062355"/>
            <a:chOff x="7564" y="2210"/>
            <a:chExt cx="10640" cy="1673"/>
          </a:xfrm>
        </p:grpSpPr>
        <p:pic>
          <p:nvPicPr>
            <p:cNvPr id="11" name="图片 10" descr="1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7564" y="2210"/>
              <a:ext cx="10599" cy="1673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>
              <p:custDataLst>
                <p:tags r:id="rId12"/>
              </p:custDataLst>
            </p:nvPr>
          </p:nvSpPr>
          <p:spPr>
            <a:xfrm>
              <a:off x="7770" y="2450"/>
              <a:ext cx="231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800">
                  <a:solidFill>
                    <a:srgbClr val="FFF8DC"/>
                  </a:solidFill>
                  <a:latin typeface="黑体" panose="02010609060101010101" charset="-122"/>
                  <a:ea typeface="黑体" panose="02010609060101010101" charset="-122"/>
                </a:rPr>
                <a:t>第</a:t>
              </a:r>
              <a:r>
                <a:rPr lang="zh-CN" altLang="en-US" sz="2800">
                  <a:solidFill>
                    <a:srgbClr val="FFF8DC"/>
                  </a:solidFill>
                  <a:latin typeface="黑体" panose="02010609060101010101" charset="-122"/>
                  <a:ea typeface="黑体" panose="02010609060101010101" charset="-122"/>
                </a:rPr>
                <a:t>三章</a:t>
              </a:r>
              <a:endParaRPr lang="zh-CN" altLang="en-US" sz="2800">
                <a:solidFill>
                  <a:srgbClr val="FFF8DC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13"/>
              </p:custDataLst>
            </p:nvPr>
          </p:nvSpPr>
          <p:spPr>
            <a:xfrm>
              <a:off x="10330" y="2410"/>
              <a:ext cx="787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320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策略的跟投选择</a:t>
              </a:r>
              <a:endParaRPr lang="zh-CN" alt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2562860" y="2130425"/>
            <a:ext cx="2803525" cy="464185"/>
          </a:xfrm>
          <a:prstGeom prst="rect">
            <a:avLst/>
          </a:prstGeom>
          <a:noFill/>
          <a:effectLst>
            <a:reflection blurRad="6350" stA="36000" endA="300" endPos="25000" dir="5400000" sy="-100000" algn="bl" rotWithShape="0"/>
          </a:effectLst>
        </p:spPr>
        <p:txBody>
          <a:bodyPr wrap="square" rtlCol="0">
            <a:noAutofit/>
          </a:bodyPr>
          <a:p>
            <a:pPr algn="l">
              <a:lnSpc>
                <a:spcPct val="80000"/>
              </a:lnSpc>
            </a:pPr>
            <a:r>
              <a:rPr lang="zh-CN" altLang="en-US" sz="4200">
                <a:gradFill>
                  <a:gsLst>
                    <a:gs pos="0">
                      <a:schemeClr val="bg1"/>
                    </a:gs>
                    <a:gs pos="100000">
                      <a:srgbClr val="FFF795"/>
                    </a:gs>
                  </a:gsLst>
                  <a:lin ang="540000" scaled="1"/>
                </a:gradFill>
                <a:latin typeface="黑体" panose="02010609060101010101" charset="-122"/>
                <a:ea typeface="黑体" panose="02010609060101010101" charset="-122"/>
              </a:rPr>
              <a:t>PART 01</a:t>
            </a:r>
            <a:endParaRPr lang="zh-CN" altLang="en-US" sz="4200">
              <a:gradFill>
                <a:gsLst>
                  <a:gs pos="0">
                    <a:schemeClr val="bg1"/>
                  </a:gs>
                  <a:gs pos="100000">
                    <a:srgbClr val="FFF795"/>
                  </a:gs>
                </a:gsLst>
                <a:lin ang="540000" scaled="1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2871470"/>
            <a:ext cx="12192000" cy="752475"/>
          </a:xfrm>
          <a:prstGeom prst="rect">
            <a:avLst/>
          </a:prstGeom>
          <a:noFill/>
          <a:effectLst>
            <a:reflection blurRad="6350" stA="15000" endA="300" endPos="20000" dir="5400000" sy="-100000" algn="bl" rotWithShape="0"/>
          </a:effectLst>
        </p:spPr>
        <p:txBody>
          <a:bodyPr wrap="square" rtlCol="0">
            <a:noAutofit/>
          </a:bodyPr>
          <a:p>
            <a:pPr algn="ctr">
              <a:lnSpc>
                <a:spcPct val="80000"/>
              </a:lnSpc>
            </a:pPr>
            <a:r>
              <a:rPr lang="zh-CN" altLang="en-US" sz="6400">
                <a:gradFill>
                  <a:gsLst>
                    <a:gs pos="0">
                      <a:srgbClr val="F42031"/>
                    </a:gs>
                    <a:gs pos="100000">
                      <a:srgbClr val="F42031"/>
                    </a:gs>
                  </a:gsLst>
                  <a:lin ang="540000" scaled="1"/>
                </a:gradFill>
                <a:latin typeface="黑体" panose="02010609060101010101" charset="-122"/>
                <a:ea typeface="黑体" panose="02010609060101010101" charset="-122"/>
              </a:rPr>
              <a:t>股民常犯哪些错</a:t>
            </a:r>
            <a:endParaRPr lang="zh-CN" altLang="en-US" sz="6400">
              <a:gradFill>
                <a:gsLst>
                  <a:gs pos="0">
                    <a:srgbClr val="F42031"/>
                  </a:gs>
                  <a:gs pos="100000">
                    <a:srgbClr val="F42031"/>
                  </a:gs>
                </a:gsLst>
                <a:lin ang="540000" scaled="1"/>
              </a:gra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35" y="6542405"/>
            <a:ext cx="121913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>
                    <a:lumMod val="9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经传多赢资深投顾 :方建伟丨执业编号:A1120613090012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bg1">
                  <a:lumMod val="9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18180" y="62230"/>
            <a:ext cx="5755005" cy="375285"/>
          </a:xfrm>
          <a:prstGeom prst="rect">
            <a:avLst/>
          </a:prstGeom>
          <a:noFill/>
          <a:effectLst>
            <a:reflection stA="71000" endA="300" endPos="60000" dir="5400000" sy="-100000" algn="bl" rotWithShape="0"/>
          </a:effectLst>
        </p:spPr>
        <p:txBody>
          <a:bodyPr wrap="square" rtlCol="0">
            <a:noAutofit/>
          </a:bodyPr>
          <a:p>
            <a:pPr algn="ctr">
              <a:lnSpc>
                <a:spcPct val="80000"/>
              </a:lnSpc>
            </a:pPr>
            <a:r>
              <a:rPr lang="zh-CN" altLang="en-US" sz="3000" b="1">
                <a:gradFill>
                  <a:gsLst>
                    <a:gs pos="0">
                      <a:schemeClr val="bg1"/>
                    </a:gs>
                    <a:gs pos="100000">
                      <a:srgbClr val="FFF795"/>
                    </a:gs>
                  </a:gsLst>
                  <a:lin ang="540000" scaled="1"/>
                </a:gradFill>
                <a:latin typeface="黑体" panose="02010609060101010101" charset="-122"/>
                <a:ea typeface="黑体" panose="02010609060101010101" charset="-122"/>
              </a:rPr>
              <a:t>一起回答几个问题</a:t>
            </a:r>
            <a:endParaRPr lang="zh-CN" altLang="en-US" sz="3000" b="1">
              <a:gradFill>
                <a:gsLst>
                  <a:gs pos="0">
                    <a:schemeClr val="bg1"/>
                  </a:gs>
                  <a:gs pos="100000">
                    <a:srgbClr val="FFF795"/>
                  </a:gs>
                </a:gsLst>
                <a:lin ang="540000" scaled="1"/>
              </a:gra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930" y="854710"/>
            <a:ext cx="11267440" cy="50838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>
              <a:lnSpc>
                <a:spcPct val="125000"/>
              </a:lnSpc>
            </a:pPr>
            <a:r>
              <a:rPr lang="zh-CN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你今天买的股票，是否在昨天之前就已经选好？</a:t>
            </a:r>
            <a:endParaRPr lang="zh-CN" sz="28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just">
              <a:lnSpc>
                <a:spcPct val="125000"/>
              </a:lnSpc>
            </a:pPr>
            <a:endParaRPr lang="zh-CN" sz="28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just">
              <a:lnSpc>
                <a:spcPct val="125000"/>
              </a:lnSpc>
            </a:pPr>
            <a:r>
              <a:rPr lang="zh-CN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你的股票池是否超过</a:t>
            </a:r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15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只？你有核心股票池吗？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just">
              <a:lnSpc>
                <a:spcPct val="125000"/>
              </a:lnSpc>
            </a:pPr>
            <a:endParaRPr lang="zh-CN" altLang="en-US" sz="28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你今天买入</a:t>
            </a:r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/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卖出的股票，是否按方法买了</a:t>
            </a:r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/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卖了？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just">
              <a:lnSpc>
                <a:spcPct val="125000"/>
              </a:lnSpc>
            </a:pPr>
            <a:endParaRPr lang="zh-CN" altLang="en-US" sz="28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如果让你写下来为什么做这只股票，能写清楚吗？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just">
              <a:lnSpc>
                <a:spcPct val="125000"/>
              </a:lnSpc>
            </a:pPr>
            <a:endParaRPr lang="zh-CN" altLang="en-US" sz="28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你是否有月度做复盘总结的习惯？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945" y="1331595"/>
            <a:ext cx="3842385" cy="43173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35" y="6542405"/>
            <a:ext cx="121913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>
                    <a:lumMod val="9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经传多赢资深投顾 :方建伟丨执业编号:A1120613090012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bg1">
                  <a:lumMod val="9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18180" y="62230"/>
            <a:ext cx="5755005" cy="375285"/>
          </a:xfrm>
          <a:prstGeom prst="rect">
            <a:avLst/>
          </a:prstGeom>
          <a:noFill/>
          <a:effectLst>
            <a:reflection stA="71000" endA="300" endPos="60000" dir="5400000" sy="-100000" algn="bl" rotWithShape="0"/>
          </a:effectLst>
        </p:spPr>
        <p:txBody>
          <a:bodyPr wrap="square" rtlCol="0">
            <a:noAutofit/>
          </a:bodyPr>
          <a:p>
            <a:pPr algn="ctr">
              <a:lnSpc>
                <a:spcPct val="80000"/>
              </a:lnSpc>
            </a:pPr>
            <a:r>
              <a:rPr lang="zh-CN" altLang="en-US" sz="3000" b="1">
                <a:gradFill>
                  <a:gsLst>
                    <a:gs pos="0">
                      <a:schemeClr val="bg1"/>
                    </a:gs>
                    <a:gs pos="100000">
                      <a:srgbClr val="FFF795"/>
                    </a:gs>
                  </a:gsLst>
                  <a:lin ang="540000" scaled="1"/>
                </a:gradFill>
                <a:latin typeface="黑体" panose="02010609060101010101" charset="-122"/>
                <a:ea typeface="黑体" panose="02010609060101010101" charset="-122"/>
              </a:rPr>
              <a:t>复盘总结</a:t>
            </a:r>
            <a:endParaRPr lang="zh-CN" altLang="en-US" sz="3000" b="1">
              <a:gradFill>
                <a:gsLst>
                  <a:gs pos="0">
                    <a:schemeClr val="bg1"/>
                  </a:gs>
                  <a:gs pos="100000">
                    <a:srgbClr val="FFF795"/>
                  </a:gs>
                </a:gsLst>
                <a:lin ang="540000" scaled="1"/>
              </a:gra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18260" y="3898900"/>
            <a:ext cx="93059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、看结果：绝对收益（赚还是亏）、相对收益（是否跑赢市场：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11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月平均股价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+3.5%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、看执行：先写好你的方法是什么，将自己的每一笔交易都打出来，一一对比！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5" name="Freeform 4"/>
          <p:cNvSpPr/>
          <p:nvPr>
            <p:custDataLst>
              <p:tags r:id="rId1"/>
            </p:custDataLst>
          </p:nvPr>
        </p:nvSpPr>
        <p:spPr>
          <a:xfrm>
            <a:off x="2831364" y="1057591"/>
            <a:ext cx="2870825" cy="2622291"/>
          </a:xfrm>
          <a:custGeom>
            <a:avLst/>
            <a:gdLst>
              <a:gd name="connsiteX0" fmla="*/ 2901949 w 3176990"/>
              <a:gd name="connsiteY0" fmla="*/ 0 h 2901950"/>
              <a:gd name="connsiteX1" fmla="*/ 2901948 w 3176990"/>
              <a:gd name="connsiteY1" fmla="*/ 1181659 h 2901950"/>
              <a:gd name="connsiteX2" fmla="*/ 3176990 w 3176990"/>
              <a:gd name="connsiteY2" fmla="*/ 1450974 h 2901950"/>
              <a:gd name="connsiteX3" fmla="*/ 2901948 w 3176990"/>
              <a:gd name="connsiteY3" fmla="*/ 1720293 h 2901950"/>
              <a:gd name="connsiteX4" fmla="*/ 2901947 w 3176990"/>
              <a:gd name="connsiteY4" fmla="*/ 2901950 h 2901950"/>
              <a:gd name="connsiteX5" fmla="*/ 0 w 3176990"/>
              <a:gd name="connsiteY5" fmla="*/ 2901949 h 2901950"/>
              <a:gd name="connsiteX6" fmla="*/ 1 w 3176990"/>
              <a:gd name="connsiteY6" fmla="*/ 1 h 290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6990" h="2901950">
                <a:moveTo>
                  <a:pt x="2901949" y="0"/>
                </a:moveTo>
                <a:lnTo>
                  <a:pt x="2901948" y="1181659"/>
                </a:lnTo>
                <a:lnTo>
                  <a:pt x="3176990" y="1450974"/>
                </a:lnTo>
                <a:lnTo>
                  <a:pt x="2901948" y="1720293"/>
                </a:lnTo>
                <a:lnTo>
                  <a:pt x="2901947" y="2901950"/>
                </a:lnTo>
                <a:lnTo>
                  <a:pt x="0" y="2901949"/>
                </a:lnTo>
                <a:lnTo>
                  <a:pt x="1" y="1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9867" tIns="548647" rIns="638232" bIns="548653" numCol="1" spcCol="0" rtlCol="0" fromWordArt="0" anchor="ctr" anchorCtr="0" forceAA="0" compatLnSpc="1">
            <a:noAutofit/>
          </a:bodyPr>
          <a:p>
            <a:pPr>
              <a:lnSpc>
                <a:spcPct val="130000"/>
              </a:lnSpc>
            </a:pPr>
            <a:r>
              <a:rPr lang="zh-CN" altLang="zh-CN" sz="20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看结果</a:t>
            </a:r>
            <a:endParaRPr lang="zh-CN" altLang="zh-CN" sz="2000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+mn-ea"/>
              <a:sym typeface="+mn-ea"/>
            </a:endParaRPr>
          </a:p>
        </p:txBody>
      </p:sp>
      <p:sp>
        <p:nvSpPr>
          <p:cNvPr id="16" name="任意多边形: 形状 15"/>
          <p:cNvSpPr/>
          <p:nvPr>
            <p:custDataLst>
              <p:tags r:id="rId2"/>
            </p:custDataLst>
          </p:nvPr>
        </p:nvSpPr>
        <p:spPr>
          <a:xfrm>
            <a:off x="2826721" y="1932447"/>
            <a:ext cx="444163" cy="883661"/>
          </a:xfrm>
          <a:custGeom>
            <a:avLst/>
            <a:gdLst>
              <a:gd name="connsiteX0" fmla="*/ 2872 w 546771"/>
              <a:gd name="connsiteY0" fmla="*/ 0 h 1087799"/>
              <a:gd name="connsiteX1" fmla="*/ 546771 w 546771"/>
              <a:gd name="connsiteY1" fmla="*/ 543900 h 1087799"/>
              <a:gd name="connsiteX2" fmla="*/ 2872 w 546771"/>
              <a:gd name="connsiteY2" fmla="*/ 1087799 h 1087799"/>
              <a:gd name="connsiteX3" fmla="*/ 0 w 546771"/>
              <a:gd name="connsiteY3" fmla="*/ 1087510 h 1087799"/>
              <a:gd name="connsiteX4" fmla="*/ 0 w 546771"/>
              <a:gd name="connsiteY4" fmla="*/ 289 h 1087799"/>
              <a:gd name="connsiteX5" fmla="*/ 2872 w 546771"/>
              <a:gd name="connsiteY5" fmla="*/ 0 h 108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771" h="1087799">
                <a:moveTo>
                  <a:pt x="2872" y="0"/>
                </a:moveTo>
                <a:cubicBezTo>
                  <a:pt x="303260" y="0"/>
                  <a:pt x="546771" y="243512"/>
                  <a:pt x="546771" y="543900"/>
                </a:cubicBezTo>
                <a:cubicBezTo>
                  <a:pt x="546771" y="844287"/>
                  <a:pt x="303260" y="1087799"/>
                  <a:pt x="2872" y="1087799"/>
                </a:cubicBezTo>
                <a:lnTo>
                  <a:pt x="0" y="1087510"/>
                </a:lnTo>
                <a:lnTo>
                  <a:pt x="0" y="289"/>
                </a:lnTo>
                <a:lnTo>
                  <a:pt x="2872" y="0"/>
                </a:lnTo>
                <a:close/>
              </a:path>
            </a:pathLst>
          </a:custGeom>
          <a:gradFill>
            <a:gsLst>
              <a:gs pos="2000">
                <a:schemeClr val="accent1">
                  <a:lumMod val="10000"/>
                  <a:lumOff val="90000"/>
                  <a:alpha val="100000"/>
                </a:schemeClr>
              </a:gs>
              <a:gs pos="100000">
                <a:schemeClr val="accent1">
                  <a:lumMod val="10000"/>
                  <a:lumOff val="90000"/>
                  <a:alpha val="10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3986" tIns="203923" rIns="148924" bIns="218050" numCol="1" spcCol="0" rtlCol="0" fromWordArt="0" anchor="ctr" anchorCtr="0" forceAA="0" compatLnSpc="1">
            <a:noAutofit/>
          </a:bodyPr>
          <a:p>
            <a:pPr algn="ctr"/>
            <a:r>
              <a:rPr lang="en-US" altLang="zh-CN" sz="3600" b="1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1</a:t>
            </a:r>
            <a:endParaRPr lang="en-US" altLang="zh-CN" sz="3600" b="1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cs typeface="+mn-ea"/>
              <a:sym typeface="+mn-ea"/>
            </a:endParaRPr>
          </a:p>
        </p:txBody>
      </p:sp>
      <p:sp>
        <p:nvSpPr>
          <p:cNvPr id="97" name="Freeform 19"/>
          <p:cNvSpPr/>
          <p:nvPr>
            <p:custDataLst>
              <p:tags r:id="rId3"/>
            </p:custDataLst>
          </p:nvPr>
        </p:nvSpPr>
        <p:spPr>
          <a:xfrm>
            <a:off x="6194092" y="1057591"/>
            <a:ext cx="2870823" cy="2622291"/>
          </a:xfrm>
          <a:custGeom>
            <a:avLst/>
            <a:gdLst>
              <a:gd name="connsiteX0" fmla="*/ 2901948 w 3176987"/>
              <a:gd name="connsiteY0" fmla="*/ 0 h 2901950"/>
              <a:gd name="connsiteX1" fmla="*/ 2901948 w 3176987"/>
              <a:gd name="connsiteY1" fmla="*/ 1181659 h 2901950"/>
              <a:gd name="connsiteX2" fmla="*/ 3176987 w 3176987"/>
              <a:gd name="connsiteY2" fmla="*/ 1450976 h 2901950"/>
              <a:gd name="connsiteX3" fmla="*/ 2901947 w 3176987"/>
              <a:gd name="connsiteY3" fmla="*/ 1720294 h 2901950"/>
              <a:gd name="connsiteX4" fmla="*/ 2901948 w 3176987"/>
              <a:gd name="connsiteY4" fmla="*/ 2901950 h 2901950"/>
              <a:gd name="connsiteX5" fmla="*/ 2 w 3176987"/>
              <a:gd name="connsiteY5" fmla="*/ 2901950 h 2901950"/>
              <a:gd name="connsiteX6" fmla="*/ 0 w 3176987"/>
              <a:gd name="connsiteY6" fmla="*/ 1 h 290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6987" h="2901950">
                <a:moveTo>
                  <a:pt x="2901948" y="0"/>
                </a:moveTo>
                <a:lnTo>
                  <a:pt x="2901948" y="1181659"/>
                </a:lnTo>
                <a:lnTo>
                  <a:pt x="3176987" y="1450976"/>
                </a:lnTo>
                <a:lnTo>
                  <a:pt x="2901947" y="1720294"/>
                </a:lnTo>
                <a:lnTo>
                  <a:pt x="2901948" y="2901950"/>
                </a:lnTo>
                <a:lnTo>
                  <a:pt x="2" y="2901950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9494" tIns="548651" rIns="638602" bIns="548649" numCol="1" spcCol="0" rtlCol="0" fromWordArt="0" anchor="ctr" anchorCtr="0" forceAA="0" compatLnSpc="1">
            <a:noAutofit/>
          </a:bodyPr>
          <a:p>
            <a:pPr>
              <a:lnSpc>
                <a:spcPct val="130000"/>
              </a:lnSpc>
            </a:pPr>
            <a:r>
              <a:rPr lang="zh-CN" altLang="zh-CN" sz="20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看执行</a:t>
            </a:r>
            <a:endParaRPr lang="zh-CN" altLang="zh-CN" sz="2000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+mn-ea"/>
              <a:sym typeface="+mn-ea"/>
            </a:endParaRPr>
          </a:p>
        </p:txBody>
      </p:sp>
      <p:sp>
        <p:nvSpPr>
          <p:cNvPr id="19" name="任意多边形: 形状 18"/>
          <p:cNvSpPr/>
          <p:nvPr>
            <p:custDataLst>
              <p:tags r:id="rId4"/>
            </p:custDataLst>
          </p:nvPr>
        </p:nvSpPr>
        <p:spPr>
          <a:xfrm>
            <a:off x="6189449" y="1932447"/>
            <a:ext cx="444163" cy="883661"/>
          </a:xfrm>
          <a:custGeom>
            <a:avLst/>
            <a:gdLst>
              <a:gd name="connsiteX0" fmla="*/ 2872 w 546771"/>
              <a:gd name="connsiteY0" fmla="*/ 0 h 1087799"/>
              <a:gd name="connsiteX1" fmla="*/ 546771 w 546771"/>
              <a:gd name="connsiteY1" fmla="*/ 543900 h 1087799"/>
              <a:gd name="connsiteX2" fmla="*/ 2872 w 546771"/>
              <a:gd name="connsiteY2" fmla="*/ 1087799 h 1087799"/>
              <a:gd name="connsiteX3" fmla="*/ 0 w 546771"/>
              <a:gd name="connsiteY3" fmla="*/ 1087510 h 1087799"/>
              <a:gd name="connsiteX4" fmla="*/ 0 w 546771"/>
              <a:gd name="connsiteY4" fmla="*/ 289 h 1087799"/>
              <a:gd name="connsiteX5" fmla="*/ 2872 w 546771"/>
              <a:gd name="connsiteY5" fmla="*/ 0 h 108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771" h="1087799">
                <a:moveTo>
                  <a:pt x="2872" y="0"/>
                </a:moveTo>
                <a:cubicBezTo>
                  <a:pt x="303260" y="0"/>
                  <a:pt x="546771" y="243512"/>
                  <a:pt x="546771" y="543900"/>
                </a:cubicBezTo>
                <a:cubicBezTo>
                  <a:pt x="546771" y="844287"/>
                  <a:pt x="303260" y="1087799"/>
                  <a:pt x="2872" y="1087799"/>
                </a:cubicBezTo>
                <a:lnTo>
                  <a:pt x="0" y="1087510"/>
                </a:lnTo>
                <a:lnTo>
                  <a:pt x="0" y="289"/>
                </a:lnTo>
                <a:lnTo>
                  <a:pt x="2872" y="0"/>
                </a:lnTo>
                <a:close/>
              </a:path>
            </a:pathLst>
          </a:custGeom>
          <a:gradFill>
            <a:gsLst>
              <a:gs pos="2000">
                <a:schemeClr val="accent2">
                  <a:lumMod val="10000"/>
                  <a:lumOff val="90000"/>
                  <a:alpha val="100000"/>
                </a:schemeClr>
              </a:gs>
              <a:gs pos="100000">
                <a:schemeClr val="accent2">
                  <a:lumMod val="10000"/>
                  <a:lumOff val="90000"/>
                  <a:alpha val="10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3986" tIns="203923" rIns="148924" bIns="218050" numCol="1" spcCol="0" rtlCol="0" fromWordArt="0" anchor="ctr" anchorCtr="0" forceAA="0" compatLnSpc="1">
            <a:noAutofit/>
          </a:bodyPr>
          <a:p>
            <a:pPr algn="ctr"/>
            <a:r>
              <a:rPr lang="en-US" altLang="zh-CN" sz="3600" b="1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2</a:t>
            </a:r>
            <a:endParaRPr lang="en-US" altLang="zh-CN" sz="3600" b="1" dirty="0">
              <a:solidFill>
                <a:schemeClr val="accent2"/>
              </a:solidFill>
              <a:latin typeface="黑体" panose="02010609060101010101" charset="-122"/>
              <a:ea typeface="黑体" panose="02010609060101010101" charset="-122"/>
              <a:cs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30575" y="5039995"/>
            <a:ext cx="56064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光学习不总结，等于白学！</a:t>
            </a:r>
            <a:endParaRPr lang="zh-CN" sz="36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35" y="6542405"/>
            <a:ext cx="121913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>
                    <a:lumMod val="9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经传多赢资深投顾 :方建伟丨执业编号:A1120613090012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bg1">
                  <a:lumMod val="9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18180" y="62230"/>
            <a:ext cx="5755005" cy="375285"/>
          </a:xfrm>
          <a:prstGeom prst="rect">
            <a:avLst/>
          </a:prstGeom>
          <a:noFill/>
          <a:effectLst>
            <a:reflection stA="71000" endA="300" endPos="60000" dir="5400000" sy="-100000" algn="bl" rotWithShape="0"/>
          </a:effectLst>
        </p:spPr>
        <p:txBody>
          <a:bodyPr wrap="square" rtlCol="0">
            <a:noAutofit/>
          </a:bodyPr>
          <a:p>
            <a:pPr algn="ctr">
              <a:lnSpc>
                <a:spcPct val="80000"/>
              </a:lnSpc>
            </a:pPr>
            <a:r>
              <a:rPr lang="zh-CN" altLang="en-US" sz="3000" b="1">
                <a:gradFill>
                  <a:gsLst>
                    <a:gs pos="0">
                      <a:schemeClr val="bg1"/>
                    </a:gs>
                    <a:gs pos="100000">
                      <a:srgbClr val="FFF795"/>
                    </a:gs>
                  </a:gsLst>
                  <a:lin ang="540000" scaled="1"/>
                </a:gradFill>
                <a:latin typeface="黑体" panose="02010609060101010101" charset="-122"/>
                <a:ea typeface="黑体" panose="02010609060101010101" charset="-122"/>
              </a:rPr>
              <a:t>交易系统决定结果</a:t>
            </a:r>
            <a:endParaRPr lang="zh-CN" altLang="en-US" sz="3000" b="1">
              <a:gradFill>
                <a:gsLst>
                  <a:gs pos="0">
                    <a:schemeClr val="bg1"/>
                  </a:gs>
                  <a:gs pos="100000">
                    <a:srgbClr val="FFF795"/>
                  </a:gs>
                </a:gsLst>
                <a:lin ang="540000" scaled="1"/>
              </a:gra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4060" y="3481705"/>
            <a:ext cx="4391025" cy="2705100"/>
          </a:xfrm>
          <a:prstGeom prst="rect">
            <a:avLst/>
          </a:prstGeom>
        </p:spPr>
      </p:pic>
      <p:sp>
        <p:nvSpPr>
          <p:cNvPr id="5" name="平行四边形 4"/>
          <p:cNvSpPr/>
          <p:nvPr>
            <p:custDataLst>
              <p:tags r:id="rId2"/>
            </p:custDataLst>
          </p:nvPr>
        </p:nvSpPr>
        <p:spPr>
          <a:xfrm rot="16200000">
            <a:off x="4307512" y="1418267"/>
            <a:ext cx="458187" cy="530705"/>
          </a:xfrm>
          <a:prstGeom prst="parallelogram">
            <a:avLst>
              <a:gd name="adj" fmla="val 47404"/>
            </a:avLst>
          </a:prstGeom>
          <a:gradFill>
            <a:gsLst>
              <a:gs pos="0">
                <a:srgbClr val="376FFF">
                  <a:lumMod val="85000"/>
                </a:srgbClr>
              </a:gs>
              <a:gs pos="100000">
                <a:srgbClr val="376FFF">
                  <a:alpha val="100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6" name="平行四边形 5"/>
          <p:cNvSpPr/>
          <p:nvPr>
            <p:custDataLst>
              <p:tags r:id="rId3"/>
            </p:custDataLst>
          </p:nvPr>
        </p:nvSpPr>
        <p:spPr>
          <a:xfrm rot="16200000">
            <a:off x="4307512" y="2781839"/>
            <a:ext cx="458187" cy="530705"/>
          </a:xfrm>
          <a:prstGeom prst="parallelogram">
            <a:avLst>
              <a:gd name="adj" fmla="val 47404"/>
            </a:avLst>
          </a:prstGeom>
          <a:gradFill>
            <a:gsLst>
              <a:gs pos="0">
                <a:srgbClr val="FFC000">
                  <a:lumMod val="85000"/>
                </a:srgbClr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4" name="平行四边形 13"/>
          <p:cNvSpPr/>
          <p:nvPr>
            <p:custDataLst>
              <p:tags r:id="rId4"/>
            </p:custDataLst>
          </p:nvPr>
        </p:nvSpPr>
        <p:spPr>
          <a:xfrm rot="16200000" flipV="1">
            <a:off x="7365935" y="2097306"/>
            <a:ext cx="458187" cy="536199"/>
          </a:xfrm>
          <a:prstGeom prst="parallelogram">
            <a:avLst>
              <a:gd name="adj" fmla="val 47404"/>
            </a:avLst>
          </a:prstGeom>
          <a:gradFill>
            <a:gsLst>
              <a:gs pos="0">
                <a:srgbClr val="FF7429">
                  <a:lumMod val="75000"/>
                </a:srgbClr>
              </a:gs>
              <a:gs pos="100000">
                <a:srgbClr val="FF7429">
                  <a:lumMod val="90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cxnSp>
        <p:nvCxnSpPr>
          <p:cNvPr id="28" name="直接连接符 27"/>
          <p:cNvCxnSpPr/>
          <p:nvPr>
            <p:custDataLst>
              <p:tags r:id="rId5"/>
            </p:custDataLst>
          </p:nvPr>
        </p:nvCxnSpPr>
        <p:spPr>
          <a:xfrm>
            <a:off x="7236830" y="1413872"/>
            <a:ext cx="835064" cy="0"/>
          </a:xfrm>
          <a:prstGeom prst="line">
            <a:avLst/>
          </a:prstGeom>
          <a:ln w="9525">
            <a:solidFill>
              <a:srgbClr val="376FFF">
                <a:lumMod val="60000"/>
                <a:lumOff val="40000"/>
              </a:srgbClr>
            </a:solidFill>
            <a:prstDash val="dash"/>
            <a:headEnd type="oval" w="sm" len="sm"/>
            <a:tailEnd type="oval" w="sm" len="sm"/>
          </a:ln>
        </p:spPr>
        <p:style>
          <a:lnRef idx="2">
            <a:srgbClr val="376FFF"/>
          </a:lnRef>
          <a:fillRef idx="0">
            <a:srgbClr val="FFFFFF"/>
          </a:fillRef>
          <a:effectRef idx="0">
            <a:srgbClr val="FFFFFF"/>
          </a:effectRef>
          <a:fontRef idx="minor">
            <a:srgbClr val="000000"/>
          </a:fontRef>
        </p:style>
      </p:cxnSp>
      <p:cxnSp>
        <p:nvCxnSpPr>
          <p:cNvPr id="29" name="直接连接符 28"/>
          <p:cNvCxnSpPr/>
          <p:nvPr>
            <p:custDataLst>
              <p:tags r:id="rId6"/>
            </p:custDataLst>
          </p:nvPr>
        </p:nvCxnSpPr>
        <p:spPr>
          <a:xfrm>
            <a:off x="7236830" y="2813703"/>
            <a:ext cx="835064" cy="0"/>
          </a:xfrm>
          <a:prstGeom prst="line">
            <a:avLst/>
          </a:prstGeom>
          <a:ln w="9525">
            <a:solidFill>
              <a:srgbClr val="FFC000">
                <a:lumMod val="60000"/>
                <a:lumOff val="40000"/>
              </a:srgbClr>
            </a:solidFill>
            <a:prstDash val="dash"/>
            <a:headEnd type="oval" w="sm" len="sm"/>
            <a:tailEnd type="oval" w="sm" len="sm"/>
          </a:ln>
        </p:spPr>
        <p:style>
          <a:lnRef idx="2">
            <a:srgbClr val="376FFF"/>
          </a:lnRef>
          <a:fillRef idx="0">
            <a:srgbClr val="FFFFFF"/>
          </a:fillRef>
          <a:effectRef idx="0">
            <a:srgbClr val="FFFFFF"/>
          </a:effectRef>
          <a:fontRef idx="minor">
            <a:srgbClr val="000000"/>
          </a:fontRef>
        </p:style>
      </p:cxnSp>
      <p:sp>
        <p:nvSpPr>
          <p:cNvPr id="33" name="椭圆 32"/>
          <p:cNvSpPr/>
          <p:nvPr>
            <p:custDataLst>
              <p:tags r:id="rId7"/>
            </p:custDataLst>
          </p:nvPr>
        </p:nvSpPr>
        <p:spPr>
          <a:xfrm>
            <a:off x="8131227" y="1245760"/>
            <a:ext cx="336223" cy="336223"/>
          </a:xfrm>
          <a:prstGeom prst="ellipse">
            <a:avLst/>
          </a:prstGeom>
          <a:gradFill>
            <a:gsLst>
              <a:gs pos="0">
                <a:srgbClr val="376FFF">
                  <a:lumMod val="75000"/>
                  <a:lumOff val="25000"/>
                </a:srgbClr>
              </a:gs>
              <a:gs pos="100000">
                <a:srgbClr val="376FFF">
                  <a:lumMod val="85000"/>
                  <a:lumOff val="15000"/>
                </a:srgbClr>
              </a:gs>
            </a:gsLst>
            <a:lin ang="2640000" scaled="0"/>
          </a:gradFill>
          <a:ln w="31750">
            <a:noFill/>
          </a:ln>
          <a:effectLst/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cxnSp>
        <p:nvCxnSpPr>
          <p:cNvPr id="35" name="直接连接符 34"/>
          <p:cNvCxnSpPr/>
          <p:nvPr>
            <p:custDataLst>
              <p:tags r:id="rId8"/>
            </p:custDataLst>
          </p:nvPr>
        </p:nvCxnSpPr>
        <p:spPr>
          <a:xfrm>
            <a:off x="4052598" y="2113787"/>
            <a:ext cx="835064" cy="0"/>
          </a:xfrm>
          <a:prstGeom prst="line">
            <a:avLst/>
          </a:prstGeom>
          <a:ln w="9525">
            <a:solidFill>
              <a:srgbClr val="FF7429">
                <a:lumMod val="60000"/>
                <a:lumOff val="40000"/>
              </a:srgbClr>
            </a:solidFill>
            <a:prstDash val="dash"/>
            <a:headEnd type="oval" w="sm" len="sm"/>
            <a:tailEnd type="oval" w="sm" len="sm"/>
          </a:ln>
        </p:spPr>
        <p:style>
          <a:lnRef idx="2">
            <a:srgbClr val="376FFF"/>
          </a:lnRef>
          <a:fillRef idx="0">
            <a:srgbClr val="FFFFFF"/>
          </a:fillRef>
          <a:effectRef idx="0">
            <a:srgbClr val="FFFFFF"/>
          </a:effectRef>
          <a:fontRef idx="minor">
            <a:srgbClr val="000000"/>
          </a:fontRef>
        </p:style>
      </p:cxnSp>
      <p:sp>
        <p:nvSpPr>
          <p:cNvPr id="37" name="椭圆 36"/>
          <p:cNvSpPr/>
          <p:nvPr>
            <p:custDataLst>
              <p:tags r:id="rId9"/>
            </p:custDataLst>
          </p:nvPr>
        </p:nvSpPr>
        <p:spPr>
          <a:xfrm>
            <a:off x="8125734" y="2641746"/>
            <a:ext cx="336223" cy="336223"/>
          </a:xfrm>
          <a:prstGeom prst="ellipse">
            <a:avLst/>
          </a:prstGeom>
          <a:gradFill>
            <a:gsLst>
              <a:gs pos="0">
                <a:srgbClr val="FFC000">
                  <a:lumMod val="75000"/>
                  <a:lumOff val="25000"/>
                </a:srgbClr>
              </a:gs>
              <a:gs pos="100000">
                <a:srgbClr val="FFC000">
                  <a:lumMod val="85000"/>
                  <a:lumOff val="15000"/>
                </a:srgbClr>
              </a:gs>
            </a:gsLst>
            <a:lin ang="2640000" scaled="0"/>
          </a:gradFill>
          <a:ln w="31750">
            <a:noFill/>
          </a:ln>
          <a:effectLst/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1" name="椭圆 40"/>
          <p:cNvSpPr/>
          <p:nvPr>
            <p:custDataLst>
              <p:tags r:id="rId10"/>
            </p:custDataLst>
          </p:nvPr>
        </p:nvSpPr>
        <p:spPr>
          <a:xfrm>
            <a:off x="3658690" y="1945676"/>
            <a:ext cx="336223" cy="336223"/>
          </a:xfrm>
          <a:prstGeom prst="ellipse">
            <a:avLst/>
          </a:prstGeom>
          <a:gradFill>
            <a:gsLst>
              <a:gs pos="0">
                <a:srgbClr val="FF7429">
                  <a:lumMod val="75000"/>
                  <a:lumOff val="25000"/>
                </a:srgbClr>
              </a:gs>
              <a:gs pos="100000">
                <a:srgbClr val="FF7429">
                  <a:lumMod val="85000"/>
                  <a:lumOff val="15000"/>
                </a:srgbClr>
              </a:gs>
            </a:gsLst>
            <a:lin ang="2640000" scaled="0"/>
          </a:gradFill>
          <a:ln w="31750">
            <a:noFill/>
          </a:ln>
          <a:effectLst/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7" name="矩形 6"/>
          <p:cNvSpPr/>
          <p:nvPr>
            <p:custDataLst>
              <p:tags r:id="rId11"/>
            </p:custDataLst>
          </p:nvPr>
        </p:nvSpPr>
        <p:spPr>
          <a:xfrm>
            <a:off x="8518066" y="615974"/>
            <a:ext cx="2045141" cy="101416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+mn-ea"/>
              </a:rPr>
              <a:t>大盘分析、政策等</a:t>
            </a:r>
            <a:endParaRPr lang="zh-CN" altLang="en-US" sz="2000" b="1" dirty="0">
              <a:solidFill>
                <a:srgbClr val="000000">
                  <a:lumMod val="85000"/>
                  <a:lumOff val="15000"/>
                </a:srgbClr>
              </a:solidFill>
              <a:latin typeface="黑体" panose="02010609060101010101" charset="-122"/>
              <a:ea typeface="黑体" panose="02010609060101010101" charset="-122"/>
              <a:cs typeface="+mn-ea"/>
            </a:endParaRPr>
          </a:p>
        </p:txBody>
      </p:sp>
      <p:sp>
        <p:nvSpPr>
          <p:cNvPr id="8" name="矩形 7"/>
          <p:cNvSpPr/>
          <p:nvPr>
            <p:custDataLst>
              <p:tags r:id="rId12"/>
            </p:custDataLst>
          </p:nvPr>
        </p:nvSpPr>
        <p:spPr>
          <a:xfrm>
            <a:off x="8623476" y="2333541"/>
            <a:ext cx="2045141" cy="101416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+mn-ea"/>
              </a:rPr>
              <a:t>个股买入、卖出</a:t>
            </a:r>
            <a:endParaRPr lang="zh-CN" altLang="en-US" sz="2000" b="1" dirty="0">
              <a:solidFill>
                <a:srgbClr val="000000">
                  <a:lumMod val="85000"/>
                  <a:lumOff val="15000"/>
                </a:srgbClr>
              </a:solidFill>
              <a:latin typeface="黑体" panose="02010609060101010101" charset="-122"/>
              <a:ea typeface="黑体" panose="02010609060101010101" charset="-122"/>
              <a:cs typeface="+mn-ea"/>
            </a:endParaRPr>
          </a:p>
        </p:txBody>
      </p:sp>
      <p:sp>
        <p:nvSpPr>
          <p:cNvPr id="9" name="矩形 8"/>
          <p:cNvSpPr/>
          <p:nvPr>
            <p:custDataLst>
              <p:tags r:id="rId13"/>
            </p:custDataLst>
          </p:nvPr>
        </p:nvSpPr>
        <p:spPr>
          <a:xfrm>
            <a:off x="1483128" y="1618243"/>
            <a:ext cx="2045141" cy="101416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+mn-ea"/>
              </a:rPr>
              <a:t>方向、个股分析</a:t>
            </a:r>
            <a:endParaRPr lang="zh-CN" altLang="en-US" sz="2000" b="1" dirty="0">
              <a:solidFill>
                <a:srgbClr val="000000">
                  <a:lumMod val="85000"/>
                  <a:lumOff val="15000"/>
                </a:srgbClr>
              </a:solidFill>
              <a:latin typeface="黑体" panose="02010609060101010101" charset="-122"/>
              <a:ea typeface="黑体" panose="02010609060101010101" charset="-122"/>
              <a:cs typeface="+mn-ea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+mn-ea"/>
              </a:rPr>
              <a:t>（主题、产业）</a:t>
            </a:r>
            <a:endParaRPr lang="zh-CN" altLang="en-US" sz="2000" b="1" dirty="0">
              <a:solidFill>
                <a:srgbClr val="000000">
                  <a:lumMod val="85000"/>
                  <a:lumOff val="15000"/>
                </a:srgbClr>
              </a:solidFill>
              <a:latin typeface="黑体" panose="02010609060101010101" charset="-122"/>
              <a:ea typeface="黑体" panose="02010609060101010101" charset="-122"/>
              <a:cs typeface="+mn-ea"/>
            </a:endParaRPr>
          </a:p>
        </p:txBody>
      </p:sp>
      <p:sp>
        <p:nvSpPr>
          <p:cNvPr id="13" name="标题"/>
          <p:cNvSpPr/>
          <p:nvPr>
            <p:custDataLst>
              <p:tags r:id="rId14"/>
            </p:custDataLst>
          </p:nvPr>
        </p:nvSpPr>
        <p:spPr>
          <a:xfrm>
            <a:off x="4268506" y="2528023"/>
            <a:ext cx="2913935" cy="529606"/>
          </a:xfrm>
          <a:prstGeom prst="rect">
            <a:avLst/>
          </a:prstGeom>
          <a:gradFill>
            <a:gsLst>
              <a:gs pos="80000">
                <a:srgbClr val="FFC000">
                  <a:lumMod val="70000"/>
                  <a:lumOff val="30000"/>
                </a:srgbClr>
              </a:gs>
              <a:gs pos="20000">
                <a:srgbClr val="FFC000"/>
              </a:gs>
            </a:gsLst>
            <a:lin ang="8100000" scaled="0"/>
          </a:gradFill>
          <a:ln>
            <a:noFill/>
          </a:ln>
          <a:effectLst/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rgbClr val="FFFFFF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b="1">
                <a:solidFill>
                  <a:srgbClr val="FFFFFF">
                    <a:lumMod val="100000"/>
                  </a:srgbClr>
                </a:solidFill>
                <a:uFillTx/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怎么做？</a:t>
            </a:r>
            <a:endParaRPr lang="zh-CN" altLang="en-US" b="1">
              <a:solidFill>
                <a:srgbClr val="FFFFFF">
                  <a:lumMod val="100000"/>
                </a:srgbClr>
              </a:solidFill>
              <a:uFillTx/>
              <a:latin typeface="黑体" panose="02010609060101010101" charset="-122"/>
              <a:ea typeface="黑体" panose="02010609060101010101" charset="-122"/>
              <a:cs typeface="+mn-ea"/>
              <a:sym typeface="+mn-ea"/>
            </a:endParaRPr>
          </a:p>
        </p:txBody>
      </p:sp>
      <p:sp>
        <p:nvSpPr>
          <p:cNvPr id="12" name="标题"/>
          <p:cNvSpPr/>
          <p:nvPr>
            <p:custDataLst>
              <p:tags r:id="rId15"/>
            </p:custDataLst>
          </p:nvPr>
        </p:nvSpPr>
        <p:spPr>
          <a:xfrm>
            <a:off x="4948095" y="1846237"/>
            <a:ext cx="2914484" cy="529606"/>
          </a:xfrm>
          <a:prstGeom prst="rect">
            <a:avLst/>
          </a:prstGeom>
          <a:gradFill>
            <a:gsLst>
              <a:gs pos="80000">
                <a:srgbClr val="FF7429">
                  <a:lumMod val="70000"/>
                  <a:lumOff val="30000"/>
                </a:srgbClr>
              </a:gs>
              <a:gs pos="20000">
                <a:srgbClr val="FF7429"/>
              </a:gs>
            </a:gsLst>
            <a:lin ang="8100000" scaled="0"/>
          </a:gradFill>
          <a:ln>
            <a:noFill/>
          </a:ln>
          <a:effectLst/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rgbClr val="FFFFFF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b="1" dirty="0">
                <a:solidFill>
                  <a:srgbClr val="FFFFFF">
                    <a:lumMod val="100000"/>
                  </a:srgbClr>
                </a:solidFill>
                <a:uFillTx/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做什么？</a:t>
            </a:r>
            <a:endParaRPr lang="zh-CN" altLang="en-US" b="1" dirty="0">
              <a:solidFill>
                <a:srgbClr val="FFFFFF">
                  <a:lumMod val="100000"/>
                </a:srgbClr>
              </a:solidFill>
              <a:uFillTx/>
              <a:latin typeface="黑体" panose="02010609060101010101" charset="-122"/>
              <a:ea typeface="黑体" panose="02010609060101010101" charset="-122"/>
              <a:cs typeface="+mn-ea"/>
              <a:sym typeface="+mn-ea"/>
            </a:endParaRPr>
          </a:p>
        </p:txBody>
      </p:sp>
      <p:pic>
        <p:nvPicPr>
          <p:cNvPr id="21" name="图片 12" descr="343439383331313b343532303032383bbfcdbba7b9dcc0ed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209240" y="1326520"/>
            <a:ext cx="174249" cy="174249"/>
          </a:xfrm>
          <a:prstGeom prst="rect">
            <a:avLst/>
          </a:prstGeom>
        </p:spPr>
      </p:pic>
      <p:sp>
        <p:nvSpPr>
          <p:cNvPr id="10" name="标题"/>
          <p:cNvSpPr/>
          <p:nvPr>
            <p:custDataLst>
              <p:tags r:id="rId19"/>
            </p:custDataLst>
          </p:nvPr>
        </p:nvSpPr>
        <p:spPr>
          <a:xfrm>
            <a:off x="4270704" y="1171044"/>
            <a:ext cx="2906793" cy="523014"/>
          </a:xfrm>
          <a:prstGeom prst="rect">
            <a:avLst/>
          </a:prstGeom>
          <a:gradFill>
            <a:gsLst>
              <a:gs pos="80000">
                <a:srgbClr val="376FFF">
                  <a:lumMod val="70000"/>
                  <a:lumOff val="30000"/>
                </a:srgbClr>
              </a:gs>
              <a:gs pos="20000">
                <a:srgbClr val="376FFF"/>
              </a:gs>
            </a:gsLst>
            <a:lin ang="8100000" scaled="0"/>
          </a:gradFill>
          <a:ln>
            <a:noFill/>
          </a:ln>
          <a:effectLst/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rgbClr val="FFFFFF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b="1" dirty="0">
                <a:solidFill>
                  <a:srgbClr val="FFFFFF">
                    <a:lumMod val="100000"/>
                  </a:srgbClr>
                </a:solidFill>
                <a:uFillTx/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要不要做？做多少？</a:t>
            </a:r>
            <a:endParaRPr lang="zh-CN" altLang="en-US" b="1" dirty="0">
              <a:solidFill>
                <a:srgbClr val="FFFFFF">
                  <a:lumMod val="100000"/>
                </a:srgbClr>
              </a:solidFill>
              <a:uFillTx/>
              <a:latin typeface="黑体" panose="02010609060101010101" charset="-122"/>
              <a:ea typeface="黑体" panose="02010609060101010101" charset="-122"/>
              <a:cs typeface="+mn-ea"/>
              <a:sym typeface="+mn-ea"/>
            </a:endParaRPr>
          </a:p>
        </p:txBody>
      </p:sp>
      <p:pic>
        <p:nvPicPr>
          <p:cNvPr id="22" name="图片 14" descr="343439383331313b343532303033303bd2d1b9bad3a6d3c3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758677" y="2031380"/>
            <a:ext cx="165075" cy="165075"/>
          </a:xfrm>
          <a:prstGeom prst="rect">
            <a:avLst/>
          </a:prstGeom>
        </p:spPr>
      </p:pic>
      <p:pic>
        <p:nvPicPr>
          <p:cNvPr id="23" name="图片 5" descr="343435383036303b343532343134393bcdb7c4d4b7e7b1a9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203746" y="2719758"/>
            <a:ext cx="180647" cy="180647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26"/>
            </p:custDataLst>
          </p:nvPr>
        </p:nvSpPr>
        <p:spPr>
          <a:xfrm>
            <a:off x="5344795" y="3672840"/>
            <a:ext cx="6495415" cy="24707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>
              <a:lnSpc>
                <a:spcPct val="125000"/>
              </a:lnSpc>
            </a:pPr>
            <a:r>
              <a:rPr lang="zh-CN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股票的学习并不是学习一堆的方法</a:t>
            </a:r>
            <a:endParaRPr lang="zh-CN" sz="24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25000"/>
              </a:lnSpc>
            </a:pPr>
            <a:r>
              <a:rPr lang="zh-CN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却始终没有一个方法能让自己获胜</a:t>
            </a:r>
            <a:endParaRPr lang="zh-CN" sz="24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zh-CN" sz="24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而是通过学习后找到合适自己的那一套</a:t>
            </a:r>
            <a:endParaRPr lang="zh-CN" sz="24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然后不断地打磨，最后形成自己的武器</a:t>
            </a:r>
            <a:endParaRPr lang="zh-CN" sz="24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微软雅黑" panose="020B0503020204020204" charset="-122"/>
            </a:endParaRPr>
          </a:p>
        </p:txBody>
      </p:sp>
    </p:spTree>
    <p:custDataLst>
      <p:tags r:id="rId2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2562860" y="2130425"/>
            <a:ext cx="2803525" cy="464185"/>
          </a:xfrm>
          <a:prstGeom prst="rect">
            <a:avLst/>
          </a:prstGeom>
          <a:noFill/>
          <a:effectLst>
            <a:reflection blurRad="6350" stA="36000" endA="300" endPos="25000" dir="5400000" sy="-100000" algn="bl" rotWithShape="0"/>
          </a:effectLst>
        </p:spPr>
        <p:txBody>
          <a:bodyPr wrap="square" rtlCol="0">
            <a:noAutofit/>
          </a:bodyPr>
          <a:p>
            <a:pPr algn="l">
              <a:lnSpc>
                <a:spcPct val="80000"/>
              </a:lnSpc>
            </a:pPr>
            <a:r>
              <a:rPr lang="zh-CN" altLang="en-US" sz="4200">
                <a:gradFill>
                  <a:gsLst>
                    <a:gs pos="0">
                      <a:schemeClr val="bg1"/>
                    </a:gs>
                    <a:gs pos="100000">
                      <a:srgbClr val="FFF795"/>
                    </a:gs>
                  </a:gsLst>
                  <a:lin ang="540000" scaled="1"/>
                </a:gradFill>
                <a:latin typeface="黑体" panose="02010609060101010101" charset="-122"/>
                <a:ea typeface="黑体" panose="02010609060101010101" charset="-122"/>
              </a:rPr>
              <a:t>PART 0</a:t>
            </a:r>
            <a:r>
              <a:rPr lang="en-US" altLang="zh-CN" sz="4200">
                <a:gradFill>
                  <a:gsLst>
                    <a:gs pos="0">
                      <a:schemeClr val="bg1"/>
                    </a:gs>
                    <a:gs pos="100000">
                      <a:srgbClr val="FFF795"/>
                    </a:gs>
                  </a:gsLst>
                  <a:lin ang="540000" scaled="1"/>
                </a:gradFill>
                <a:latin typeface="黑体" panose="02010609060101010101" charset="-122"/>
                <a:ea typeface="黑体" panose="02010609060101010101" charset="-122"/>
              </a:rPr>
              <a:t>2</a:t>
            </a:r>
            <a:endParaRPr lang="en-US" altLang="zh-CN" sz="4200">
              <a:gradFill>
                <a:gsLst>
                  <a:gs pos="0">
                    <a:schemeClr val="bg1"/>
                  </a:gs>
                  <a:gs pos="100000">
                    <a:srgbClr val="FFF795"/>
                  </a:gs>
                </a:gsLst>
                <a:lin ang="540000" scaled="1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2871470"/>
            <a:ext cx="12192000" cy="752475"/>
          </a:xfrm>
          <a:prstGeom prst="rect">
            <a:avLst/>
          </a:prstGeom>
          <a:noFill/>
          <a:effectLst>
            <a:reflection blurRad="6350" stA="15000" endA="300" endPos="20000" dir="5400000" sy="-100000" algn="bl" rotWithShape="0"/>
          </a:effectLst>
        </p:spPr>
        <p:txBody>
          <a:bodyPr wrap="square" rtlCol="0">
            <a:noAutofit/>
          </a:bodyPr>
          <a:p>
            <a:pPr algn="ctr">
              <a:lnSpc>
                <a:spcPct val="80000"/>
              </a:lnSpc>
            </a:pPr>
            <a:r>
              <a:rPr lang="zh-CN" altLang="en-US" sz="6400">
                <a:gradFill>
                  <a:gsLst>
                    <a:gs pos="0">
                      <a:srgbClr val="F42031"/>
                    </a:gs>
                    <a:gs pos="100000">
                      <a:srgbClr val="F42031"/>
                    </a:gs>
                  </a:gsLst>
                  <a:lin ang="540000" scaled="1"/>
                </a:gradFill>
                <a:latin typeface="黑体" panose="02010609060101010101" charset="-122"/>
                <a:ea typeface="黑体" panose="02010609060101010101" charset="-122"/>
              </a:rPr>
              <a:t>知行合一之策略</a:t>
            </a:r>
            <a:endParaRPr lang="zh-CN" altLang="en-US" sz="6400">
              <a:gradFill>
                <a:gsLst>
                  <a:gs pos="0">
                    <a:srgbClr val="F42031"/>
                  </a:gs>
                  <a:gs pos="100000">
                    <a:srgbClr val="F42031"/>
                  </a:gs>
                </a:gsLst>
                <a:lin ang="540000" scaled="1"/>
              </a:gra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35" y="6542405"/>
            <a:ext cx="121913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>
                    <a:lumMod val="9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经传多赢资深投顾 :方建伟丨执业编号:A1120613090012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bg1">
                  <a:lumMod val="9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18180" y="62230"/>
            <a:ext cx="5755005" cy="375285"/>
          </a:xfrm>
          <a:prstGeom prst="rect">
            <a:avLst/>
          </a:prstGeom>
          <a:noFill/>
          <a:effectLst>
            <a:reflection stA="71000" endA="300" endPos="60000" dir="5400000" sy="-100000" algn="bl" rotWithShape="0"/>
          </a:effectLst>
        </p:spPr>
        <p:txBody>
          <a:bodyPr wrap="square" rtlCol="0">
            <a:noAutofit/>
          </a:bodyPr>
          <a:p>
            <a:pPr algn="ctr">
              <a:lnSpc>
                <a:spcPct val="80000"/>
              </a:lnSpc>
            </a:pPr>
            <a:r>
              <a:rPr lang="zh-CN" altLang="en-US" sz="3000" b="1">
                <a:gradFill>
                  <a:gsLst>
                    <a:gs pos="0">
                      <a:schemeClr val="bg1"/>
                    </a:gs>
                    <a:gs pos="100000">
                      <a:srgbClr val="FFF795"/>
                    </a:gs>
                  </a:gsLst>
                  <a:lin ang="540000" scaled="1"/>
                </a:gradFill>
                <a:latin typeface="黑体" panose="02010609060101010101" charset="-122"/>
                <a:ea typeface="黑体" panose="02010609060101010101" charset="-122"/>
              </a:rPr>
              <a:t>策略猎手</a:t>
            </a:r>
            <a:endParaRPr lang="zh-CN" altLang="en-US" sz="3000" b="1">
              <a:gradFill>
                <a:gsLst>
                  <a:gs pos="0">
                    <a:schemeClr val="bg1"/>
                  </a:gs>
                  <a:gs pos="100000">
                    <a:srgbClr val="FFF795"/>
                  </a:gs>
                </a:gsLst>
                <a:lin ang="540000" scaled="1"/>
              </a:gra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ctr">
              <a:lnSpc>
                <a:spcPct val="80000"/>
              </a:lnSpc>
            </a:pPr>
            <a:endParaRPr lang="zh-CN" altLang="en-US" sz="3000" b="1">
              <a:gradFill>
                <a:gsLst>
                  <a:gs pos="0">
                    <a:schemeClr val="bg1"/>
                  </a:gs>
                  <a:gs pos="100000">
                    <a:srgbClr val="FFF795"/>
                  </a:gs>
                </a:gsLst>
                <a:lin ang="540000" scaled="1"/>
              </a:gra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195" y="2052320"/>
            <a:ext cx="3796665" cy="369443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212590" y="4628515"/>
            <a:ext cx="797941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策略猎手是专门提供策略的软件，主打</a:t>
            </a:r>
            <a:r>
              <a:rPr lang="en-US" altLang="zh-CN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ETF</a:t>
            </a:r>
            <a:r>
              <a:rPr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策略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用户可以根据不同的市场、需求选择不同的策略进行跟投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策略有投资的方向、有买卖信号，可以根据信号进行跟投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跟投方式：手动、自动。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065" y="1096645"/>
            <a:ext cx="7419340" cy="31870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" y="1096645"/>
            <a:ext cx="1872615" cy="53784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.xml><?xml version="1.0" encoding="utf-8"?>
<p:tagLst xmlns:p="http://schemas.openxmlformats.org/presentationml/2006/main">
  <p:tag name="KSO_WM_DIAGRAM_VIRTUALLY_FRAME" val="{&quot;height&quot;:362.65,&quot;left&quot;:374.1,&quot;top&quot;:102.95,&quot;width&quot;:532}"/>
</p:tagLst>
</file>

<file path=ppt/tags/tag19.xml><?xml version="1.0" encoding="utf-8"?>
<p:tagLst xmlns:p="http://schemas.openxmlformats.org/presentationml/2006/main">
  <p:tag name="KSO_WM_DIAGRAM_VIRTUALLY_FRAME" val="{&quot;height&quot;:362.65,&quot;left&quot;:374.1,&quot;top&quot;:102.95,&quot;width&quot;:532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362.65,&quot;left&quot;:374.1,&quot;top&quot;:102.95,&quot;width&quot;:532}"/>
</p:tagLst>
</file>

<file path=ppt/tags/tag21.xml><?xml version="1.0" encoding="utf-8"?>
<p:tagLst xmlns:p="http://schemas.openxmlformats.org/presentationml/2006/main">
  <p:tag name="KSO_WM_DIAGRAM_VIRTUALLY_FRAME" val="{&quot;height&quot;:362.65,&quot;left&quot;:374.1,&quot;top&quot;:102.95,&quot;width&quot;:532}"/>
</p:tagLst>
</file>

<file path=ppt/tags/tag22.xml><?xml version="1.0" encoding="utf-8"?>
<p:tagLst xmlns:p="http://schemas.openxmlformats.org/presentationml/2006/main">
  <p:tag name="KSO_WM_DIAGRAM_VIRTUALLY_FRAME" val="{&quot;height&quot;:362.65,&quot;left&quot;:374.1,&quot;top&quot;:102.95,&quot;width&quot;:532}"/>
</p:tagLst>
</file>

<file path=ppt/tags/tag23.xml><?xml version="1.0" encoding="utf-8"?>
<p:tagLst xmlns:p="http://schemas.openxmlformats.org/presentationml/2006/main">
  <p:tag name="KSO_WM_DIAGRAM_VIRTUALLY_FRAME" val="{&quot;height&quot;:362.65,&quot;left&quot;:374.1,&quot;top&quot;:102.95,&quot;width&quot;:532}"/>
</p:tagLst>
</file>

<file path=ppt/tags/tag24.xml><?xml version="1.0" encoding="utf-8"?>
<p:tagLst xmlns:p="http://schemas.openxmlformats.org/presentationml/2006/main">
  <p:tag name="KSO_WM_DIAGRAM_VIRTUALLY_FRAME" val="{&quot;height&quot;:362.65,&quot;left&quot;:374.1,&quot;top&quot;:102.95,&quot;width&quot;:532}"/>
</p:tagLst>
</file>

<file path=ppt/tags/tag25.xml><?xml version="1.0" encoding="utf-8"?>
<p:tagLst xmlns:p="http://schemas.openxmlformats.org/presentationml/2006/main">
  <p:tag name="KSO_WM_DIAGRAM_VIRTUALLY_FRAME" val="{&quot;height&quot;:362.65,&quot;left&quot;:374.1,&quot;top&quot;:102.95,&quot;width&quot;:532}"/>
</p:tagLst>
</file>

<file path=ppt/tags/tag26.xml><?xml version="1.0" encoding="utf-8"?>
<p:tagLst xmlns:p="http://schemas.openxmlformats.org/presentationml/2006/main">
  <p:tag name="KSO_WM_DIAGRAM_VIRTUALLY_FRAME" val="{&quot;height&quot;:362.65,&quot;left&quot;:374.1,&quot;top&quot;:102.95,&quot;width&quot;:532}"/>
</p:tagLst>
</file>

<file path=ppt/tags/tag27.xml><?xml version="1.0" encoding="utf-8"?>
<p:tagLst xmlns:p="http://schemas.openxmlformats.org/presentationml/2006/main">
  <p:tag name="KSO_WM_DIAGRAM_VIRTUALLY_FRAME" val="{&quot;height&quot;:362.65,&quot;left&quot;:374.1,&quot;top&quot;:102.95,&quot;width&quot;:532}"/>
</p:tagLst>
</file>

<file path=ppt/tags/tag28.xml><?xml version="1.0" encoding="utf-8"?>
<p:tagLst xmlns:p="http://schemas.openxmlformats.org/presentationml/2006/main">
  <p:tag name="KSO_WM_DIAGRAM_VIRTUALLY_FRAME" val="{&quot;height&quot;:362.65,&quot;left&quot;:374.1,&quot;top&quot;:102.95,&quot;width&quot;:532}"/>
</p:tagLst>
</file>

<file path=ppt/tags/tag29.xml><?xml version="1.0" encoding="utf-8"?>
<p:tagLst xmlns:p="http://schemas.openxmlformats.org/presentationml/2006/main">
  <p:tag name="KSO_WM_DIAGRAM_VIRTUALLY_FRAME" val="{&quot;height&quot;:362.65,&quot;left&quot;:374.1,&quot;top&quot;:102.95,&quot;width&quot;:532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4.xml><?xml version="1.0" encoding="utf-8"?>
<p:tagLst xmlns:p="http://schemas.openxmlformats.org/presentationml/2006/main">
  <p:tag name="KSO_WM_DIAGRAM_VIRTUALLY_FRAME" val="{&quot;height&quot;:206.4796112060547,&quot;left&quot;:222.57648405780947,&quot;top&quot;:83.27487943634269,&quot;width&quot;:582.5166381835937}"/>
  <p:tag name="KSO_WM_DIAGRAM_MAX_ITEMCNT" val="6"/>
  <p:tag name="KSO_WM_DIAGRAM_MIN_ITEMCNT" val="2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2"/>
  <p:tag name="KSO_WM_DIAGRAM_COLOR_TEXT_CAN_REMOVE" val="n"/>
  <p:tag name="KSO_WM_UNIT_SUBTYPE" val="a"/>
  <p:tag name="KSO_WM_UNIT_NOCLEAR" val="0"/>
  <p:tag name="KSO_WM_UNIT_VALUE" val="9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298_1*l_h_f*1_1_1"/>
  <p:tag name="KSO_WM_TEMPLATE_CATEGORY" val="diagram"/>
  <p:tag name="KSO_WM_TEMPLATE_INDEX" val="20231298"/>
  <p:tag name="KSO_WM_UNIT_LAYERLEVEL" val="1_1_1"/>
  <p:tag name="KSO_WM_TAG_VERSION" val="3.0"/>
  <p:tag name="KSO_WM_BEAUTIFY_FLAG" val="#wm#"/>
  <p:tag name="KSO_WM_UNIT_PRESET_TEXT" val="单击输入你的正文，文字是您思想的提炼，为了最终演示发布的良好效果"/>
  <p:tag name="KSO_WM_UNIT_FILL_TYPE" val="1"/>
  <p:tag name="KSO_WM_UNIT_FILL_FORE_SCHEMECOLOR_INDEX" val="5"/>
  <p:tag name="KSO_WM_UNIT_FILL_FORE_SCHEMECOLOR_INDEX_BRIGHTNESS" val="0"/>
  <p:tag name="KSO_WM_UNIT_TEXT_TYPE" val="1"/>
  <p:tag name="KSO_WM_DIAGRAM_USE_COLOR_VALUE" val="{&quot;color_scheme&quot;:1,&quot;color_type&quot;:1,&quot;theme_color_indexes&quot;:[5,6,5,6,5,6]}"/>
</p:tagLst>
</file>

<file path=ppt/tags/tag35.xml><?xml version="1.0" encoding="utf-8"?>
<p:tagLst xmlns:p="http://schemas.openxmlformats.org/presentationml/2006/main">
  <p:tag name="KSO_WM_DIAGRAM_MAX_ITEMCNT" val="6"/>
  <p:tag name="KSO_WM_DIAGRAM_MIN_ITEMCNT" val="2"/>
  <p:tag name="KSO_WM_DIAGRAM_VIRTUALLY_FRAME" val="{&quot;height&quot;:206.4796112060547,&quot;left&quot;:222.57648405780947,&quot;top&quot;:83.27487943634269,&quot;width&quot;:582.5166381835937}"/>
  <p:tag name="KSO_WM_DIAGRAM_COLOR_MATCH_VALUE" val="{&quot;shape&quot;:{&quot;fill&quot;:{&quot;gradient&quot;:[{&quot;brightness&quot;:0.8999999761581421,&quot;colorType&quot;:1,&quot;foreColorIndex&quot;:5,&quot;pos&quot;:0.019999999552965164,&quot;transparency&quot;:0},{&quot;brightness&quot;:0.8999999761581421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.9"/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1298_1*l_h_i*1_1_1"/>
  <p:tag name="KSO_WM_TEMPLATE_CATEGORY" val="diagram"/>
  <p:tag name="KSO_WM_TEMPLATE_INDEX" val="20231298"/>
  <p:tag name="KSO_WM_UNIT_LAYERLEVEL" val="1_1_1"/>
  <p:tag name="KSO_WM_TAG_VERSION" val="3.0"/>
  <p:tag name="KSO_WM_BEAUTIFY_FLAG" val="#wm#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36.xml><?xml version="1.0" encoding="utf-8"?>
<p:tagLst xmlns:p="http://schemas.openxmlformats.org/presentationml/2006/main">
  <p:tag name="KSO_WM_DIAGRAM_MAX_ITEMCNT" val="6"/>
  <p:tag name="KSO_WM_DIAGRAM_MIN_ITEMCNT" val="2"/>
  <p:tag name="KSO_WM_DIAGRAM_VIRTUALLY_FRAME" val="{&quot;height&quot;:206.4796112060547,&quot;left&quot;:222.57648405780947,&quot;top&quot;:83.27487943634269,&quot;width&quot;:582.5166381835937}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2"/>
  <p:tag name="KSO_WM_DIAGRAM_COLOR_TEXT_CAN_REMOVE" val="n"/>
  <p:tag name="KSO_WM_UNIT_SUBTYPE" val="a"/>
  <p:tag name="KSO_WM_UNIT_NOCLEAR" val="0"/>
  <p:tag name="KSO_WM_UNIT_VALUE" val="9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1298_1*l_h_f*1_2_1"/>
  <p:tag name="KSO_WM_TEMPLATE_CATEGORY" val="diagram"/>
  <p:tag name="KSO_WM_TEMPLATE_INDEX" val="20231298"/>
  <p:tag name="KSO_WM_UNIT_LAYERLEVEL" val="1_1_1"/>
  <p:tag name="KSO_WM_TAG_VERSION" val="3.0"/>
  <p:tag name="KSO_WM_BEAUTIFY_FLAG" val="#wm#"/>
  <p:tag name="KSO_WM_UNIT_PRESET_TEXT" val="单击输入你的正文，文字是您思想的提炼，为了最终演示发布的良好效果"/>
  <p:tag name="KSO_WM_UNIT_FILL_TYPE" val="1"/>
  <p:tag name="KSO_WM_UNIT_FILL_FORE_SCHEMECOLOR_INDEX" val="6"/>
  <p:tag name="KSO_WM_UNIT_FILL_FORE_SCHEMECOLOR_INDEX_BRIGHTNESS" val="0"/>
  <p:tag name="KSO_WM_UNIT_TEXT_TYPE" val="1"/>
  <p:tag name="KSO_WM_DIAGRAM_USE_COLOR_VALUE" val="{&quot;color_scheme&quot;:1,&quot;color_type&quot;:1,&quot;theme_color_indexes&quot;:[5,6,5,6,5,6]}"/>
</p:tagLst>
</file>

<file path=ppt/tags/tag37.xml><?xml version="1.0" encoding="utf-8"?>
<p:tagLst xmlns:p="http://schemas.openxmlformats.org/presentationml/2006/main">
  <p:tag name="KSO_WM_DIAGRAM_MAX_ITEMCNT" val="6"/>
  <p:tag name="KSO_WM_DIAGRAM_MIN_ITEMCNT" val="2"/>
  <p:tag name="KSO_WM_DIAGRAM_VIRTUALLY_FRAME" val="{&quot;height&quot;:206.4796112060547,&quot;left&quot;:222.57648405780947,&quot;top&quot;:83.27487943634269,&quot;width&quot;:582.5166381835937}"/>
  <p:tag name="KSO_WM_DIAGRAM_COLOR_MATCH_VALUE" val="{&quot;shape&quot;:{&quot;fill&quot;:{&quot;gradient&quot;:[{&quot;brightness&quot;:0.8999999761581421,&quot;colorType&quot;:1,&quot;foreColorIndex&quot;:6,&quot;pos&quot;:0.019999999552965164,&quot;transparency&quot;:0},{&quot;brightness&quot;:0.8999999761581421,&quot;colorType&quot;:1,&quot;foreColorIndex&quot;:6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.9"/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1298_1*l_h_i*1_2_1"/>
  <p:tag name="KSO_WM_TEMPLATE_CATEGORY" val="diagram"/>
  <p:tag name="KSO_WM_TEMPLATE_INDEX" val="20231298"/>
  <p:tag name="KSO_WM_UNIT_LAYERLEVEL" val="1_1_1"/>
  <p:tag name="KSO_WM_TAG_VERSION" val="3.0"/>
  <p:tag name="KSO_WM_BEAUTIFY_FLAG" val="#wm#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57_2*l_h_i*1_1_1"/>
  <p:tag name="KSO_WM_TEMPLATE_CATEGORY" val="diagram"/>
  <p:tag name="KSO_WM_TEMPLATE_INDEX" val="2023105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l1-1"/>
  <p:tag name="KSO_WM_UNIT_TYPE" val="l_h_i"/>
  <p:tag name="KSO_WM_UNIT_INDEX" val="1_1_1"/>
  <p:tag name="KSO_WM_DIAGRAM_MAX_ITEMCNT" val="6"/>
  <p:tag name="KSO_WM_DIAGRAM_MIN_ITEMCNT" val="2"/>
  <p:tag name="KSO_WM_DIAGRAM_VIRTUALLY_FRAME" val="{&quot;height&quot;:348.8474434631828,&quot;left&quot;:108.4816952586737,&quot;top&quot;:-85.24870330570252,&quot;width&quot;:731.5668874184917}"/>
  <p:tag name="KSO_WM_DIAGRAM_COLOR_MATCH_VALUE" val="{&quot;shape&quot;:{&quot;fill&quot;:{&quot;gradient&quot;:[{&quot;brightness&quot;:-0.15000000596046448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57_2*l_h_i*1_3_1"/>
  <p:tag name="KSO_WM_TEMPLATE_CATEGORY" val="diagram"/>
  <p:tag name="KSO_WM_TEMPLATE_INDEX" val="2023105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l1-1"/>
  <p:tag name="KSO_WM_UNIT_TYPE" val="l_h_i"/>
  <p:tag name="KSO_WM_UNIT_INDEX" val="1_3_1"/>
  <p:tag name="KSO_WM_DIAGRAM_MAX_ITEMCNT" val="6"/>
  <p:tag name="KSO_WM_DIAGRAM_MIN_ITEMCNT" val="2"/>
  <p:tag name="KSO_WM_DIAGRAM_VIRTUALLY_FRAME" val="{&quot;height&quot;:348.8474434631828,&quot;left&quot;:108.4816952586737,&quot;top&quot;:-85.24870330570252,&quot;width&quot;:731.5668874184917}"/>
  <p:tag name="KSO_WM_DIAGRAM_COLOR_MATCH_VALUE" val="{&quot;shape&quot;:{&quot;fill&quot;:{&quot;gradient&quot;:[{&quot;brightness&quot;:-0.15000000596046448,&quot;colorType&quot;:1,&quot;foreColorIndex&quot;:7,&quot;pos&quot;:0,&quot;transparency&quot;:0},{&quot;brightness&quot;:0,&quot;colorType&quot;:1,&quot;foreColorIndex&quot;:7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4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57_2*l_h_i*1_2_1"/>
  <p:tag name="KSO_WM_TEMPLATE_CATEGORY" val="diagram"/>
  <p:tag name="KSO_WM_TEMPLATE_INDEX" val="2023105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l1-1"/>
  <p:tag name="KSO_WM_UNIT_TYPE" val="l_h_i"/>
  <p:tag name="KSO_WM_UNIT_INDEX" val="1_2_1"/>
  <p:tag name="KSO_WM_DIAGRAM_MAX_ITEMCNT" val="6"/>
  <p:tag name="KSO_WM_DIAGRAM_MIN_ITEMCNT" val="2"/>
  <p:tag name="KSO_WM_DIAGRAM_VIRTUALLY_FRAME" val="{&quot;height&quot;:348.8474434631828,&quot;left&quot;:108.4816952586737,&quot;top&quot;:-85.24870330570252,&quot;width&quot;:731.5668874184917}"/>
  <p:tag name="KSO_WM_DIAGRAM_COLOR_MATCH_VALUE" val="{&quot;shape&quot;:{&quot;fill&quot;:{&quot;gradient&quot;:[{&quot;brightness&quot;:-0.25,&quot;colorType&quot;:1,&quot;foreColorIndex&quot;:6,&quot;pos&quot;:0,&quot;transparency&quot;:0},{&quot;brightness&quot;:-0.10000000149011612,&quot;colorType&quot;:1,&quot;foreColorIndex&quot;:6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4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57_2*l_h_i*1_1_2"/>
  <p:tag name="KSO_WM_TEMPLATE_CATEGORY" val="diagram"/>
  <p:tag name="KSO_WM_TEMPLATE_INDEX" val="2023105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l1-1"/>
  <p:tag name="KSO_WM_UNIT_TYPE" val="l_h_i"/>
  <p:tag name="KSO_WM_UNIT_INDEX" val="1_1_2"/>
  <p:tag name="KSO_WM_DIAGRAM_MAX_ITEMCNT" val="6"/>
  <p:tag name="KSO_WM_DIAGRAM_MIN_ITEMCNT" val="2"/>
  <p:tag name="KSO_WM_DIAGRAM_VIRTUALLY_FRAME" val="{&quot;height&quot;:348.8474434631828,&quot;left&quot;:108.4816952586737,&quot;top&quot;:-85.24870330570252,&quot;width&quot;:731.5668874184917}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]}"/>
</p:tagLst>
</file>

<file path=ppt/tags/tag4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57_2*l_h_i*1_3_2"/>
  <p:tag name="KSO_WM_TEMPLATE_CATEGORY" val="diagram"/>
  <p:tag name="KSO_WM_TEMPLATE_INDEX" val="2023105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l1-1"/>
  <p:tag name="KSO_WM_UNIT_TYPE" val="l_h_i"/>
  <p:tag name="KSO_WM_UNIT_INDEX" val="1_3_2"/>
  <p:tag name="KSO_WM_DIAGRAM_MAX_ITEMCNT" val="6"/>
  <p:tag name="KSO_WM_DIAGRAM_MIN_ITEMCNT" val="2"/>
  <p:tag name="KSO_WM_DIAGRAM_VIRTUALLY_FRAME" val="{&quot;height&quot;:348.8474434631828,&quot;left&quot;:108.4816952586737,&quot;top&quot;:-85.24870330570252,&quot;width&quot;:731.5668874184917}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7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7"/>
  <p:tag name="KSO_WM_DIAGRAM_USE_COLOR_VALUE" val="{&quot;color_scheme&quot;:1,&quot;color_type&quot;:1,&quot;theme_color_indexes&quot;:[]}"/>
</p:tagLst>
</file>

<file path=ppt/tags/tag4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57_2*l_h_i*1_1_3"/>
  <p:tag name="KSO_WM_TEMPLATE_CATEGORY" val="diagram"/>
  <p:tag name="KSO_WM_TEMPLATE_INDEX" val="2023105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l1-1"/>
  <p:tag name="KSO_WM_UNIT_TYPE" val="l_h_i"/>
  <p:tag name="KSO_WM_UNIT_INDEX" val="1_1_3"/>
  <p:tag name="KSO_WM_DIAGRAM_MAX_ITEMCNT" val="6"/>
  <p:tag name="KSO_WM_DIAGRAM_MIN_ITEMCNT" val="2"/>
  <p:tag name="KSO_WM_DIAGRAM_VIRTUALLY_FRAME" val="{&quot;height&quot;:348.8474434631828,&quot;left&quot;:108.4816952586737,&quot;top&quot;:-85.24870330570252,&quot;width&quot;:731.5668874184917}"/>
  <p:tag name="KSO_WM_DIAGRAM_COLOR_MATCH_VALUE" val="{&quot;shape&quot;:{&quot;fill&quot;:{&quot;gradient&quot;:[{&quot;brightness&quot;:0.25,&quot;colorType&quot;:1,&quot;foreColorIndex&quot;:5,&quot;pos&quot;:0,&quot;transparency&quot;:0},{&quot;brightness&quot;:0.15000000596046448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4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57_2*l_h_i*1_2_2"/>
  <p:tag name="KSO_WM_TEMPLATE_CATEGORY" val="diagram"/>
  <p:tag name="KSO_WM_TEMPLATE_INDEX" val="2023105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l1-1"/>
  <p:tag name="KSO_WM_UNIT_TYPE" val="l_h_i"/>
  <p:tag name="KSO_WM_UNIT_INDEX" val="1_2_2"/>
  <p:tag name="KSO_WM_DIAGRAM_MAX_ITEMCNT" val="6"/>
  <p:tag name="KSO_WM_DIAGRAM_MIN_ITEMCNT" val="2"/>
  <p:tag name="KSO_WM_DIAGRAM_VIRTUALLY_FRAME" val="{&quot;height&quot;:348.8474434631828,&quot;left&quot;:108.4816952586737,&quot;top&quot;:-85.24870330570252,&quot;width&quot;:731.5668874184917}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6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6"/>
  <p:tag name="KSO_WM_DIAGRAM_USE_COLOR_VALUE" val="{&quot;color_scheme&quot;:1,&quot;color_type&quot;:1,&quot;theme_color_indexes&quot;:[]}"/>
</p:tagLst>
</file>

<file path=ppt/tags/tag4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57_2*l_h_i*1_3_3"/>
  <p:tag name="KSO_WM_TEMPLATE_CATEGORY" val="diagram"/>
  <p:tag name="KSO_WM_TEMPLATE_INDEX" val="2023105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l1-1"/>
  <p:tag name="KSO_WM_UNIT_TYPE" val="l_h_i"/>
  <p:tag name="KSO_WM_UNIT_INDEX" val="1_3_3"/>
  <p:tag name="KSO_WM_DIAGRAM_MAX_ITEMCNT" val="6"/>
  <p:tag name="KSO_WM_DIAGRAM_MIN_ITEMCNT" val="2"/>
  <p:tag name="KSO_WM_DIAGRAM_VIRTUALLY_FRAME" val="{&quot;height&quot;:348.8474434631828,&quot;left&quot;:108.4816952586737,&quot;top&quot;:-85.24870330570252,&quot;width&quot;:731.5668874184917}"/>
  <p:tag name="KSO_WM_DIAGRAM_COLOR_MATCH_VALUE" val="{&quot;shape&quot;:{&quot;fill&quot;:{&quot;gradient&quot;:[{&quot;brightness&quot;:0.25,&quot;colorType&quot;:1,&quot;foreColorIndex&quot;:7,&quot;pos&quot;:0,&quot;transparency&quot;:0},{&quot;brightness&quot;:0.15000000596046448,&quot;colorType&quot;:1,&quot;foreColorIndex&quot;:7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4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57_2*l_h_i*1_2_3"/>
  <p:tag name="KSO_WM_TEMPLATE_CATEGORY" val="diagram"/>
  <p:tag name="KSO_WM_TEMPLATE_INDEX" val="2023105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l1-1"/>
  <p:tag name="KSO_WM_UNIT_TYPE" val="l_h_i"/>
  <p:tag name="KSO_WM_UNIT_INDEX" val="1_2_3"/>
  <p:tag name="KSO_WM_DIAGRAM_MAX_ITEMCNT" val="6"/>
  <p:tag name="KSO_WM_DIAGRAM_MIN_ITEMCNT" val="2"/>
  <p:tag name="KSO_WM_DIAGRAM_VIRTUALLY_FRAME" val="{&quot;height&quot;:348.8474434631828,&quot;left&quot;:108.4816952586737,&quot;top&quot;:-85.24870330570252,&quot;width&quot;:731.5668874184917}"/>
  <p:tag name="KSO_WM_DIAGRAM_COLOR_MATCH_VALUE" val="{&quot;shape&quot;:{&quot;fill&quot;:{&quot;gradient&quot;:[{&quot;brightness&quot;:0.25,&quot;colorType&quot;:1,&quot;foreColorIndex&quot;:6,&quot;pos&quot;:0,&quot;transparency&quot;:0},{&quot;brightness&quot;:0.15000000596046448,&quot;colorType&quot;:1,&quot;foreColorIndex&quot;:6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48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057_2*l_h_f*1_1_1"/>
  <p:tag name="KSO_WM_TEMPLATE_CATEGORY" val="diagram"/>
  <p:tag name="KSO_WM_TEMPLATE_INDEX" val="20231057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48.8474434631828,&quot;left&quot;:108.4816952586737,&quot;top&quot;:-85.24870330570252,&quot;width&quot;:731.566887418491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智能图形项正文，文字是您思想的提炼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]}"/>
</p:tagLst>
</file>

<file path=ppt/tags/tag4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1057_2*l_h_f*1_3_1"/>
  <p:tag name="KSO_WM_TEMPLATE_CATEGORY" val="diagram"/>
  <p:tag name="KSO_WM_TEMPLATE_INDEX" val="20231057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48.8474434631828,&quot;left&quot;:108.4816952586737,&quot;top&quot;:-85.24870330570252,&quot;width&quot;:731.566887418491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智能图形项正文，文字是您思想的提炼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]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1057_2*l_h_f*1_2_1"/>
  <p:tag name="KSO_WM_TEMPLATE_CATEGORY" val="diagram"/>
  <p:tag name="KSO_WM_TEMPLATE_INDEX" val="20231057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48.8474434631828,&quot;left&quot;:108.4816952586737,&quot;top&quot;:-85.24870330570252,&quot;width&quot;:731.566887418491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智能图形项正文，文字是您思想的提炼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]}"/>
</p:tagLst>
</file>

<file path=ppt/tags/tag5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1057_2*l_h_a*1_3_1"/>
  <p:tag name="KSO_WM_TEMPLATE_CATEGORY" val="diagram"/>
  <p:tag name="KSO_WM_TEMPLATE_INDEX" val="20231057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48.8474434631828,&quot;left&quot;:108.4816952586737,&quot;top&quot;:-85.24870330570252,&quot;width&quot;:731.5668874184917}"/>
  <p:tag name="KSO_WM_DIAGRAM_COLOR_MATCH_VALUE" val="{&quot;shape&quot;:{&quot;fill&quot;:{&quot;gradient&quot;:[{&quot;brightness&quot;:0.30000001192092896,&quot;colorType&quot;:1,&quot;foreColorIndex&quot;:7,&quot;pos&quot;:0.800000011920929,&quot;transparency&quot;:0},{&quot;brightness&quot;:0,&quot;colorType&quot;:1,&quot;foreColorIndex&quot;:7,&quot;pos&quot;:0.20000000298023224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3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]}"/>
</p:tagLst>
</file>

<file path=ppt/tags/tag5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1057_2*l_h_a*1_2_1"/>
  <p:tag name="KSO_WM_TEMPLATE_CATEGORY" val="diagram"/>
  <p:tag name="KSO_WM_TEMPLATE_INDEX" val="20231057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48.8474434631828,&quot;left&quot;:108.4816952586737,&quot;top&quot;:-85.24870330570252,&quot;width&quot;:731.5668874184917}"/>
  <p:tag name="KSO_WM_DIAGRAM_COLOR_MATCH_VALUE" val="{&quot;shape&quot;:{&quot;fill&quot;:{&quot;gradient&quot;:[{&quot;brightness&quot;:0.30000001192092896,&quot;colorType&quot;:1,&quot;foreColorIndex&quot;:6,&quot;pos&quot;:0.800000011920929,&quot;transparency&quot;:0},{&quot;brightness&quot;:0,&quot;colorType&quot;:1,&quot;foreColorIndex&quot;:6,&quot;pos&quot;:0.20000000298023224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3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]}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57_2*l_h_x*1_1_1"/>
  <p:tag name="KSO_WM_TEMPLATE_CATEGORY" val="diagram"/>
  <p:tag name="KSO_WM_TEMPLATE_INDEX" val="20231057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VALUE" val="56*58"/>
  <p:tag name="KSO_WM_UNIT_TYPE" val="l_h_x"/>
  <p:tag name="KSO_WM_UNIT_INDEX" val="1_1_1"/>
  <p:tag name="KSO_WM_DIAGRAM_MAX_ITEMCNT" val="6"/>
  <p:tag name="KSO_WM_DIAGRAM_MIN_ITEMCNT" val="2"/>
  <p:tag name="KSO_WM_DIAGRAM_VIRTUALLY_FRAME" val="{&quot;height&quot;:348.8474434631828,&quot;left&quot;:108.4816952586737,&quot;top&quot;:-85.24870330570252,&quot;width&quot;:731.5668874184917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TYPE" val="1"/>
  <p:tag name="KSO_WM_UNIT_FILL_FORE_SCHEMECOLOR_INDEX" val="14"/>
  <p:tag name="KSO_WM_UNIT_FILL_FORE_SCHEMECOLOR_INDEX_BRIGHTNESS" val="0"/>
  <p:tag name="KSO_WM_DIAGRAM_USE_COLOR_VALUE" val="{&quot;color_scheme&quot;:1,&quot;color_type&quot;:1,&quot;theme_color_indexes&quot;:[]}"/>
</p:tagLst>
</file>

<file path=ppt/tags/tag5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1057_2*l_h_a*1_1_1"/>
  <p:tag name="KSO_WM_TEMPLATE_CATEGORY" val="diagram"/>
  <p:tag name="KSO_WM_TEMPLATE_INDEX" val="20231057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48.8474434631828,&quot;left&quot;:108.4816952586737,&quot;top&quot;:-85.24870330570252,&quot;width&quot;:731.5668874184917}"/>
  <p:tag name="KSO_WM_DIAGRAM_COLOR_MATCH_VALUE" val="{&quot;shape&quot;:{&quot;fill&quot;:{&quot;gradient&quot;:[{&quot;brightness&quot;:0.30000001192092896,&quot;colorType&quot;:1,&quot;foreColorIndex&quot;:5,&quot;pos&quot;:0.800000011920929,&quot;transparency&quot;:0},{&quot;brightness&quot;:0,&quot;colorType&quot;:1,&quot;foreColorIndex&quot;:5,&quot;pos&quot;:0.20000000298023224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3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]}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57_2*l_h_x*1_2_1"/>
  <p:tag name="KSO_WM_TEMPLATE_CATEGORY" val="diagram"/>
  <p:tag name="KSO_WM_TEMPLATE_INDEX" val="20231057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VALUE" val="53*48"/>
  <p:tag name="KSO_WM_UNIT_TYPE" val="l_h_x"/>
  <p:tag name="KSO_WM_UNIT_INDEX" val="1_2_1"/>
  <p:tag name="KSO_WM_DIAGRAM_MAX_ITEMCNT" val="6"/>
  <p:tag name="KSO_WM_DIAGRAM_MIN_ITEMCNT" val="2"/>
  <p:tag name="KSO_WM_DIAGRAM_VIRTUALLY_FRAME" val="{&quot;height&quot;:348.8474434631828,&quot;left&quot;:108.4816952586737,&quot;top&quot;:-85.24870330570252,&quot;width&quot;:731.5668874184917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TYPE" val="1"/>
  <p:tag name="KSO_WM_UNIT_FILL_FORE_SCHEMECOLOR_INDEX" val="14"/>
  <p:tag name="KSO_WM_UNIT_FILL_FORE_SCHEMECOLOR_INDEX_BRIGHTNESS" val="0"/>
  <p:tag name="KSO_WM_DIAGRAM_USE_COLOR_VALUE" val="{&quot;color_scheme&quot;:1,&quot;color_type&quot;:1,&quot;theme_color_indexes&quot;:[]}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57_2*l_h_x*1_3_1"/>
  <p:tag name="KSO_WM_TEMPLATE_CATEGORY" val="diagram"/>
  <p:tag name="KSO_WM_TEMPLATE_INDEX" val="20231057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VALUE" val="58*50"/>
  <p:tag name="KSO_WM_UNIT_TYPE" val="l_h_x"/>
  <p:tag name="KSO_WM_UNIT_INDEX" val="1_3_1"/>
  <p:tag name="KSO_WM_DIAGRAM_MAX_ITEMCNT" val="6"/>
  <p:tag name="KSO_WM_DIAGRAM_MIN_ITEMCNT" val="2"/>
  <p:tag name="KSO_WM_DIAGRAM_VIRTUALLY_FRAME" val="{&quot;height&quot;:348.8474434631828,&quot;left&quot;:108.4816952586737,&quot;top&quot;:-85.24870330570252,&quot;width&quot;:731.5668874184917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TYPE" val="1"/>
  <p:tag name="KSO_WM_UNIT_FILL_FORE_SCHEMECOLOR_INDEX" val="14"/>
  <p:tag name="KSO_WM_UNIT_FILL_FORE_SCHEMECOLOR_INDEX_BRIGHTNESS" val="0"/>
  <p:tag name="KSO_WM_DIAGRAM_USE_COLOR_VALUE" val="{&quot;color_scheme&quot;:1,&quot;color_type&quot;:1,&quot;theme_color_indexes&quot;:[]}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46]}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DIAGRAM_VIRTUALLY_FRAME" val="{&quot;height&quot;:386.3,&quot;left&quot;:17.1,&quot;top&quot;:46.45,&quot;width&quot;:271.65}"/>
</p:tagLst>
</file>

<file path=ppt/tags/tag62.xml><?xml version="1.0" encoding="utf-8"?>
<p:tagLst xmlns:p="http://schemas.openxmlformats.org/presentationml/2006/main">
  <p:tag name="KSO_WM_DIAGRAM_VIRTUALLY_FRAME" val="{&quot;height&quot;:386.3,&quot;left&quot;:17.1,&quot;top&quot;:46.45,&quot;width&quot;:271.65}"/>
</p:tagLst>
</file>

<file path=ppt/tags/tag63.xml><?xml version="1.0" encoding="utf-8"?>
<p:tagLst xmlns:p="http://schemas.openxmlformats.org/presentationml/2006/main">
  <p:tag name="KSO_WM_DIAGRAM_VIRTUALLY_FRAME" val="{&quot;height&quot;:386.3,&quot;left&quot;:17.1,&quot;top&quot;:46.45,&quot;width&quot;:271.65}"/>
</p:tagLst>
</file>

<file path=ppt/tags/tag64.xml><?xml version="1.0" encoding="utf-8"?>
<p:tagLst xmlns:p="http://schemas.openxmlformats.org/presentationml/2006/main">
  <p:tag name="KSO_WM_DIAGRAM_VIRTUALLY_FRAME" val="{&quot;height&quot;:386.3,&quot;left&quot;:17.1,&quot;top&quot;:46.45,&quot;width&quot;:271.65}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2"/>
  <p:tag name="KSO_WM_UNIT_TEXT_FILL_TYPE" val="1"/>
</p:tagLst>
</file>

<file path=ppt/tags/tag71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2"/>
  <p:tag name="KSO_WM_UNIT_TEXT_FILL_TYPE" val="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DIAGRAM_VIRTUALLY_FRAME" val="{&quot;height&quot;:372.3,&quot;left&quot;:280.95,&quot;top&quot;:104.7,&quot;width&quot;:662.85}"/>
</p:tagLst>
</file>

<file path=ppt/tags/tag74.xml><?xml version="1.0" encoding="utf-8"?>
<p:tagLst xmlns:p="http://schemas.openxmlformats.org/presentationml/2006/main">
  <p:tag name="KSO_WM_DIAGRAM_VIRTUALLY_FRAME" val="{&quot;height&quot;:372.3,&quot;left&quot;:280.95,&quot;top&quot;:104.7,&quot;width&quot;:662.85}"/>
</p:tagLst>
</file>

<file path=ppt/tags/tag75.xml><?xml version="1.0" encoding="utf-8"?>
<p:tagLst xmlns:p="http://schemas.openxmlformats.org/presentationml/2006/main">
  <p:tag name="KSO_WM_DIAGRAM_VIRTUALLY_FRAME" val="{&quot;height&quot;:372.3,&quot;left&quot;:280.95,&quot;top&quot;:104.7,&quot;width&quot;:662.85}"/>
</p:tagLst>
</file>

<file path=ppt/tags/tag76.xml><?xml version="1.0" encoding="utf-8"?>
<p:tagLst xmlns:p="http://schemas.openxmlformats.org/presentationml/2006/main">
  <p:tag name="KSO_WM_DIAGRAM_VIRTUALLY_FRAME" val="{&quot;height&quot;:372.3,&quot;left&quot;:280.95,&quot;top&quot;:104.7,&quot;width&quot;:662.85}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commondata" val="eyJoZGlkIjoiNzUyODQ2NTIxNzdjNDdjOWIxYjlkZGQxZjhmNmNjNjgifQ=="/>
  <p:tag name="resource_record_key" val="{&quot;65&quot;:[20205081],&quot;70&quot;:[3314046]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1904</Words>
  <Application>WPS 演示</Application>
  <PresentationFormat>宽屏</PresentationFormat>
  <Paragraphs>215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宋体</vt:lpstr>
      <vt:lpstr>Wingdings</vt:lpstr>
      <vt:lpstr>Wingdings</vt:lpstr>
      <vt:lpstr>思源黑体 CN Bold</vt:lpstr>
      <vt:lpstr>黑体</vt:lpstr>
      <vt:lpstr>思源黑体 CN Regular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admin</cp:lastModifiedBy>
  <cp:revision>229</cp:revision>
  <dcterms:created xsi:type="dcterms:W3CDTF">2019-06-19T02:08:00Z</dcterms:created>
  <dcterms:modified xsi:type="dcterms:W3CDTF">2024-12-05T06:40:05Z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E91B8A7651EA40E69B860B5D0F5AC89F_11</vt:lpwstr>
  </property>
</Properties>
</file>