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328" r:id="rId3"/>
    <p:sldId id="329" r:id="rId4"/>
    <p:sldId id="321" r:id="rId5"/>
    <p:sldId id="322" r:id="rId6"/>
    <p:sldId id="330" r:id="rId7"/>
    <p:sldId id="382" r:id="rId8"/>
    <p:sldId id="383" r:id="rId9"/>
    <p:sldId id="384" r:id="rId10"/>
    <p:sldId id="375" r:id="rId11"/>
    <p:sldId id="378" r:id="rId12"/>
    <p:sldId id="386" r:id="rId13"/>
    <p:sldId id="387" r:id="rId14"/>
    <p:sldId id="376" r:id="rId15"/>
    <p:sldId id="381" r:id="rId16"/>
    <p:sldId id="388" r:id="rId17"/>
    <p:sldId id="377" r:id="rId18"/>
    <p:sldId id="390" r:id="rId19"/>
    <p:sldId id="392" r:id="rId20"/>
    <p:sldId id="393" r:id="rId21"/>
    <p:sldId id="391" r:id="rId22"/>
  </p:sldIdLst>
  <p:sldSz cx="12192000" cy="6858000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70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  <p:cmAuthor id="1" name="admin" initials="a" lastIdx="1" clrIdx="0"/>
  <p:cmAuthor id="3" name="Mia Vida Villanueva" initials="MVV" lastIdx="0" clrIdx="2"/>
  <p:cmAuthor id="4" name="1206988966@qq.com" initials="1" lastIdx="0" clrIdx="3"/>
  <p:cmAuthor id="5" name="姜伟光" initials="姜" lastIdx="0" clrIdx="4"/>
  <p:cmAuthor id="6" name="lenovo" initials="l" lastIdx="0" clrIdx="5"/>
  <p:cmAuthor id="7" name="Administrator" initials="A" lastIdx="0" clrIdx="6"/>
  <p:cmAuthor id="8" name="ming qiu" initials="m" lastIdx="0" clrIdx="7"/>
  <p:cmAuthor id="9" name="幸全" initials="幸全" lastIdx="0" clrIdx="8"/>
  <p:cmAuthor id="10" name="十二 猪肠" initials="十二" lastIdx="0" clrIdx="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1B20"/>
    <a:srgbClr val="FA83B2"/>
    <a:srgbClr val="BF0E42"/>
    <a:srgbClr val="4044D3"/>
    <a:srgbClr val="B47BFD"/>
    <a:srgbClr val="4B58ED"/>
    <a:srgbClr val="1E38B8"/>
    <a:srgbClr val="B77DFE"/>
    <a:srgbClr val="171DA6"/>
    <a:srgbClr val="210B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36"/>
        <p:guide pos="370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tags" Target="tags/tag79.xml"/><Relationship Id="rId27" Type="http://schemas.openxmlformats.org/officeDocument/2006/relationships/commentAuthors" Target="commentAuthors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notesMaster" Target="notesMasters/notesMaster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tags" Target="../tags/tag2.xml"/><Relationship Id="rId3" Type="http://schemas.openxmlformats.org/officeDocument/2006/relationships/tags" Target="../tags/tag1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ags" Target="../tags/tag3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tags" Target="../tags/tag5.xml"/><Relationship Id="rId3" Type="http://schemas.openxmlformats.org/officeDocument/2006/relationships/image" Target="../media/image4.png"/><Relationship Id="rId2" Type="http://schemas.openxmlformats.org/officeDocument/2006/relationships/tags" Target="../tags/tag4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画板 1 拷贝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 descr="主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主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画板 2 拷贝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5" name="直接连接符 14"/>
          <p:cNvCxnSpPr/>
          <p:nvPr userDrawn="1">
            <p:custDataLst>
              <p:tags r:id="rId3"/>
            </p:custDataLst>
          </p:nvPr>
        </p:nvCxnSpPr>
        <p:spPr>
          <a:xfrm flipV="1">
            <a:off x="1917700" y="766445"/>
            <a:ext cx="8630920" cy="13335"/>
          </a:xfrm>
          <a:prstGeom prst="line">
            <a:avLst/>
          </a:prstGeom>
          <a:ln w="12700" cmpd="sng">
            <a:solidFill>
              <a:srgbClr val="FFFFFF"/>
            </a:solidFill>
            <a:prstDash val="soli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图片 6" descr="矢量智能对象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0718165" y="327025"/>
            <a:ext cx="1220470" cy="260350"/>
          </a:xfrm>
          <a:prstGeom prst="rect">
            <a:avLst/>
          </a:prstGeom>
        </p:spPr>
      </p:pic>
      <p:pic>
        <p:nvPicPr>
          <p:cNvPr id="2" name="图片 1" descr="图片11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74320" y="327025"/>
            <a:ext cx="1671320" cy="4356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画板 2 拷贝 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底板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矢量智能对象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18165" y="327025"/>
            <a:ext cx="1220470" cy="260350"/>
          </a:xfrm>
          <a:prstGeom prst="rect">
            <a:avLst/>
          </a:prstGeom>
        </p:spPr>
      </p:pic>
      <p:pic>
        <p:nvPicPr>
          <p:cNvPr id="2" name="图片 1" descr="图片1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74320" y="327025"/>
            <a:ext cx="1671320" cy="4356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画板 2 拷贝 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-635" y="767080"/>
            <a:ext cx="12188825" cy="60947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 descr="矢量智能对象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0718165" y="327025"/>
            <a:ext cx="1220470" cy="260350"/>
          </a:xfrm>
          <a:prstGeom prst="rect">
            <a:avLst/>
          </a:prstGeom>
        </p:spPr>
      </p:pic>
      <p:pic>
        <p:nvPicPr>
          <p:cNvPr id="3" name="图片 2" descr="图片11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74320" y="189865"/>
            <a:ext cx="1671320" cy="4356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5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12.xml"/><Relationship Id="rId8" Type="http://schemas.openxmlformats.org/officeDocument/2006/relationships/tags" Target="../tags/tag11.xml"/><Relationship Id="rId7" Type="http://schemas.openxmlformats.org/officeDocument/2006/relationships/tags" Target="../tags/tag10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15.xml"/><Relationship Id="rId11" Type="http://schemas.openxmlformats.org/officeDocument/2006/relationships/tags" Target="../tags/tag14.xml"/><Relationship Id="rId10" Type="http://schemas.openxmlformats.org/officeDocument/2006/relationships/tags" Target="../tags/tag13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8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9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0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1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16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53.xml"/><Relationship Id="rId2" Type="http://schemas.openxmlformats.org/officeDocument/2006/relationships/image" Target="../media/image22.png"/><Relationship Id="rId1" Type="http://schemas.openxmlformats.org/officeDocument/2006/relationships/tags" Target="../tags/tag52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55.xml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tags" Target="../tags/tag54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57.xml"/><Relationship Id="rId2" Type="http://schemas.openxmlformats.org/officeDocument/2006/relationships/image" Target="../media/image25.png"/><Relationship Id="rId1" Type="http://schemas.openxmlformats.org/officeDocument/2006/relationships/tags" Target="../tags/tag56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62.xml"/><Relationship Id="rId2" Type="http://schemas.openxmlformats.org/officeDocument/2006/relationships/image" Target="../media/image26.jpeg"/><Relationship Id="rId1" Type="http://schemas.openxmlformats.org/officeDocument/2006/relationships/tags" Target="../tags/tag6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.xml"/><Relationship Id="rId7" Type="http://schemas.openxmlformats.org/officeDocument/2006/relationships/tags" Target="../tags/tag68.xml"/><Relationship Id="rId6" Type="http://schemas.openxmlformats.org/officeDocument/2006/relationships/image" Target="../media/image27.jpeg"/><Relationship Id="rId5" Type="http://schemas.openxmlformats.org/officeDocument/2006/relationships/tags" Target="../tags/tag67.xml"/><Relationship Id="rId4" Type="http://schemas.openxmlformats.org/officeDocument/2006/relationships/tags" Target="../tags/tag66.xml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tags" Target="../tags/tag69.xml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73.xml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tags" Target="../tags/tag72.xm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75.xml"/><Relationship Id="rId2" Type="http://schemas.openxmlformats.org/officeDocument/2006/relationships/image" Target="../media/image30.png"/><Relationship Id="rId1" Type="http://schemas.openxmlformats.org/officeDocument/2006/relationships/tags" Target="../tags/tag74.xml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77.xml"/><Relationship Id="rId2" Type="http://schemas.openxmlformats.org/officeDocument/2006/relationships/image" Target="../media/image31.png"/><Relationship Id="rId1" Type="http://schemas.openxmlformats.org/officeDocument/2006/relationships/tags" Target="../tags/tag76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tags" Target="../tags/tag20.xml"/><Relationship Id="rId4" Type="http://schemas.openxmlformats.org/officeDocument/2006/relationships/image" Target="../media/image10.png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78.xml"/><Relationship Id="rId1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27.xml"/><Relationship Id="rId8" Type="http://schemas.openxmlformats.org/officeDocument/2006/relationships/tags" Target="../tags/tag26.xml"/><Relationship Id="rId7" Type="http://schemas.openxmlformats.org/officeDocument/2006/relationships/tags" Target="../tags/tag25.xml"/><Relationship Id="rId6" Type="http://schemas.openxmlformats.org/officeDocument/2006/relationships/tags" Target="../tags/tag24.xml"/><Relationship Id="rId5" Type="http://schemas.openxmlformats.org/officeDocument/2006/relationships/tags" Target="../tags/tag23.xml"/><Relationship Id="rId4" Type="http://schemas.openxmlformats.org/officeDocument/2006/relationships/image" Target="../media/image12.png"/><Relationship Id="rId3" Type="http://schemas.openxmlformats.org/officeDocument/2006/relationships/tags" Target="../tags/tag22.xml"/><Relationship Id="rId20" Type="http://schemas.openxmlformats.org/officeDocument/2006/relationships/slideLayout" Target="../slideLayouts/slideLayout4.xml"/><Relationship Id="rId2" Type="http://schemas.openxmlformats.org/officeDocument/2006/relationships/tags" Target="../tags/tag21.xml"/><Relationship Id="rId19" Type="http://schemas.openxmlformats.org/officeDocument/2006/relationships/tags" Target="../tags/tag37.xml"/><Relationship Id="rId18" Type="http://schemas.openxmlformats.org/officeDocument/2006/relationships/tags" Target="../tags/tag36.xml"/><Relationship Id="rId17" Type="http://schemas.openxmlformats.org/officeDocument/2006/relationships/tags" Target="../tags/tag35.xml"/><Relationship Id="rId16" Type="http://schemas.openxmlformats.org/officeDocument/2006/relationships/tags" Target="../tags/tag34.xml"/><Relationship Id="rId15" Type="http://schemas.openxmlformats.org/officeDocument/2006/relationships/tags" Target="../tags/tag33.xml"/><Relationship Id="rId14" Type="http://schemas.openxmlformats.org/officeDocument/2006/relationships/tags" Target="../tags/tag32.xml"/><Relationship Id="rId13" Type="http://schemas.openxmlformats.org/officeDocument/2006/relationships/tags" Target="../tags/tag31.xml"/><Relationship Id="rId12" Type="http://schemas.openxmlformats.org/officeDocument/2006/relationships/tags" Target="../tags/tag30.xml"/><Relationship Id="rId11" Type="http://schemas.openxmlformats.org/officeDocument/2006/relationships/tags" Target="../tags/tag29.xml"/><Relationship Id="rId10" Type="http://schemas.openxmlformats.org/officeDocument/2006/relationships/tags" Target="../tags/tag28.xml"/><Relationship Id="rId1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42.xml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tags" Target="../tags/tag41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44.xml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tags" Target="../tags/tag43.xml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tags" Target="../tags/tag46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tags" Target="../tags/tag45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48.xml"/><Relationship Id="rId2" Type="http://schemas.openxmlformats.org/officeDocument/2006/relationships/image" Target="../media/image21.png"/><Relationship Id="rId1" Type="http://schemas.openxmlformats.org/officeDocument/2006/relationships/tags" Target="../tags/tag47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加地址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 descr="2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 descr="2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经传多赢资深投顾：陈俊，投顾执业编号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A1120619070007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:A20250619000299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9830" y="1136015"/>
            <a:ext cx="9658350" cy="473011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0" y="0"/>
            <a:ext cx="1219263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快牛慢牛</a:t>
            </a:r>
            <a:r>
              <a:rPr lang="en-US" alt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-</a:t>
            </a:r>
            <a:r>
              <a:rPr lang="zh-CN" alt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周线金叉</a:t>
            </a:r>
            <a:r>
              <a:rPr lang="en-US" alt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-</a:t>
            </a:r>
            <a:r>
              <a:rPr lang="zh-CN" alt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主题龙头</a:t>
            </a:r>
            <a:endParaRPr lang="zh-CN" altLang="en-US" sz="440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经传多赢资深投顾：陈俊，投顾执业编号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A1120619070007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:A20250619000299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0" y="0"/>
            <a:ext cx="1219263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周线金叉</a:t>
            </a:r>
            <a:r>
              <a:rPr lang="en-US" alt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-</a:t>
            </a:r>
            <a:r>
              <a:rPr lang="zh-CN" alt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横向统计</a:t>
            </a:r>
            <a:r>
              <a:rPr lang="en-US" alt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-</a:t>
            </a:r>
            <a:r>
              <a:rPr lang="zh-CN" alt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引流资金</a:t>
            </a:r>
            <a:endParaRPr lang="zh-CN" altLang="en-US" sz="440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365" y="1295400"/>
            <a:ext cx="5783580" cy="406717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91795" y="5732145"/>
            <a:ext cx="1156462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周线金叉区域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月线金叉区域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交集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22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个板块，横向样本，短线上攻回落，中线上攻横盘，等待资金</a:t>
            </a:r>
            <a:endParaRPr lang="zh-CN" altLang="en-US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6815" y="1295400"/>
            <a:ext cx="5622925" cy="406654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经传多赢资深投顾：陈俊，投顾执业编号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A1120619070007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:A20250619000299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0" y="0"/>
            <a:ext cx="1219263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趋势龙头</a:t>
            </a:r>
            <a:r>
              <a:rPr lang="en-US" alt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-</a:t>
            </a:r>
            <a:r>
              <a:rPr lang="zh-CN" alt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群龙无首</a:t>
            </a:r>
            <a:r>
              <a:rPr lang="en-US" alt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-</a:t>
            </a:r>
            <a:r>
              <a:rPr lang="zh-CN" alt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医药黄金</a:t>
            </a:r>
            <a:endParaRPr lang="zh-CN" altLang="en-US" sz="440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675" y="1037590"/>
            <a:ext cx="9772015" cy="478282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4226560" y="1716088"/>
            <a:ext cx="37388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PART 0</a:t>
            </a: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3</a:t>
            </a:r>
            <a:endParaRPr kumimoji="0" lang="en-US" altLang="zh-CN" sz="6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Medium" panose="020B0600000000000000" charset="-122"/>
              <a:ea typeface="思源黑体 Medium" panose="020B0600000000000000" charset="-122"/>
              <a:cs typeface="思源黑体 CN Normal" panose="020B0400000000000000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1715135" y="3064510"/>
            <a:ext cx="8949055" cy="12604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/>
            <a:r>
              <a:rPr lang="zh-CN" altLang="en-US" sz="76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宏观格局，稳健红利</a:t>
            </a:r>
            <a:endParaRPr lang="en-US" altLang="zh-CN" sz="76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2279015" y="2635250"/>
            <a:ext cx="7641590" cy="0"/>
          </a:xfrm>
          <a:prstGeom prst="line">
            <a:avLst/>
          </a:prstGeom>
          <a:ln>
            <a:gradFill>
              <a:gsLst>
                <a:gs pos="0">
                  <a:srgbClr val="1E38B8"/>
                </a:gs>
                <a:gs pos="50000">
                  <a:srgbClr val="B77DFE"/>
                </a:gs>
                <a:gs pos="100000">
                  <a:srgbClr val="1E38B8"/>
                </a:gs>
              </a:gsLst>
              <a:lin ang="0" scaled="0"/>
            </a:gra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经传多赢资深投顾：陈俊，投顾执业编号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A1120619070007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:A20250619000299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5125" y="842010"/>
            <a:ext cx="9110345" cy="471297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445260" y="5554980"/>
            <a:ext cx="930021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b="1" dirty="0" smtClean="0">
                <a:solidFill>
                  <a:schemeClr val="bg1"/>
                </a:solidFill>
              </a:rPr>
              <a:t>发展讲故事，安全讲本金，过渡看分红</a:t>
            </a:r>
            <a:endParaRPr lang="zh-CN" altLang="en-US" b="1" dirty="0" smtClean="0">
              <a:solidFill>
                <a:schemeClr val="bg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bg1"/>
                </a:solidFill>
              </a:rPr>
              <a:t>逆全球化进程中</a:t>
            </a:r>
            <a:r>
              <a:rPr lang="en-US" altLang="zh-CN" b="1" dirty="0" smtClean="0">
                <a:solidFill>
                  <a:schemeClr val="bg1"/>
                </a:solidFill>
              </a:rPr>
              <a:t> </a:t>
            </a:r>
            <a:r>
              <a:rPr lang="zh-CN" altLang="en-US" b="1" dirty="0" smtClean="0">
                <a:solidFill>
                  <a:schemeClr val="bg1"/>
                </a:solidFill>
              </a:rPr>
              <a:t>，安全资产</a:t>
            </a:r>
            <a:r>
              <a:rPr lang="en-US" altLang="zh-CN" b="1" dirty="0" smtClean="0">
                <a:solidFill>
                  <a:schemeClr val="bg1"/>
                </a:solidFill>
              </a:rPr>
              <a:t>vs</a:t>
            </a:r>
            <a:r>
              <a:rPr lang="zh-CN" altLang="en-US" b="1" dirty="0" smtClean="0">
                <a:solidFill>
                  <a:schemeClr val="bg1"/>
                </a:solidFill>
              </a:rPr>
              <a:t>新基建</a:t>
            </a:r>
            <a:r>
              <a:rPr lang="zh-CN" altLang="en-US" b="1" dirty="0" smtClean="0">
                <a:solidFill>
                  <a:schemeClr val="bg1"/>
                </a:solidFill>
              </a:rPr>
              <a:t>，左手红利现金，右手科技基建</a:t>
            </a:r>
            <a:endParaRPr lang="zh-CN" altLang="en-US" b="1" dirty="0" smtClean="0">
              <a:solidFill>
                <a:schemeClr val="bg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bg1"/>
                </a:solidFill>
              </a:rPr>
              <a:t>地产</a:t>
            </a:r>
            <a:r>
              <a:rPr lang="en-US" altLang="zh-CN" b="1" dirty="0" smtClean="0">
                <a:solidFill>
                  <a:schemeClr val="bg1"/>
                </a:solidFill>
              </a:rPr>
              <a:t>-</a:t>
            </a:r>
            <a:r>
              <a:rPr lang="zh-CN" altLang="en-US" b="1" dirty="0" smtClean="0">
                <a:solidFill>
                  <a:schemeClr val="bg1"/>
                </a:solidFill>
              </a:rPr>
              <a:t>数据</a:t>
            </a:r>
            <a:r>
              <a:rPr lang="en-US" altLang="zh-CN" b="1" dirty="0" smtClean="0">
                <a:solidFill>
                  <a:schemeClr val="bg1"/>
                </a:solidFill>
              </a:rPr>
              <a:t>-</a:t>
            </a:r>
            <a:r>
              <a:rPr lang="zh-CN" altLang="en-US" b="1" dirty="0" smtClean="0">
                <a:solidFill>
                  <a:schemeClr val="bg1"/>
                </a:solidFill>
              </a:rPr>
              <a:t>金融，资产兴则民兴</a:t>
            </a:r>
            <a:endParaRPr lang="zh-CN" altLang="en-US" b="1" dirty="0" smtClean="0">
              <a:solidFill>
                <a:schemeClr val="bg1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0" y="0"/>
            <a:ext cx="1219263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安全资产，现金为王</a:t>
            </a:r>
            <a:endParaRPr lang="zh-CN" sz="440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经传多赢资深投顾：陈俊，投顾执业编号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A1120619070007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:A20250619000299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9" name="AutoShape 9"/>
          <p:cNvSpPr/>
          <p:nvPr>
            <p:custDataLst>
              <p:tags r:id="rId2"/>
            </p:custDataLst>
          </p:nvPr>
        </p:nvSpPr>
        <p:spPr>
          <a:xfrm>
            <a:off x="5446395" y="1640840"/>
            <a:ext cx="5715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央行明确实施“适度宽松”基调，加大逆周期调节力度，保持流动性合理充裕。重点引导金融资源精准滴灌至科技创新、绿色低碳、小微企业等实体经济薄弱环节，确保融资成本稳中有降。</a:t>
            </a:r>
            <a:endParaRPr lang="en-US" sz="1400" b="0" i="0" u="none" strike="noStrike">
              <a:solidFill>
                <a:schemeClr val="bg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>
            <p:custDataLst>
              <p:tags r:id="rId3"/>
            </p:custDataLst>
          </p:nvPr>
        </p:nvSpPr>
        <p:spPr>
          <a:xfrm>
            <a:off x="5524500" y="1153795"/>
            <a:ext cx="5715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货币政策：适度宽松，精准滴灌</a:t>
            </a:r>
            <a:endParaRPr lang="en-US" sz="1100"/>
          </a:p>
        </p:txBody>
      </p:sp>
      <p:sp>
        <p:nvSpPr>
          <p:cNvPr id="12" name="AutoShape 12"/>
          <p:cNvSpPr/>
          <p:nvPr>
            <p:custDataLst>
              <p:tags r:id="rId4"/>
            </p:custDataLst>
          </p:nvPr>
        </p:nvSpPr>
        <p:spPr>
          <a:xfrm>
            <a:off x="5446395" y="2661285"/>
            <a:ext cx="5715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D4AF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财政政策：从“土地财政”向“股权财政”转型</a:t>
            </a:r>
            <a:endParaRPr lang="en-US" sz="1100"/>
          </a:p>
        </p:txBody>
      </p:sp>
      <p:sp>
        <p:nvSpPr>
          <p:cNvPr id="13" name="AutoShape 13"/>
          <p:cNvSpPr/>
          <p:nvPr>
            <p:custDataLst>
              <p:tags r:id="rId5"/>
            </p:custDataLst>
          </p:nvPr>
        </p:nvSpPr>
        <p:spPr>
          <a:xfrm>
            <a:off x="5446395" y="3148330"/>
            <a:ext cx="5715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地方财政模式迎来结构性变革，通过国有资本运营和产业股权投资获取持续性收益，替代传统土地出让依赖。此举将引导社会资本向新能源、半导体、高端制造等战略性新兴产业集聚，重塑经济增长新动能。</a:t>
            </a:r>
            <a:endParaRPr lang="en-US" sz="1400" b="0" i="0" u="none" strike="noStrike">
              <a:solidFill>
                <a:schemeClr val="bg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408940" y="4415790"/>
            <a:ext cx="11111865" cy="182499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500" b="1" i="0" u="none" strike="noStrike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核心洞察：</a:t>
            </a:r>
            <a:r>
              <a:rPr lang="en-US" sz="1600" b="0" i="0" u="none" strike="noStrike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 </a:t>
            </a:r>
            <a:r>
              <a:rPr lang="en-US" sz="1400" b="0" i="0" u="none" strike="noStrike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Noto Sans SC" panose="020B0200000000000000" charset="-122"/>
              </a:rPr>
              <a:t>宏观经济的复杂性决定了市场将呈现显著的结构性行情。紧跟政策导向，重点布局具备长期增长潜力、代表未来产业方向的优质赛道，把握逆周期调节带来的结构性机遇。</a:t>
            </a:r>
            <a:endParaRPr lang="en-US" sz="1400" b="0" i="0" u="none" strike="noStrike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Noto Sans SC" panose="020B0200000000000000" charset="-122"/>
            </a:endParaRPr>
          </a:p>
          <a:p>
            <a:pPr marL="0" indent="0" algn="l">
              <a:lnSpc>
                <a:spcPct val="117000"/>
              </a:lnSpc>
              <a:defRPr/>
            </a:pPr>
            <a:endParaRPr lang="en-US" sz="1400" b="0" i="0" u="none" strike="noStrike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Noto Sans SC" panose="020B0200000000000000" charset="-122"/>
            </a:endParaRPr>
          </a:p>
          <a:p>
            <a:pPr indent="0">
              <a:buNone/>
            </a:pPr>
            <a:r>
              <a:rPr lang="zh-CN" altLang="en-US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逆周期政策的双重目标：稳当下、筑长期基础 </a:t>
            </a:r>
            <a:endParaRPr lang="zh-CN" altLang="en-US" sz="14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0">
              <a:buNone/>
            </a:pPr>
            <a:r>
              <a:rPr lang="zh-CN" altLang="en-US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逆周期财政货币政策的作用是托底订单、现金流、就业产能，避免周期下行损伤长期经济底盘。但政策效果能否持续，要看能否带动居民收入预期、企业创新投资</a:t>
            </a:r>
            <a:endParaRPr lang="en-US" sz="1400" b="0" i="0" u="none" strike="noStrike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Noto Sans SC" panose="020B0200000000000000" charset="-122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 t="46" b="46"/>
          <a:stretch>
            <a:fillRect/>
          </a:stretch>
        </p:blipFill>
        <p:spPr>
          <a:xfrm>
            <a:off x="501015" y="1241425"/>
            <a:ext cx="4520565" cy="3009265"/>
          </a:xfrm>
          <a:prstGeom prst="rect">
            <a:avLst/>
          </a:prstGeom>
          <a:noFill/>
          <a:ln w="25400" cap="flat" cmpd="sng">
            <a:solidFill>
              <a:srgbClr val="D4AF37">
                <a:alpha val="30000"/>
              </a:srgbClr>
            </a:solidFill>
            <a:prstDash val="solid"/>
            <a:round/>
          </a:ln>
          <a:effectLst>
            <a:outerShdw blurRad="152400" dist="50800" dir="2700000" algn="tl" rotWithShape="0">
              <a:srgbClr val="000000">
                <a:alpha val="10000"/>
              </a:srgbClr>
            </a:outerShdw>
          </a:effectLst>
        </p:spPr>
      </p:pic>
      <p:sp>
        <p:nvSpPr>
          <p:cNvPr id="2" name="文本框 1"/>
          <p:cNvSpPr txBox="1"/>
          <p:nvPr/>
        </p:nvSpPr>
        <p:spPr>
          <a:xfrm>
            <a:off x="0" y="0"/>
            <a:ext cx="1219263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适度宽松</a:t>
            </a:r>
            <a:r>
              <a:rPr lang="en-US" alt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-</a:t>
            </a:r>
            <a:r>
              <a:rPr lang="zh-CN" alt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精准滴灌</a:t>
            </a:r>
            <a:endParaRPr lang="zh-CN" altLang="en-US" sz="440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</p:spTree>
    <p:custDataLst>
      <p:tags r:id="rId7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4226560" y="1716088"/>
            <a:ext cx="37388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PART 0</a:t>
            </a: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4</a:t>
            </a:r>
            <a:endParaRPr kumimoji="0" lang="en-US" altLang="zh-CN" sz="6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Medium" panose="020B0600000000000000" charset="-122"/>
              <a:ea typeface="思源黑体 Medium" panose="020B0600000000000000" charset="-122"/>
              <a:cs typeface="思源黑体 CN Normal" panose="020B0400000000000000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1715135" y="3064510"/>
            <a:ext cx="8949055" cy="12604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/>
            <a:r>
              <a:rPr lang="zh-CN" altLang="en-US" sz="76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产业主题，龙头孕育</a:t>
            </a:r>
            <a:endParaRPr lang="en-US" altLang="zh-CN" sz="76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2279015" y="2635250"/>
            <a:ext cx="7641590" cy="0"/>
          </a:xfrm>
          <a:prstGeom prst="line">
            <a:avLst/>
          </a:prstGeom>
          <a:ln>
            <a:gradFill>
              <a:gsLst>
                <a:gs pos="0">
                  <a:srgbClr val="1E38B8"/>
                </a:gs>
                <a:gs pos="50000">
                  <a:srgbClr val="B77DFE"/>
                </a:gs>
                <a:gs pos="100000">
                  <a:srgbClr val="1E38B8"/>
                </a:gs>
              </a:gsLst>
              <a:lin ang="0" scaled="0"/>
            </a:gra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经传多赢资深投顾：陈俊，投顾执业编号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A1120619070007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:A20250619000299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0630" y="1007110"/>
            <a:ext cx="9730740" cy="466661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496060" y="5762625"/>
            <a:ext cx="93002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 dirty="0" smtClean="0">
                <a:solidFill>
                  <a:schemeClr val="bg1"/>
                </a:solidFill>
              </a:rPr>
              <a:t>业绩稳定，资金流入，红肥绿瘦，控盘增加，月线，周线金叉区域</a:t>
            </a:r>
            <a:endParaRPr lang="zh-CN" b="1" dirty="0" smtClean="0">
              <a:solidFill>
                <a:schemeClr val="bg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bg1"/>
                </a:solidFill>
              </a:rPr>
              <a:t>平台突破，</a:t>
            </a:r>
            <a:r>
              <a:rPr lang="zh-CN" b="1" dirty="0" smtClean="0">
                <a:solidFill>
                  <a:schemeClr val="bg1"/>
                </a:solidFill>
              </a:rPr>
              <a:t>静待回踩金叉信号或熊线上移的机会</a:t>
            </a:r>
            <a:r>
              <a:rPr lang="zh-CN" altLang="en-US" b="1" dirty="0" smtClean="0">
                <a:solidFill>
                  <a:schemeClr val="bg1"/>
                </a:solidFill>
              </a:rPr>
              <a:t>，注</a:t>
            </a:r>
            <a:r>
              <a:rPr lang="zh-CN" b="1" dirty="0" smtClean="0">
                <a:solidFill>
                  <a:schemeClr val="bg1"/>
                </a:solidFill>
              </a:rPr>
              <a:t>意业绩波动风险</a:t>
            </a:r>
            <a:endParaRPr lang="zh-CN" b="1" dirty="0" smtClean="0">
              <a:solidFill>
                <a:schemeClr val="bg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9445" y="3185795"/>
            <a:ext cx="4775835" cy="219392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048000" y="204470"/>
            <a:ext cx="6096000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控盘增加，趋势启动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经传多赢资深投顾：陈俊，投顾执业编号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A1120619070007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:A20250619000299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496060" y="5762625"/>
            <a:ext cx="93002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 dirty="0" smtClean="0">
                <a:solidFill>
                  <a:schemeClr val="bg1"/>
                </a:solidFill>
              </a:rPr>
              <a:t>业绩稳定，资金流入，红肥绿瘦，控盘增加，月线回踩，周线金叉区域</a:t>
            </a:r>
            <a:endParaRPr lang="zh-CN" b="1" dirty="0" smtClean="0">
              <a:solidFill>
                <a:schemeClr val="bg1"/>
              </a:solidFill>
            </a:endParaRPr>
          </a:p>
          <a:p>
            <a:pPr algn="ctr"/>
            <a:r>
              <a:rPr lang="zh-CN" b="1" dirty="0" smtClean="0">
                <a:solidFill>
                  <a:schemeClr val="bg1"/>
                </a:solidFill>
              </a:rPr>
              <a:t>静待回踩金叉信号或熊线上移的机会</a:t>
            </a:r>
            <a:r>
              <a:rPr lang="zh-CN" altLang="en-US" b="1" dirty="0" smtClean="0">
                <a:solidFill>
                  <a:schemeClr val="bg1"/>
                </a:solidFill>
              </a:rPr>
              <a:t>，注</a:t>
            </a:r>
            <a:r>
              <a:rPr lang="zh-CN" b="1" dirty="0" smtClean="0">
                <a:solidFill>
                  <a:schemeClr val="bg1"/>
                </a:solidFill>
              </a:rPr>
              <a:t>意业绩波动风险</a:t>
            </a:r>
            <a:endParaRPr lang="zh-CN" b="1" dirty="0" smtClean="0">
              <a:solidFill>
                <a:schemeClr val="bg1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048000" y="204470"/>
            <a:ext cx="6096000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趋势龙头</a:t>
            </a:r>
            <a:r>
              <a:rPr lang="en-US" altLang="zh-CN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-</a:t>
            </a:r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控盘增加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685" y="941705"/>
            <a:ext cx="9595485" cy="469646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经传多赢资深投顾：陈俊，投顾执业编号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A1120619070007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:A20250619000299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496060" y="5762625"/>
            <a:ext cx="93002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 dirty="0" smtClean="0">
                <a:solidFill>
                  <a:schemeClr val="bg1"/>
                </a:solidFill>
              </a:rPr>
              <a:t>业绩稳定，资金流入，红肥绿瘦，控盘增加，月线回踩，周线金叉区域</a:t>
            </a:r>
            <a:endParaRPr lang="zh-CN" b="1" dirty="0" smtClean="0">
              <a:solidFill>
                <a:schemeClr val="bg1"/>
              </a:solidFill>
            </a:endParaRPr>
          </a:p>
          <a:p>
            <a:pPr algn="ctr"/>
            <a:r>
              <a:rPr lang="zh-CN" b="1" dirty="0" smtClean="0">
                <a:solidFill>
                  <a:schemeClr val="bg1"/>
                </a:solidFill>
              </a:rPr>
              <a:t>静待回踩金叉信号或熊线上移的机会</a:t>
            </a:r>
            <a:r>
              <a:rPr lang="zh-CN" altLang="en-US" b="1" dirty="0" smtClean="0">
                <a:solidFill>
                  <a:schemeClr val="bg1"/>
                </a:solidFill>
              </a:rPr>
              <a:t>，注</a:t>
            </a:r>
            <a:r>
              <a:rPr lang="zh-CN" b="1" dirty="0" smtClean="0">
                <a:solidFill>
                  <a:schemeClr val="bg1"/>
                </a:solidFill>
              </a:rPr>
              <a:t>意业绩波动风险</a:t>
            </a:r>
            <a:endParaRPr lang="zh-CN" b="1" dirty="0" smtClean="0">
              <a:solidFill>
                <a:schemeClr val="bg1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048000" y="204470"/>
            <a:ext cx="6096000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趋势龙头</a:t>
            </a:r>
            <a:r>
              <a:rPr lang="en-US" altLang="zh-CN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-</a:t>
            </a:r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控盘增加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680" y="1047750"/>
            <a:ext cx="9638030" cy="471487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矩形 5"/>
          <p:cNvSpPr/>
          <p:nvPr/>
        </p:nvSpPr>
        <p:spPr>
          <a:xfrm>
            <a:off x="1041400" y="3368040"/>
            <a:ext cx="10093960" cy="26022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圆角矩形 8"/>
          <p:cNvSpPr/>
          <p:nvPr/>
        </p:nvSpPr>
        <p:spPr>
          <a:xfrm>
            <a:off x="5308600" y="3517265"/>
            <a:ext cx="5671820" cy="73088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4044D3"/>
              </a:gs>
              <a:gs pos="100000">
                <a:srgbClr val="FF1B2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5875020" y="3572510"/>
            <a:ext cx="5394960" cy="6756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陈俊</a:t>
            </a:r>
            <a:r>
              <a:rPr lang="en-US" altLang="zh-CN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  |  </a:t>
            </a:r>
            <a:r>
              <a:rPr lang="zh-CN" altLang="en-US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投顾执业编号</a:t>
            </a:r>
            <a:r>
              <a:rPr lang="en-US" altLang="zh-CN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:</a:t>
            </a:r>
            <a:r>
              <a:rPr lang="en-US" altLang="zh-CN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A1120619070007</a:t>
            </a:r>
            <a:endParaRPr lang="en-US" altLang="zh-CN" sz="1900">
              <a:solidFill>
                <a:schemeClr val="bg1"/>
              </a:solidFill>
              <a:latin typeface="思源黑体 Medium" panose="020B0600000000000000" charset="-122"/>
              <a:ea typeface="思源黑体 Medium" panose="020B0600000000000000" charset="-122"/>
              <a:cs typeface="思源黑体 Medium" panose="020B0600000000000000" charset="-122"/>
            </a:endParaRPr>
          </a:p>
          <a:p>
            <a:r>
              <a:rPr lang="en-US" altLang="zh-CN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         </a:t>
            </a:r>
            <a:r>
              <a:rPr lang="zh-CN" altLang="en-US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基金从业编号</a:t>
            </a:r>
            <a:r>
              <a:rPr lang="en-US" altLang="zh-CN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:A20250619000299</a:t>
            </a:r>
            <a:endParaRPr lang="en-US" altLang="zh-CN" sz="1900">
              <a:solidFill>
                <a:schemeClr val="bg1"/>
              </a:solidFill>
              <a:latin typeface="思源黑体 Medium" panose="020B0600000000000000" charset="-122"/>
              <a:ea typeface="思源黑体 Medium" panose="020B0600000000000000" charset="-122"/>
              <a:cs typeface="思源黑体 Medium" panose="020B0600000000000000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041400" y="5970270"/>
            <a:ext cx="10093960" cy="421005"/>
          </a:xfrm>
          <a:prstGeom prst="rect">
            <a:avLst/>
          </a:prstGeom>
          <a:gradFill>
            <a:gsLst>
              <a:gs pos="0">
                <a:srgbClr val="4044D3"/>
              </a:gs>
              <a:gs pos="100000">
                <a:srgbClr val="FF1B2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74640" y="4244340"/>
            <a:ext cx="5269230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50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经传多赢资深投顾。</a:t>
            </a:r>
            <a:endParaRPr lang="zh-CN" altLang="en-US" sz="1500">
              <a:solidFill>
                <a:schemeClr val="tx1">
                  <a:lumMod val="75000"/>
                  <a:lumOff val="2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5361305" y="4556125"/>
            <a:ext cx="5282565" cy="13188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150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毕业于西北工业大学，股海沉浮多年。擅长波浪形态，机构分析，资金推动论，结合唯信号论，把握确定性波段。深度研究资金博弈理论，以价格体现市场一切信息为核心，帮助用户建立适合自己的投资模型！</a:t>
            </a:r>
            <a:endParaRPr lang="zh-CN" altLang="en-US" sz="1500">
              <a:solidFill>
                <a:schemeClr val="tx1">
                  <a:lumMod val="75000"/>
                  <a:lumOff val="2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4506595" y="788035"/>
            <a:ext cx="7115175" cy="24415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 fontAlgn="auto">
              <a:lnSpc>
                <a:spcPct val="100000"/>
              </a:lnSpc>
            </a:pPr>
            <a:r>
              <a:rPr lang="zh-CN" altLang="en-US" sz="7500" b="1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高低切换</a:t>
            </a:r>
            <a:endParaRPr lang="zh-CN" altLang="en-US" sz="7500" b="1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  <a:p>
            <a:pPr algn="ctr" fontAlgn="auto">
              <a:lnSpc>
                <a:spcPct val="100000"/>
              </a:lnSpc>
            </a:pPr>
            <a:r>
              <a:rPr lang="zh-CN" altLang="en-US" sz="7500" b="1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酝酿主升</a:t>
            </a:r>
            <a:endParaRPr lang="zh-CN" altLang="en-US" sz="7500" b="1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pic>
        <p:nvPicPr>
          <p:cNvPr id="13" name="图片 12" descr="陈俊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820" y="814705"/>
            <a:ext cx="4321810" cy="515556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组 30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89748" y="1723390"/>
            <a:ext cx="8612505" cy="341122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目录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92555" y="1383030"/>
            <a:ext cx="1457325" cy="3444240"/>
          </a:xfrm>
          <a:prstGeom prst="rect">
            <a:avLst/>
          </a:prstGeom>
        </p:spPr>
      </p:pic>
      <p:grpSp>
        <p:nvGrpSpPr>
          <p:cNvPr id="4" name="组合 3"/>
          <p:cNvGrpSpPr/>
          <p:nvPr>
            <p:custDataLst>
              <p:tags r:id="rId2"/>
            </p:custDataLst>
          </p:nvPr>
        </p:nvGrpSpPr>
        <p:grpSpPr>
          <a:xfrm>
            <a:off x="4187825" y="1383030"/>
            <a:ext cx="6595745" cy="808355"/>
            <a:chOff x="6595" y="2178"/>
            <a:chExt cx="10387" cy="1273"/>
          </a:xfrm>
        </p:grpSpPr>
        <p:pic>
          <p:nvPicPr>
            <p:cNvPr id="5" name="图片 4" descr="第一章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6595" y="2178"/>
              <a:ext cx="10387" cy="1273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>
              <p:custDataLst>
                <p:tags r:id="rId5"/>
              </p:custDataLst>
            </p:nvPr>
          </p:nvSpPr>
          <p:spPr>
            <a:xfrm>
              <a:off x="7216" y="2404"/>
              <a:ext cx="234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rgbClr val="FF0000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第一章</a:t>
              </a:r>
              <a:endParaRPr lang="zh-CN" altLang="en-US" sz="2800">
                <a:solidFill>
                  <a:srgbClr val="FF0000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  <p:sp>
          <p:nvSpPr>
            <p:cNvPr id="8" name="文本框 7"/>
            <p:cNvSpPr txBox="1"/>
            <p:nvPr>
              <p:custDataLst>
                <p:tags r:id="rId6"/>
              </p:custDataLst>
            </p:nvPr>
          </p:nvSpPr>
          <p:spPr>
            <a:xfrm>
              <a:off x="10006" y="2474"/>
              <a:ext cx="625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年中深蹲，夯实底部</a:t>
              </a:r>
              <a:endParaRPr lang="zh-CN" altLang="en-US" sz="28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</p:grpSp>
      <p:grpSp>
        <p:nvGrpSpPr>
          <p:cNvPr id="9" name="组合 8"/>
          <p:cNvGrpSpPr/>
          <p:nvPr>
            <p:custDataLst>
              <p:tags r:id="rId7"/>
            </p:custDataLst>
          </p:nvPr>
        </p:nvGrpSpPr>
        <p:grpSpPr>
          <a:xfrm>
            <a:off x="4187825" y="2487930"/>
            <a:ext cx="6595745" cy="808355"/>
            <a:chOff x="6595" y="2178"/>
            <a:chExt cx="10387" cy="1273"/>
          </a:xfrm>
        </p:grpSpPr>
        <p:pic>
          <p:nvPicPr>
            <p:cNvPr id="10" name="图片 9" descr="第一章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6595" y="2178"/>
              <a:ext cx="10387" cy="1273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>
              <p:custDataLst>
                <p:tags r:id="rId9"/>
              </p:custDataLst>
            </p:nvPr>
          </p:nvSpPr>
          <p:spPr>
            <a:xfrm>
              <a:off x="7216" y="2404"/>
              <a:ext cx="234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rgbClr val="FF0000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第二章</a:t>
              </a:r>
              <a:endParaRPr lang="zh-CN" altLang="en-US" sz="2800">
                <a:solidFill>
                  <a:srgbClr val="FF0000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10"/>
              </p:custDataLst>
            </p:nvPr>
          </p:nvSpPr>
          <p:spPr>
            <a:xfrm>
              <a:off x="10006" y="2474"/>
              <a:ext cx="625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思源黑体 CN Bold" panose="020B0800000000000000" charset="-122"/>
                  <a:ea typeface="思源黑体 CN Bold" panose="020B0800000000000000" charset="-122"/>
                  <a:sym typeface="+mn-ea"/>
                </a:rPr>
                <a:t>周线反弹，尝试轮动</a:t>
              </a:r>
              <a:endParaRPr lang="zh-CN" altLang="en-US" sz="28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endParaRPr>
            </a:p>
          </p:txBody>
        </p:sp>
      </p:grpSp>
      <p:grpSp>
        <p:nvGrpSpPr>
          <p:cNvPr id="18" name="组合 17"/>
          <p:cNvGrpSpPr/>
          <p:nvPr>
            <p:custDataLst>
              <p:tags r:id="rId11"/>
            </p:custDataLst>
          </p:nvPr>
        </p:nvGrpSpPr>
        <p:grpSpPr>
          <a:xfrm>
            <a:off x="4187825" y="3592830"/>
            <a:ext cx="6595745" cy="808355"/>
            <a:chOff x="6595" y="2178"/>
            <a:chExt cx="10387" cy="1273"/>
          </a:xfrm>
        </p:grpSpPr>
        <p:pic>
          <p:nvPicPr>
            <p:cNvPr id="19" name="图片 18" descr="第一章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6595" y="2178"/>
              <a:ext cx="10387" cy="1273"/>
            </a:xfrm>
            <a:prstGeom prst="rect">
              <a:avLst/>
            </a:prstGeom>
          </p:spPr>
        </p:pic>
        <p:sp>
          <p:nvSpPr>
            <p:cNvPr id="20" name="文本框 19"/>
            <p:cNvSpPr txBox="1"/>
            <p:nvPr>
              <p:custDataLst>
                <p:tags r:id="rId13"/>
              </p:custDataLst>
            </p:nvPr>
          </p:nvSpPr>
          <p:spPr>
            <a:xfrm>
              <a:off x="7216" y="2404"/>
              <a:ext cx="234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rgbClr val="FF0000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第三章</a:t>
              </a:r>
              <a:endParaRPr lang="zh-CN" altLang="en-US" sz="2800">
                <a:solidFill>
                  <a:srgbClr val="FF0000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14"/>
              </p:custDataLst>
            </p:nvPr>
          </p:nvSpPr>
          <p:spPr>
            <a:xfrm>
              <a:off x="10006" y="2474"/>
              <a:ext cx="6659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思源黑体 CN Bold" panose="020B0800000000000000" charset="-122"/>
                  <a:ea typeface="思源黑体 CN Bold" panose="020B0800000000000000" charset="-122"/>
                  <a:sym typeface="+mn-ea"/>
                </a:rPr>
                <a:t>宏观格局，稳健红利</a:t>
              </a:r>
              <a:endParaRPr lang="zh-CN" altLang="en-US" sz="28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endParaRPr>
            </a:p>
          </p:txBody>
        </p:sp>
      </p:grpSp>
      <p:grpSp>
        <p:nvGrpSpPr>
          <p:cNvPr id="23" name="组合 22"/>
          <p:cNvGrpSpPr/>
          <p:nvPr>
            <p:custDataLst>
              <p:tags r:id="rId15"/>
            </p:custDataLst>
          </p:nvPr>
        </p:nvGrpSpPr>
        <p:grpSpPr>
          <a:xfrm>
            <a:off x="4187825" y="4697730"/>
            <a:ext cx="6595745" cy="808355"/>
            <a:chOff x="6595" y="2178"/>
            <a:chExt cx="10387" cy="1273"/>
          </a:xfrm>
        </p:grpSpPr>
        <p:pic>
          <p:nvPicPr>
            <p:cNvPr id="32" name="图片 31" descr="第一章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6595" y="2178"/>
              <a:ext cx="10387" cy="1273"/>
            </a:xfrm>
            <a:prstGeom prst="rect">
              <a:avLst/>
            </a:prstGeom>
          </p:spPr>
        </p:pic>
        <p:sp>
          <p:nvSpPr>
            <p:cNvPr id="33" name="文本框 32"/>
            <p:cNvSpPr txBox="1"/>
            <p:nvPr>
              <p:custDataLst>
                <p:tags r:id="rId17"/>
              </p:custDataLst>
            </p:nvPr>
          </p:nvSpPr>
          <p:spPr>
            <a:xfrm>
              <a:off x="7216" y="2404"/>
              <a:ext cx="234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rgbClr val="FF0000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第四章</a:t>
              </a:r>
              <a:endParaRPr lang="zh-CN" altLang="en-US" sz="2800">
                <a:solidFill>
                  <a:srgbClr val="FF0000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  <p:sp>
          <p:nvSpPr>
            <p:cNvPr id="34" name="文本框 33"/>
            <p:cNvSpPr txBox="1"/>
            <p:nvPr>
              <p:custDataLst>
                <p:tags r:id="rId18"/>
              </p:custDataLst>
            </p:nvPr>
          </p:nvSpPr>
          <p:spPr>
            <a:xfrm>
              <a:off x="10006" y="2474"/>
              <a:ext cx="625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思源黑体 CN Bold" panose="020B0800000000000000" charset="-122"/>
                  <a:ea typeface="思源黑体 CN Bold" panose="020B0800000000000000" charset="-122"/>
                  <a:sym typeface="+mn-ea"/>
                </a:rPr>
                <a:t>产业主题，龙头孕育</a:t>
              </a:r>
              <a:endParaRPr lang="zh-CN" altLang="en-US" sz="28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endParaRPr>
            </a:p>
          </p:txBody>
        </p:sp>
      </p:grpSp>
    </p:spTree>
    <p:custDataLst>
      <p:tags r:id="rId19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4226560" y="1716088"/>
            <a:ext cx="37388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PART 01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Medium" panose="020B0600000000000000" charset="-122"/>
              <a:ea typeface="思源黑体 Medium" panose="020B0600000000000000" charset="-122"/>
              <a:cs typeface="思源黑体 CN Normal" panose="020B0400000000000000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1715135" y="3064510"/>
            <a:ext cx="8949055" cy="12604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/>
            <a:r>
              <a:rPr lang="zh-CN" altLang="en-US" sz="76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年中深蹲，夯实底部</a:t>
            </a:r>
            <a:endParaRPr lang="en-US" altLang="zh-CN" sz="76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2279015" y="2635250"/>
            <a:ext cx="7641590" cy="0"/>
          </a:xfrm>
          <a:prstGeom prst="line">
            <a:avLst/>
          </a:prstGeom>
          <a:ln>
            <a:gradFill>
              <a:gsLst>
                <a:gs pos="0">
                  <a:srgbClr val="1E38B8"/>
                </a:gs>
                <a:gs pos="50000">
                  <a:srgbClr val="B77DFE"/>
                </a:gs>
                <a:gs pos="100000">
                  <a:srgbClr val="1E38B8"/>
                </a:gs>
              </a:gsLst>
              <a:lin ang="0" scaled="0"/>
            </a:gra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经传多赢资深投顾：陈俊，投顾执业编号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A1120619070007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:A20250619000299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5350" y="970280"/>
            <a:ext cx="3112135" cy="527812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0" y="0"/>
            <a:ext cx="1219263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产业增长</a:t>
            </a:r>
            <a:r>
              <a:rPr lang="en-US" alt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-</a:t>
            </a:r>
            <a:r>
              <a:rPr lang="zh-CN" alt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业绩叙事</a:t>
            </a:r>
            <a:r>
              <a:rPr lang="en-US" alt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-</a:t>
            </a:r>
            <a:r>
              <a:rPr lang="zh-CN" alt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估值挤压</a:t>
            </a:r>
            <a:endParaRPr lang="zh-CN" altLang="en-US" sz="440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860" y="1073785"/>
            <a:ext cx="7774305" cy="485648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经传多赢资深投顾：陈俊，投顾执业编号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A1120619070007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:A20250619000299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0" y="0"/>
            <a:ext cx="1219263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政策持续</a:t>
            </a:r>
            <a:r>
              <a:rPr lang="en-US" alt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-</a:t>
            </a:r>
            <a:r>
              <a:rPr 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关键拐点</a:t>
            </a:r>
            <a:r>
              <a:rPr lang="en-US" alt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-</a:t>
            </a:r>
            <a:r>
              <a:rPr lang="zh-CN" alt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大国崛起</a:t>
            </a:r>
            <a:endParaRPr lang="zh-CN" altLang="en-US" sz="440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7800" y="1216025"/>
            <a:ext cx="5348605" cy="295465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110" y="1216025"/>
            <a:ext cx="5475605" cy="432879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经传多赢资深投顾：陈俊，投顾执业编号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A1120619070007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:A20250619000299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0" y="0"/>
            <a:ext cx="1219263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慢牛本质</a:t>
            </a:r>
            <a:r>
              <a:rPr lang="en-US" alt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-</a:t>
            </a:r>
            <a:r>
              <a:rPr lang="zh-CN" alt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顺势而为</a:t>
            </a:r>
            <a:r>
              <a:rPr lang="en-US" alt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-</a:t>
            </a:r>
            <a:r>
              <a:rPr lang="zh-CN" alt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拐点等待</a:t>
            </a:r>
            <a:endParaRPr lang="zh-CN" altLang="en-US" sz="440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555" y="847725"/>
            <a:ext cx="5306695" cy="26917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3800" y="847725"/>
            <a:ext cx="5213350" cy="269176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555" y="3797935"/>
            <a:ext cx="5307330" cy="249809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3800" y="3797935"/>
            <a:ext cx="5213350" cy="253492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经传多赢资深投顾：陈俊，投顾执业编号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</a:t>
            </a:r>
            <a:r>
              <a:rPr lang="en-US" altLang="zh-CN" sz="12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  <a:sym typeface="+mn-ea"/>
              </a:rPr>
              <a:t>A1120619070007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:A20250619000299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0" y="0"/>
            <a:ext cx="1219263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超级横盘</a:t>
            </a:r>
            <a:r>
              <a:rPr lang="en-US" alt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-</a:t>
            </a:r>
            <a:r>
              <a:rPr lang="zh-CN" alt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多次筑底</a:t>
            </a:r>
            <a:r>
              <a:rPr lang="en-US" altLang="zh-CN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-</a:t>
            </a:r>
            <a:r>
              <a:rPr lang="zh-CN" alt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静等资金</a:t>
            </a:r>
            <a:endParaRPr lang="zh-CN" altLang="en-US" sz="440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490" y="1089025"/>
            <a:ext cx="10193020" cy="490982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4226560" y="1716088"/>
            <a:ext cx="37388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PART 0</a:t>
            </a: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2</a:t>
            </a:r>
            <a:endParaRPr kumimoji="0" lang="en-US" altLang="zh-CN" sz="6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Medium" panose="020B0600000000000000" charset="-122"/>
              <a:ea typeface="思源黑体 Medium" panose="020B0600000000000000" charset="-122"/>
              <a:cs typeface="思源黑体 CN Normal" panose="020B0400000000000000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1715135" y="3064510"/>
            <a:ext cx="8949055" cy="12604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/>
            <a:r>
              <a:rPr lang="zh-CN" altLang="en-US" sz="76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周线反弹，尝试轮动</a:t>
            </a:r>
            <a:endParaRPr lang="en-US" altLang="zh-CN" sz="76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2279015" y="2635250"/>
            <a:ext cx="7641590" cy="0"/>
          </a:xfrm>
          <a:prstGeom prst="line">
            <a:avLst/>
          </a:prstGeom>
          <a:ln>
            <a:gradFill>
              <a:gsLst>
                <a:gs pos="0">
                  <a:srgbClr val="1E38B8"/>
                </a:gs>
                <a:gs pos="50000">
                  <a:srgbClr val="B77DFE"/>
                </a:gs>
                <a:gs pos="100000">
                  <a:srgbClr val="1E38B8"/>
                </a:gs>
              </a:gsLst>
              <a:lin ang="0" scaled="0"/>
            </a:gra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21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22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23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24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25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26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27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28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29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1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2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3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34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5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6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6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DIAGRAM_VIRTUALLY_FRAME" val="{&quot;height&quot;:255,&quot;left&quot;:420,&quot;top&quot;:130,&quot;width&quot;:480}"/>
</p:tagLst>
</file>

<file path=ppt/tags/tag65.xml><?xml version="1.0" encoding="utf-8"?>
<p:tagLst xmlns:p="http://schemas.openxmlformats.org/presentationml/2006/main">
  <p:tag name="KSO_WM_DIAGRAM_VIRTUALLY_FRAME" val="{&quot;height&quot;:255,&quot;left&quot;:420,&quot;top&quot;:130,&quot;width&quot;:480}"/>
</p:tagLst>
</file>

<file path=ppt/tags/tag66.xml><?xml version="1.0" encoding="utf-8"?>
<p:tagLst xmlns:p="http://schemas.openxmlformats.org/presentationml/2006/main">
  <p:tag name="KSO_WM_DIAGRAM_VIRTUALLY_FRAME" val="{&quot;height&quot;:255,&quot;left&quot;:420,&quot;top&quot;:130,&quot;width&quot;:480}"/>
</p:tagLst>
</file>

<file path=ppt/tags/tag67.xml><?xml version="1.0" encoding="utf-8"?>
<p:tagLst xmlns:p="http://schemas.openxmlformats.org/presentationml/2006/main">
  <p:tag name="KSO_WM_DIAGRAM_VIRTUALLY_FRAME" val="{&quot;height&quot;:255,&quot;left&quot;:420,&quot;top&quot;:130,&quot;width&quot;:480}"/>
</p:tagLst>
</file>

<file path=ppt/tags/tag6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79.xml><?xml version="1.0" encoding="utf-8"?>
<p:tagLst xmlns:p="http://schemas.openxmlformats.org/presentationml/2006/main">
  <p:tag name="KSO_WPP_MARK_KEY" val="5d6e9262-ca8a-4070-8ad5-698f89e303ea"/>
  <p:tag name="COMMONDATA" val="eyJoZGlkIjoiMTMzZGI2MjkwNzI0NGI5MzY0NzUwYzMxOTRjZGRmN2UifQ=="/>
  <p:tag name="commondata" val="eyJoZGlkIjoiOWY4MjQyNDc1NWE5NGE3YmJhMmZmNzIzZDc5YmE1NGIifQ==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2861</Words>
  <Application>WPS 演示</Application>
  <PresentationFormat>宽屏</PresentationFormat>
  <Paragraphs>118</Paragraphs>
  <Slides>20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7" baseType="lpstr">
      <vt:lpstr>Arial</vt:lpstr>
      <vt:lpstr>宋体</vt:lpstr>
      <vt:lpstr>Wingdings</vt:lpstr>
      <vt:lpstr>微软雅黑</vt:lpstr>
      <vt:lpstr>Wingdings</vt:lpstr>
      <vt:lpstr>思源黑体 Medium</vt:lpstr>
      <vt:lpstr>黑体</vt:lpstr>
      <vt:lpstr>思源黑体 CN Light</vt:lpstr>
      <vt:lpstr>思源黑体 CN Bold</vt:lpstr>
      <vt:lpstr>思源黑体 CN Normal</vt:lpstr>
      <vt:lpstr>Arial Unicode MS</vt:lpstr>
      <vt:lpstr>Calibri</vt:lpstr>
      <vt:lpstr>Noto Sans SC</vt:lpstr>
      <vt:lpstr>思源黑体 CN Medium</vt:lpstr>
      <vt:lpstr>KSOFD723FC5D</vt:lpstr>
      <vt:lpstr>Segoe Print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Cj</cp:lastModifiedBy>
  <cp:revision>346</cp:revision>
  <dcterms:created xsi:type="dcterms:W3CDTF">2022-12-31T05:43:00Z</dcterms:created>
  <dcterms:modified xsi:type="dcterms:W3CDTF">2026-08-21T10:08:12Z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2940D9413DE64B5696F76C7D324D51E1_13</vt:lpwstr>
  </property>
</Properties>
</file>