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92" r:id="rId2"/>
    <p:sldId id="287" r:id="rId3"/>
    <p:sldId id="286" r:id="rId4"/>
    <p:sldId id="306" r:id="rId5"/>
    <p:sldId id="319" r:id="rId6"/>
    <p:sldId id="320" r:id="rId7"/>
    <p:sldId id="321" r:id="rId8"/>
    <p:sldId id="322" r:id="rId9"/>
    <p:sldId id="323" r:id="rId10"/>
    <p:sldId id="326" r:id="rId11"/>
    <p:sldId id="327" r:id="rId12"/>
    <p:sldId id="328" r:id="rId13"/>
    <p:sldId id="304" r:id="rId14"/>
  </p:sldIdLst>
  <p:sldSz cx="12192000" cy="6858000"/>
  <p:notesSz cx="6858000" cy="9144000"/>
  <p:custDataLst>
    <p:tags r:id="rId1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33" userDrawn="1">
          <p15:clr>
            <a:srgbClr val="A4A3A4"/>
          </p15:clr>
        </p15:guide>
        <p15:guide id="2" pos="365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241789"/>
    <a:srgbClr val="4A4A4A"/>
    <a:srgbClr val="FFFEEB"/>
    <a:srgbClr val="FFF4A3"/>
    <a:srgbClr val="D9D9D9"/>
    <a:srgbClr val="7C0000"/>
    <a:srgbClr val="7E0001"/>
    <a:srgbClr val="FF8D8D"/>
    <a:srgbClr val="FF6B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1" d="100"/>
          <a:sy n="91" d="100"/>
        </p:scale>
        <p:origin x="82" y="158"/>
      </p:cViewPr>
      <p:guideLst>
        <p:guide orient="horz" pos="2033"/>
        <p:guide pos="3656"/>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7.xml"/><Relationship Id="rId7" Type="http://schemas.openxmlformats.org/officeDocument/2006/relationships/image" Target="../media/image1.pn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slideMaster" Target="../slideMasters/slideMaster1.xml"/><Relationship Id="rId5" Type="http://schemas.openxmlformats.org/officeDocument/2006/relationships/tags" Target="../tags/tag19.xml"/><Relationship Id="rId10" Type="http://schemas.openxmlformats.org/officeDocument/2006/relationships/image" Target="../media/image4.png"/><Relationship Id="rId4" Type="http://schemas.openxmlformats.org/officeDocument/2006/relationships/tags" Target="../tags/tag18.xml"/><Relationship Id="rId9"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pic>
        <p:nvPicPr>
          <p:cNvPr id="3" name="图片 2" descr="画板 2 拷贝"/>
          <p:cNvPicPr>
            <a:picLocks noChangeAspect="1"/>
          </p:cNvPicPr>
          <p:nvPr userDrawn="1"/>
        </p:nvPicPr>
        <p:blipFill>
          <a:blip r:embed="rId5"/>
          <a:stretch>
            <a:fillRect/>
          </a:stretch>
        </p:blipFill>
        <p:spPr>
          <a:xfrm>
            <a:off x="0" y="0"/>
            <a:ext cx="12192000" cy="6858000"/>
          </a:xfrm>
          <a:prstGeom prst="rect">
            <a:avLst/>
          </a:prstGeom>
        </p:spPr>
      </p:pic>
      <p:cxnSp>
        <p:nvCxnSpPr>
          <p:cNvPr id="15" name="直接连接符 14"/>
          <p:cNvCxnSpPr/>
          <p:nvPr userDrawn="1">
            <p:custDataLst>
              <p:tags r:id="rId1"/>
            </p:custDataLst>
          </p:nvPr>
        </p:nvCxnSpPr>
        <p:spPr>
          <a:xfrm flipV="1">
            <a:off x="1902460" y="728345"/>
            <a:ext cx="8630920" cy="13335"/>
          </a:xfrm>
          <a:prstGeom prst="line">
            <a:avLst/>
          </a:prstGeom>
          <a:ln w="12700" cmpd="sng">
            <a:solidFill>
              <a:srgbClr val="FFFFFF"/>
            </a:solidFill>
            <a:prstDash val="solid"/>
          </a:ln>
        </p:spPr>
        <p:style>
          <a:lnRef idx="3">
            <a:schemeClr val="accent4"/>
          </a:lnRef>
          <a:fillRef idx="0">
            <a:schemeClr val="accent4"/>
          </a:fillRef>
          <a:effectRef idx="2">
            <a:schemeClr val="accent4"/>
          </a:effectRef>
          <a:fontRef idx="minor">
            <a:schemeClr val="tx1"/>
          </a:fontRef>
        </p:style>
      </p:cxnSp>
      <p:pic>
        <p:nvPicPr>
          <p:cNvPr id="10" name="图片 9" descr="矢量智能对象"/>
          <p:cNvPicPr>
            <a:picLocks noChangeAspect="1"/>
          </p:cNvPicPr>
          <p:nvPr userDrawn="1">
            <p:custDataLst>
              <p:tags r:id="rId2"/>
            </p:custDataLst>
          </p:nvPr>
        </p:nvPicPr>
        <p:blipFill>
          <a:blip r:embed="rId6"/>
          <a:stretch>
            <a:fillRect/>
          </a:stretch>
        </p:blipFill>
        <p:spPr>
          <a:xfrm>
            <a:off x="10718165" y="235585"/>
            <a:ext cx="1220470" cy="260350"/>
          </a:xfrm>
          <a:prstGeom prst="rect">
            <a:avLst/>
          </a:prstGeom>
        </p:spPr>
      </p:pic>
      <p:sp>
        <p:nvSpPr>
          <p:cNvPr id="8" name="文本框 7"/>
          <p:cNvSpPr txBox="1"/>
          <p:nvPr userDrawn="1">
            <p:custDataLst>
              <p:tags r:id="rId3"/>
            </p:custDataLst>
          </p:nvPr>
        </p:nvSpPr>
        <p:spPr>
          <a:xfrm>
            <a:off x="0" y="6586146"/>
            <a:ext cx="12192000" cy="260350"/>
          </a:xfrm>
          <a:prstGeom prst="rect">
            <a:avLst/>
          </a:prstGeom>
          <a:noFill/>
        </p:spPr>
        <p:txBody>
          <a:bodyPr wrap="square" rtlCol="0" anchor="t">
            <a:spAutoFit/>
          </a:bodyPr>
          <a:lstStyle/>
          <a:p>
            <a:pPr algn="ctr">
              <a:buClrTx/>
              <a:buSzTx/>
              <a:buFontTx/>
            </a:pPr>
            <a:r>
              <a:rPr lang="zh-CN" altLang="en-US" sz="1100" dirty="0">
                <a:ln>
                  <a:noFill/>
                </a:ln>
                <a:solidFill>
                  <a:schemeClr val="bg1">
                    <a:lumMod val="75000"/>
                  </a:schemeClr>
                </a:solidFill>
                <a:latin typeface="思源黑体 CN Light" panose="020B0300000000000000" charset="-122"/>
                <a:ea typeface="思源黑体 CN Light" panose="020B0300000000000000" charset="-122"/>
                <a:cs typeface="思源黑体 CN Light" panose="020B0300000000000000" charset="-122"/>
                <a:sym typeface="+mn-ea"/>
              </a:rPr>
              <a:t>经传多赢投顾总监:孙硌 | 执业编号:A1120613090005  风险提示:观点基于软件数据和理论模型分析，仅供参考，不构成投资建议，股市有风险，投资需谨慎。</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pic>
        <p:nvPicPr>
          <p:cNvPr id="3" name="图片 2" descr="画板 2 拷贝"/>
          <p:cNvPicPr>
            <a:picLocks noChangeAspect="1"/>
          </p:cNvPicPr>
          <p:nvPr userDrawn="1"/>
        </p:nvPicPr>
        <p:blipFill>
          <a:blip r:embed="rId5"/>
          <a:stretch>
            <a:fillRect/>
          </a:stretch>
        </p:blipFill>
        <p:spPr>
          <a:xfrm>
            <a:off x="0" y="0"/>
            <a:ext cx="12192000" cy="6858000"/>
          </a:xfrm>
          <a:prstGeom prst="rect">
            <a:avLst/>
          </a:prstGeom>
        </p:spPr>
      </p:pic>
      <p:cxnSp>
        <p:nvCxnSpPr>
          <p:cNvPr id="15" name="直接连接符 14"/>
          <p:cNvCxnSpPr/>
          <p:nvPr userDrawn="1">
            <p:custDataLst>
              <p:tags r:id="rId1"/>
            </p:custDataLst>
          </p:nvPr>
        </p:nvCxnSpPr>
        <p:spPr>
          <a:xfrm flipV="1">
            <a:off x="1902460" y="728345"/>
            <a:ext cx="8630920" cy="13335"/>
          </a:xfrm>
          <a:prstGeom prst="line">
            <a:avLst/>
          </a:prstGeom>
          <a:ln w="12700" cmpd="sng">
            <a:solidFill>
              <a:srgbClr val="FFFFFF"/>
            </a:solidFill>
            <a:prstDash val="solid"/>
          </a:ln>
        </p:spPr>
        <p:style>
          <a:lnRef idx="3">
            <a:schemeClr val="accent4"/>
          </a:lnRef>
          <a:fillRef idx="0">
            <a:schemeClr val="accent4"/>
          </a:fillRef>
          <a:effectRef idx="2">
            <a:schemeClr val="accent4"/>
          </a:effectRef>
          <a:fontRef idx="minor">
            <a:schemeClr val="tx1"/>
          </a:fontRef>
        </p:style>
      </p:cxnSp>
      <p:pic>
        <p:nvPicPr>
          <p:cNvPr id="10" name="图片 9" descr="矢量智能对象"/>
          <p:cNvPicPr>
            <a:picLocks noChangeAspect="1"/>
          </p:cNvPicPr>
          <p:nvPr userDrawn="1">
            <p:custDataLst>
              <p:tags r:id="rId2"/>
            </p:custDataLst>
          </p:nvPr>
        </p:nvPicPr>
        <p:blipFill>
          <a:blip r:embed="rId6"/>
          <a:stretch>
            <a:fillRect/>
          </a:stretch>
        </p:blipFill>
        <p:spPr>
          <a:xfrm>
            <a:off x="10718165" y="235585"/>
            <a:ext cx="1220470" cy="260350"/>
          </a:xfrm>
          <a:prstGeom prst="rect">
            <a:avLst/>
          </a:prstGeom>
        </p:spPr>
      </p:pic>
      <p:sp>
        <p:nvSpPr>
          <p:cNvPr id="4" name="文本框 3"/>
          <p:cNvSpPr txBox="1"/>
          <p:nvPr userDrawn="1">
            <p:custDataLst>
              <p:tags r:id="rId3"/>
            </p:custDataLst>
          </p:nvPr>
        </p:nvSpPr>
        <p:spPr>
          <a:xfrm>
            <a:off x="0" y="6586146"/>
            <a:ext cx="12192000" cy="260350"/>
          </a:xfrm>
          <a:prstGeom prst="rect">
            <a:avLst/>
          </a:prstGeom>
          <a:noFill/>
        </p:spPr>
        <p:txBody>
          <a:bodyPr wrap="square" rtlCol="0" anchor="t">
            <a:spAutoFit/>
          </a:bodyPr>
          <a:lstStyle/>
          <a:p>
            <a:pPr algn="ctr">
              <a:buClrTx/>
              <a:buSzTx/>
              <a:buFontTx/>
            </a:pPr>
            <a:r>
              <a:rPr lang="zh-CN" altLang="en-US" sz="1100" dirty="0">
                <a:ln>
                  <a:noFill/>
                </a:ln>
                <a:solidFill>
                  <a:schemeClr val="bg1">
                    <a:lumMod val="75000"/>
                  </a:schemeClr>
                </a:solidFill>
                <a:latin typeface="思源黑体 CN Light" panose="020B0300000000000000" charset="-122"/>
                <a:ea typeface="思源黑体 CN Light" panose="020B0300000000000000" charset="-122"/>
                <a:cs typeface="思源黑体 CN Light" panose="020B0300000000000000" charset="-122"/>
                <a:sym typeface="+mn-ea"/>
              </a:rPr>
              <a:t>经传多赢资深投顾 :陈俊丨执业编号:A1120619070007  风险提示:观点基于软件数据和理论模型分析，仅供参考，不构成买卖建议，股市有风险，投资需谨慎</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节标题">
    <p:spTree>
      <p:nvGrpSpPr>
        <p:cNvPr id="1" name=""/>
        <p:cNvGrpSpPr/>
        <p:nvPr/>
      </p:nvGrpSpPr>
      <p:grpSpPr>
        <a:xfrm>
          <a:off x="0" y="0"/>
          <a:ext cx="0" cy="0"/>
          <a:chOff x="0" y="0"/>
          <a:chExt cx="0" cy="0"/>
        </a:xfrm>
      </p:grpSpPr>
      <p:pic>
        <p:nvPicPr>
          <p:cNvPr id="3" name="图片 2" descr="画板 2 拷贝"/>
          <p:cNvPicPr>
            <a:picLocks noChangeAspect="1"/>
          </p:cNvPicPr>
          <p:nvPr userDrawn="1">
            <p:custDataLst>
              <p:tags r:id="rId1"/>
            </p:custDataLst>
          </p:nvPr>
        </p:nvPicPr>
        <p:blipFill>
          <a:blip r:embed="rId3"/>
          <a:stretch>
            <a:fillRect/>
          </a:stretch>
        </p:blipFill>
        <p:spPr>
          <a:xfrm>
            <a:off x="0" y="0"/>
            <a:ext cx="12192000" cy="6858000"/>
          </a:xfrm>
          <a:prstGeom prst="rect">
            <a:avLst/>
          </a:prstGeom>
        </p:spPr>
      </p:pic>
      <p:pic>
        <p:nvPicPr>
          <p:cNvPr id="10" name="图片 9" descr="矢量智能对象"/>
          <p:cNvPicPr>
            <a:picLocks noChangeAspect="1"/>
          </p:cNvPicPr>
          <p:nvPr userDrawn="1"/>
        </p:nvPicPr>
        <p:blipFill>
          <a:blip r:embed="rId4"/>
          <a:stretch>
            <a:fillRect/>
          </a:stretch>
        </p:blipFill>
        <p:spPr>
          <a:xfrm>
            <a:off x="10718165" y="235585"/>
            <a:ext cx="1220470" cy="26035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2_节标题">
    <p:spTree>
      <p:nvGrpSpPr>
        <p:cNvPr id="1" name=""/>
        <p:cNvGrpSpPr/>
        <p:nvPr/>
      </p:nvGrpSpPr>
      <p:grpSpPr>
        <a:xfrm>
          <a:off x="0" y="0"/>
          <a:ext cx="0" cy="0"/>
          <a:chOff x="0" y="0"/>
          <a:chExt cx="0" cy="0"/>
        </a:xfrm>
      </p:grpSpPr>
      <p:pic>
        <p:nvPicPr>
          <p:cNvPr id="3" name="图片 2" descr="画板 2 拷贝"/>
          <p:cNvPicPr>
            <a:picLocks noChangeAspect="1"/>
          </p:cNvPicPr>
          <p:nvPr userDrawn="1">
            <p:custDataLst>
              <p:tags r:id="rId1"/>
            </p:custDataLst>
          </p:nvPr>
        </p:nvPicPr>
        <p:blipFill>
          <a:blip r:embed="rId7"/>
          <a:stretch>
            <a:fillRect/>
          </a:stretch>
        </p:blipFill>
        <p:spPr>
          <a:xfrm>
            <a:off x="0" y="0"/>
            <a:ext cx="12192000" cy="6858000"/>
          </a:xfrm>
          <a:prstGeom prst="rect">
            <a:avLst/>
          </a:prstGeom>
        </p:spPr>
      </p:pic>
      <p:sp>
        <p:nvSpPr>
          <p:cNvPr id="4" name="圆角矩形 3"/>
          <p:cNvSpPr/>
          <p:nvPr userDrawn="1">
            <p:custDataLst>
              <p:tags r:id="rId2"/>
            </p:custDataLst>
          </p:nvPr>
        </p:nvSpPr>
        <p:spPr>
          <a:xfrm>
            <a:off x="1905000" y="3746500"/>
            <a:ext cx="8432800" cy="1701800"/>
          </a:xfrm>
          <a:prstGeom prst="roundRect">
            <a:avLst/>
          </a:prstGeom>
          <a:solidFill>
            <a:schemeClr val="bg1"/>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p>
        </p:txBody>
      </p:sp>
      <p:pic>
        <p:nvPicPr>
          <p:cNvPr id="5" name="图片 4" descr="感谢聆听"/>
          <p:cNvPicPr>
            <a:picLocks noChangeAspect="1"/>
          </p:cNvPicPr>
          <p:nvPr userDrawn="1">
            <p:custDataLst>
              <p:tags r:id="rId3"/>
            </p:custDataLst>
          </p:nvPr>
        </p:nvPicPr>
        <p:blipFill>
          <a:blip r:embed="rId8"/>
          <a:srcRect b="23104"/>
          <a:stretch>
            <a:fillRect/>
          </a:stretch>
        </p:blipFill>
        <p:spPr>
          <a:xfrm>
            <a:off x="1991995" y="1405255"/>
            <a:ext cx="8208010" cy="2240280"/>
          </a:xfrm>
          <a:prstGeom prst="rect">
            <a:avLst/>
          </a:prstGeom>
        </p:spPr>
      </p:pic>
      <p:sp>
        <p:nvSpPr>
          <p:cNvPr id="8" name="文本框 7"/>
          <p:cNvSpPr txBox="1"/>
          <p:nvPr userDrawn="1">
            <p:custDataLst>
              <p:tags r:id="rId4"/>
            </p:custDataLst>
          </p:nvPr>
        </p:nvSpPr>
        <p:spPr>
          <a:xfrm>
            <a:off x="1991995" y="3861435"/>
            <a:ext cx="8208010" cy="1476375"/>
          </a:xfrm>
          <a:prstGeom prst="rect">
            <a:avLst/>
          </a:prstGeom>
          <a:noFill/>
        </p:spPr>
        <p:txBody>
          <a:bodyPr wrap="square" rtlCol="0" anchor="t">
            <a:spAutoFit/>
          </a:bodyPr>
          <a:lstStyle/>
          <a:p>
            <a:pPr fontAlgn="auto">
              <a:lnSpc>
                <a:spcPct val="120000"/>
              </a:lnSpc>
            </a:pPr>
            <a:r>
              <a:rPr lang="zh-CN" altLang="en-US" sz="1500">
                <a:solidFill>
                  <a:schemeClr val="tx1"/>
                </a:solidFill>
                <a:latin typeface="思源黑体 CN Light" panose="020B0300000000000000" charset="-122"/>
                <a:ea typeface="思源黑体 CN Light" panose="020B0300000000000000" charset="-122"/>
                <a:cs typeface="思源黑体 CN Light" panose="020B0300000000000000" charset="-122"/>
                <a:sym typeface="+mn-ea"/>
              </a:rPr>
              <a:t>我司所有工作人员均不允许推荐股票、不允许承诺收益、不允许代客理财、不允许合作分成、不允许私下收款，如您发现有任何违规行为，可联系400-700-3809向我们反馈!</a:t>
            </a:r>
          </a:p>
          <a:p>
            <a:pPr fontAlgn="auto">
              <a:lnSpc>
                <a:spcPct val="120000"/>
              </a:lnSpc>
            </a:pPr>
            <a:r>
              <a:rPr lang="zh-CN" altLang="en-US" sz="1500">
                <a:solidFill>
                  <a:schemeClr val="tx1"/>
                </a:solidFill>
                <a:latin typeface="思源黑体 CN Light" panose="020B0300000000000000" charset="-122"/>
                <a:ea typeface="思源黑体 CN Light" panose="020B0300000000000000" charset="-122"/>
                <a:cs typeface="思源黑体 CN Light" panose="020B0300000000000000" charset="-122"/>
                <a:sym typeface="+mn-ea"/>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p>
        </p:txBody>
      </p:sp>
      <p:pic>
        <p:nvPicPr>
          <p:cNvPr id="10" name="图片 9" descr="矢量智能对象"/>
          <p:cNvPicPr>
            <a:picLocks noChangeAspect="1"/>
          </p:cNvPicPr>
          <p:nvPr userDrawn="1">
            <p:custDataLst>
              <p:tags r:id="rId5"/>
            </p:custDataLst>
          </p:nvPr>
        </p:nvPicPr>
        <p:blipFill>
          <a:blip r:embed="rId9"/>
          <a:stretch>
            <a:fillRect/>
          </a:stretch>
        </p:blipFill>
        <p:spPr>
          <a:xfrm>
            <a:off x="10718165" y="235585"/>
            <a:ext cx="1220470" cy="260350"/>
          </a:xfrm>
          <a:prstGeom prst="rect">
            <a:avLst/>
          </a:prstGeom>
        </p:spPr>
      </p:pic>
      <p:pic>
        <p:nvPicPr>
          <p:cNvPr id="9" name="图片 8" descr="组 2928"/>
          <p:cNvPicPr>
            <a:picLocks noChangeAspect="1"/>
          </p:cNvPicPr>
          <p:nvPr userDrawn="1"/>
        </p:nvPicPr>
        <p:blipFill>
          <a:blip r:embed="rId10"/>
          <a:stretch>
            <a:fillRect/>
          </a:stretch>
        </p:blipFill>
        <p:spPr>
          <a:xfrm>
            <a:off x="274320" y="191770"/>
            <a:ext cx="1551940" cy="35560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t>2026/8/29</a:t>
            </a:fld>
            <a:endParaRPr lang="zh-CN" altLang="en-US"/>
          </a:p>
        </p:txBody>
      </p:sp>
      <p:sp>
        <p:nvSpPr>
          <p:cNvPr id="3" name="页脚占位符 2"/>
          <p:cNvSpPr>
            <a:spLocks noGrp="1"/>
          </p:cNvSpPr>
          <p:nvPr>
            <p:ph type="ftr" sz="quarter" idx="11"/>
          </p:nvPr>
        </p:nvSpPr>
        <p:spPr/>
        <p:txBody>
          <a:bodyPr/>
          <a:lstStyle/>
          <a:p>
            <a:endParaRPr lang="zh-CN" altLang="en-US" dirty="0"/>
          </a:p>
        </p:txBody>
      </p:sp>
      <p:sp>
        <p:nvSpPr>
          <p:cNvPr id="4" name="灯片编号占位符 3"/>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13" Type="http://schemas.openxmlformats.org/officeDocument/2006/relationships/tags" Target="../tags/tag7.xml"/><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tags" Target="../tags/tag6.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5.xml"/><Relationship Id="rId5" Type="http://schemas.openxmlformats.org/officeDocument/2006/relationships/slideLayout" Target="../slideLayouts/slideLayout5.xml"/><Relationship Id="rId10" Type="http://schemas.openxmlformats.org/officeDocument/2006/relationships/tags" Target="../tags/tag4.xml"/><Relationship Id="rId4" Type="http://schemas.openxmlformats.org/officeDocument/2006/relationships/slideLayout" Target="../slideLayouts/slideLayout4.xml"/><Relationship Id="rId9"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FFFFF"/>
            </a:gs>
            <a:gs pos="100000">
              <a:srgbClr val="D9D9D9"/>
            </a:gs>
          </a:gsLst>
          <a:lin ang="5400000" scaled="0"/>
        </a:gra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9"/>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0"/>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1"/>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2026/8/29</a:t>
            </a:fld>
            <a:endParaRPr lang="zh-CN" altLang="en-US"/>
          </a:p>
        </p:txBody>
      </p:sp>
      <p:sp>
        <p:nvSpPr>
          <p:cNvPr id="5" name="页脚占位符 4"/>
          <p:cNvSpPr>
            <a:spLocks noGrp="1"/>
          </p:cNvSpPr>
          <p:nvPr>
            <p:ph type="ftr" sz="quarter" idx="3"/>
            <p:custDataLst>
              <p:tags r:id="rId12"/>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3"/>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spTree>
    <p:custDataLst>
      <p:tags r:id="rId8"/>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22.xml"/><Relationship Id="rId7" Type="http://schemas.openxmlformats.org/officeDocument/2006/relationships/image" Target="../media/image5.png"/><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Layout" Target="../slideLayouts/slideLayout4.xml"/><Relationship Id="rId5" Type="http://schemas.openxmlformats.org/officeDocument/2006/relationships/tags" Target="../tags/tag24.xml"/><Relationship Id="rId4" Type="http://schemas.openxmlformats.org/officeDocument/2006/relationships/tags" Target="../tags/tag23.xml"/></Relationships>
</file>

<file path=ppt/slides/_rels/slide10.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4"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3.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4.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55.xml"/></Relationships>
</file>

<file path=ppt/slides/_rels/slide2.xml.rels><?xml version="1.0" encoding="UTF-8" standalone="yes"?>
<Relationships xmlns="http://schemas.openxmlformats.org/package/2006/relationships"><Relationship Id="rId8" Type="http://schemas.openxmlformats.org/officeDocument/2006/relationships/tags" Target="../tags/tag32.xml"/><Relationship Id="rId13" Type="http://schemas.openxmlformats.org/officeDocument/2006/relationships/slideLayout" Target="../slideLayouts/slideLayout4.xml"/><Relationship Id="rId3" Type="http://schemas.openxmlformats.org/officeDocument/2006/relationships/tags" Target="../tags/tag27.xml"/><Relationship Id="rId7" Type="http://schemas.openxmlformats.org/officeDocument/2006/relationships/tags" Target="../tags/tag31.xml"/><Relationship Id="rId12" Type="http://schemas.openxmlformats.org/officeDocument/2006/relationships/tags" Target="../tags/tag36.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tags" Target="../tags/tag30.xml"/><Relationship Id="rId11" Type="http://schemas.openxmlformats.org/officeDocument/2006/relationships/tags" Target="../tags/tag35.xml"/><Relationship Id="rId5" Type="http://schemas.openxmlformats.org/officeDocument/2006/relationships/tags" Target="../tags/tag29.xml"/><Relationship Id="rId15" Type="http://schemas.openxmlformats.org/officeDocument/2006/relationships/image" Target="../media/image8.png"/><Relationship Id="rId10" Type="http://schemas.openxmlformats.org/officeDocument/2006/relationships/tags" Target="../tags/tag34.xml"/><Relationship Id="rId4" Type="http://schemas.openxmlformats.org/officeDocument/2006/relationships/tags" Target="../tags/tag28.xml"/><Relationship Id="rId9" Type="http://schemas.openxmlformats.org/officeDocument/2006/relationships/tags" Target="../tags/tag33.xml"/><Relationship Id="rId1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5.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7.xml.rels><?xml version="1.0" encoding="UTF-8" standalone="yes"?>
<Relationships xmlns="http://schemas.openxmlformats.org/package/2006/relationships"><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 Id="rId4"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48.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49.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组 2933"/>
          <p:cNvPicPr>
            <a:picLocks noChangeAspect="1"/>
          </p:cNvPicPr>
          <p:nvPr/>
        </p:nvPicPr>
        <p:blipFill>
          <a:blip r:embed="rId7"/>
          <a:stretch>
            <a:fillRect/>
          </a:stretch>
        </p:blipFill>
        <p:spPr>
          <a:xfrm>
            <a:off x="1392555" y="3785870"/>
            <a:ext cx="9429750" cy="2114550"/>
          </a:xfrm>
          <a:prstGeom prst="rect">
            <a:avLst/>
          </a:prstGeom>
        </p:spPr>
      </p:pic>
      <p:sp>
        <p:nvSpPr>
          <p:cNvPr id="17" name="文本框 16"/>
          <p:cNvSpPr txBox="1"/>
          <p:nvPr>
            <p:custDataLst>
              <p:tags r:id="rId2"/>
            </p:custDataLst>
          </p:nvPr>
        </p:nvSpPr>
        <p:spPr>
          <a:xfrm>
            <a:off x="5117465" y="4384040"/>
            <a:ext cx="5634990" cy="306705"/>
          </a:xfrm>
          <a:prstGeom prst="rect">
            <a:avLst/>
          </a:prstGeom>
          <a:noFill/>
        </p:spPr>
        <p:txBody>
          <a:bodyPr wrap="square" rtlCol="0">
            <a:spAutoFit/>
          </a:bodyPr>
          <a:lstStyle/>
          <a:p>
            <a:r>
              <a:rPr lang="zh-CN" altLang="en-US" sz="140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经传多赢投顾总监</a:t>
            </a:r>
          </a:p>
        </p:txBody>
      </p:sp>
      <p:sp>
        <p:nvSpPr>
          <p:cNvPr id="19" name="文本框 18"/>
          <p:cNvSpPr txBox="1"/>
          <p:nvPr>
            <p:custDataLst>
              <p:tags r:id="rId3"/>
            </p:custDataLst>
          </p:nvPr>
        </p:nvSpPr>
        <p:spPr>
          <a:xfrm>
            <a:off x="4867275" y="1109980"/>
            <a:ext cx="5952490" cy="2441575"/>
          </a:xfrm>
          <a:prstGeom prst="rect">
            <a:avLst/>
          </a:prstGeom>
          <a:noFill/>
        </p:spPr>
        <p:txBody>
          <a:bodyPr wrap="square" rtlCol="0">
            <a:noAutofit/>
          </a:bodyPr>
          <a:lstStyle/>
          <a:p>
            <a:pPr fontAlgn="auto"/>
            <a:r>
              <a:rPr lang="zh-CN" altLang="en-US" sz="7500" dirty="0">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智尊深挖成长</a:t>
            </a:r>
          </a:p>
          <a:p>
            <a:pPr fontAlgn="auto"/>
            <a:r>
              <a:rPr lang="zh-CN" altLang="en-US" sz="7500" dirty="0">
                <a:gradFill>
                  <a:gsLst>
                    <a:gs pos="0">
                      <a:srgbClr val="FFFDE6"/>
                    </a:gs>
                    <a:gs pos="100000">
                      <a:srgbClr val="F8BF87"/>
                    </a:gs>
                  </a:gsLst>
                  <a:lin ang="5400000" scaled="0"/>
                </a:gradFill>
                <a:latin typeface="思源黑体 CN Bold" panose="020B0800000000000000" charset="-122"/>
                <a:ea typeface="思源黑体 CN Bold" panose="020B0800000000000000" charset="-122"/>
              </a:rPr>
              <a:t>底层支撑盈利</a:t>
            </a:r>
          </a:p>
        </p:txBody>
      </p:sp>
      <p:sp>
        <p:nvSpPr>
          <p:cNvPr id="6" name="文本框 5"/>
          <p:cNvSpPr txBox="1"/>
          <p:nvPr/>
        </p:nvSpPr>
        <p:spPr>
          <a:xfrm>
            <a:off x="4909185" y="4303395"/>
            <a:ext cx="398780" cy="445135"/>
          </a:xfrm>
          <a:prstGeom prst="rect">
            <a:avLst/>
          </a:prstGeom>
          <a:noFill/>
        </p:spPr>
        <p:txBody>
          <a:bodyPr wrap="square" rtlCol="0">
            <a:spAutoFit/>
          </a:bodyPr>
          <a:lstStyle/>
          <a:p>
            <a:r>
              <a:rPr lang="en-US" altLang="zh-CN" sz="2300">
                <a:solidFill>
                  <a:srgbClr val="4A4A4A"/>
                </a:solidFill>
                <a:latin typeface="思源黑体 CN Medium" panose="020B0600000000000000" pitchFamily="34" charset="-122"/>
                <a:ea typeface="思源黑体 CN Medium" panose="020B0600000000000000" pitchFamily="34" charset="-122"/>
                <a:sym typeface="+mn-ea"/>
              </a:rPr>
              <a:t>·</a:t>
            </a:r>
            <a:endParaRPr lang="en-US" altLang="zh-CN" sz="2300">
              <a:solidFill>
                <a:srgbClr val="4A4A4A"/>
              </a:solidFill>
              <a:latin typeface="思源黑体 CN Medium" panose="020B0600000000000000" pitchFamily="34" charset="-122"/>
              <a:ea typeface="思源黑体 CN Medium" panose="020B0600000000000000" pitchFamily="34" charset="-122"/>
            </a:endParaRPr>
          </a:p>
        </p:txBody>
      </p:sp>
      <p:sp>
        <p:nvSpPr>
          <p:cNvPr id="8" name="文本框 7"/>
          <p:cNvSpPr txBox="1"/>
          <p:nvPr>
            <p:custDataLst>
              <p:tags r:id="rId4"/>
            </p:custDataLst>
          </p:nvPr>
        </p:nvSpPr>
        <p:spPr>
          <a:xfrm>
            <a:off x="4909185" y="4617720"/>
            <a:ext cx="398780" cy="445135"/>
          </a:xfrm>
          <a:prstGeom prst="rect">
            <a:avLst/>
          </a:prstGeom>
          <a:noFill/>
        </p:spPr>
        <p:txBody>
          <a:bodyPr wrap="square" rtlCol="0">
            <a:spAutoFit/>
          </a:bodyPr>
          <a:lstStyle/>
          <a:p>
            <a:r>
              <a:rPr lang="en-US" altLang="zh-CN" sz="2300">
                <a:solidFill>
                  <a:srgbClr val="4A4A4A"/>
                </a:solidFill>
                <a:latin typeface="思源黑体 CN Medium" panose="020B0600000000000000" pitchFamily="34" charset="-122"/>
                <a:ea typeface="思源黑体 CN Medium" panose="020B0600000000000000" pitchFamily="34" charset="-122"/>
                <a:sym typeface="+mn-ea"/>
              </a:rPr>
              <a:t>·</a:t>
            </a:r>
            <a:endParaRPr lang="en-US" altLang="zh-CN" sz="2300">
              <a:solidFill>
                <a:srgbClr val="4A4A4A"/>
              </a:solidFill>
              <a:latin typeface="思源黑体 CN Medium" panose="020B0600000000000000" pitchFamily="34" charset="-122"/>
              <a:ea typeface="思源黑体 CN Medium" panose="020B0600000000000000" pitchFamily="34" charset="-122"/>
            </a:endParaRPr>
          </a:p>
        </p:txBody>
      </p:sp>
      <p:pic>
        <p:nvPicPr>
          <p:cNvPr id="4" name="图片 3" descr="画板 5"/>
          <p:cNvPicPr>
            <a:picLocks noChangeAspect="1"/>
          </p:cNvPicPr>
          <p:nvPr/>
        </p:nvPicPr>
        <p:blipFill>
          <a:blip r:embed="rId8"/>
          <a:stretch>
            <a:fillRect/>
          </a:stretch>
        </p:blipFill>
        <p:spPr>
          <a:xfrm>
            <a:off x="1131570" y="259080"/>
            <a:ext cx="3825240" cy="6028055"/>
          </a:xfrm>
          <a:prstGeom prst="rect">
            <a:avLst/>
          </a:prstGeom>
        </p:spPr>
      </p:pic>
      <p:sp>
        <p:nvSpPr>
          <p:cNvPr id="3" name="文本框 2"/>
          <p:cNvSpPr txBox="1"/>
          <p:nvPr>
            <p:custDataLst>
              <p:tags r:id="rId5"/>
            </p:custDataLst>
          </p:nvPr>
        </p:nvSpPr>
        <p:spPr>
          <a:xfrm>
            <a:off x="5041900" y="4639945"/>
            <a:ext cx="5424805" cy="1071245"/>
          </a:xfrm>
          <a:prstGeom prst="rect">
            <a:avLst/>
          </a:prstGeom>
          <a:noFill/>
        </p:spPr>
        <p:txBody>
          <a:bodyPr wrap="square" rtlCol="0">
            <a:noAutofit/>
          </a:bodyPr>
          <a:lstStyle/>
          <a:p>
            <a:pPr fontAlgn="auto">
              <a:lnSpc>
                <a:spcPct val="120000"/>
              </a:lnSpc>
            </a:pPr>
            <a:r>
              <a:rPr lang="en-US" altLang="zh-CN" sz="140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 科班出身，有过硬的专业基础功底。从业20</a:t>
            </a:r>
            <a:r>
              <a:rPr lang="zh-CN" altLang="en-US" sz="140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余</a:t>
            </a:r>
            <a:r>
              <a:rPr lang="en-US" altLang="zh-CN" sz="1400">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年，有过私募实操和顾问咨询等多维度经验。曾任职全日制重本大学讲师，完成过千场千人股民讲座，著有《唯信号论-系统篇》一书。其所创立的“三维一体”投资体系深受投资者喜爱。</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2"/>
            </p:custDataLst>
          </p:nvPr>
        </p:nvSpPr>
        <p:spPr>
          <a:xfrm>
            <a:off x="4287203" y="1695768"/>
            <a:ext cx="3738880" cy="10147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思源黑体 CN Normal" panose="020B0400000000000000" charset="-122"/>
              </a:rPr>
              <a:t>PART 0</a:t>
            </a:r>
            <a:r>
              <a:rPr kumimoji="0" lang="en-US" altLang="zh-CN" sz="60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思源黑体 CN Normal" panose="020B0400000000000000" charset="-122"/>
              </a:rPr>
              <a:t>4</a:t>
            </a:r>
          </a:p>
        </p:txBody>
      </p:sp>
      <p:sp>
        <p:nvSpPr>
          <p:cNvPr id="6" name="文本框 5"/>
          <p:cNvSpPr txBox="1"/>
          <p:nvPr>
            <p:custDataLst>
              <p:tags r:id="rId3"/>
            </p:custDataLst>
          </p:nvPr>
        </p:nvSpPr>
        <p:spPr>
          <a:xfrm>
            <a:off x="2118043" y="2843530"/>
            <a:ext cx="8445683" cy="1200329"/>
          </a:xfrm>
          <a:prstGeom prst="rect">
            <a:avLst/>
          </a:prstGeom>
          <a:noFill/>
        </p:spPr>
        <p:txBody>
          <a:bodyPr wrap="square" rtlCol="0">
            <a:spAutoFit/>
          </a:bodyPr>
          <a:lstStyle/>
          <a:p>
            <a:pPr algn="ctr" fontAlgn="auto"/>
            <a:r>
              <a:rPr lang="zh-CN" altLang="en-US" sz="7200" dirty="0">
                <a:gradFill>
                  <a:gsLst>
                    <a:gs pos="0">
                      <a:srgbClr val="FFFEEB"/>
                    </a:gs>
                    <a:gs pos="100000">
                      <a:srgbClr val="FFF4A3"/>
                    </a:gs>
                  </a:gsLst>
                  <a:lin ang="5400000" scaled="0"/>
                </a:gradFill>
                <a:latin typeface="思源黑体 CN Bold" panose="020B0800000000000000" charset="-122"/>
                <a:ea typeface="思源黑体 CN Bold" panose="020B0800000000000000" charset="-122"/>
                <a:sym typeface="+mn-ea"/>
              </a:rPr>
              <a:t>投资信仰和交易技巧</a:t>
            </a: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924050" y="35560"/>
            <a:ext cx="8578850" cy="706755"/>
          </a:xfrm>
          <a:prstGeom prst="rect">
            <a:avLst/>
          </a:prstGeom>
          <a:noFill/>
        </p:spPr>
        <p:txBody>
          <a:bodyPr wrap="square" rtlCol="0">
            <a:spAutoFit/>
          </a:bodyPr>
          <a:lstStyle/>
          <a:p>
            <a:pPr algn="ctr"/>
            <a:r>
              <a:rPr lang="zh-CN" altLang="en-US" sz="4000" b="1" dirty="0">
                <a:solidFill>
                  <a:schemeClr val="bg1"/>
                </a:solidFill>
                <a:effectLst>
                  <a:outerShdw blurRad="38100" dist="38100" dir="2700000" algn="tl">
                    <a:srgbClr val="000000">
                      <a:alpha val="43137"/>
                    </a:srgbClr>
                  </a:outerShdw>
                </a:effectLst>
                <a:latin typeface="思源黑体 CN Medium" panose="020B0600000000000000" pitchFamily="34" charset="-122"/>
                <a:ea typeface="思源黑体 CN Medium" panose="020B0600000000000000" pitchFamily="34" charset="-122"/>
              </a:rPr>
              <a:t>如何打造投资信仰</a:t>
            </a:r>
          </a:p>
        </p:txBody>
      </p:sp>
      <p:sp>
        <p:nvSpPr>
          <p:cNvPr id="5" name="文本框 4">
            <a:extLst>
              <a:ext uri="{FF2B5EF4-FFF2-40B4-BE49-F238E27FC236}">
                <a16:creationId xmlns:a16="http://schemas.microsoft.com/office/drawing/2014/main" id="{AC545900-70A5-715F-2C13-E7AE3F75E309}"/>
              </a:ext>
            </a:extLst>
          </p:cNvPr>
          <p:cNvSpPr txBox="1"/>
          <p:nvPr/>
        </p:nvSpPr>
        <p:spPr>
          <a:xfrm>
            <a:off x="264695" y="1114926"/>
            <a:ext cx="5967663" cy="2120452"/>
          </a:xfrm>
          <a:prstGeom prst="rect">
            <a:avLst/>
          </a:prstGeom>
          <a:noFill/>
        </p:spPr>
        <p:txBody>
          <a:bodyPr wrap="square" rtlCol="0">
            <a:spAutoFit/>
          </a:bodyPr>
          <a:lstStyle/>
          <a:p>
            <a:pPr marL="285750" indent="-285750">
              <a:lnSpc>
                <a:spcPct val="150000"/>
              </a:lnSpc>
              <a:buFont typeface="Wingdings" panose="05000000000000000000" pitchFamily="2" charset="2"/>
              <a:buChar char="p"/>
            </a:pPr>
            <a:r>
              <a:rPr lang="zh-CN" altLang="en-US" b="1" dirty="0">
                <a:solidFill>
                  <a:srgbClr val="FFFF00"/>
                </a:solidFill>
              </a:rPr>
              <a:t>信仰不是盲从和迷信，是理解和验证之后的沉淀</a:t>
            </a:r>
            <a:endParaRPr lang="en-US" altLang="zh-CN" b="1" dirty="0">
              <a:solidFill>
                <a:srgbClr val="FFFF00"/>
              </a:solidFill>
            </a:endParaRPr>
          </a:p>
          <a:p>
            <a:pPr marL="285750" indent="-285750">
              <a:lnSpc>
                <a:spcPct val="150000"/>
              </a:lnSpc>
              <a:buFont typeface="Wingdings" panose="05000000000000000000" pitchFamily="2" charset="2"/>
              <a:buChar char="p"/>
            </a:pPr>
            <a:r>
              <a:rPr lang="zh-CN" altLang="en-US" b="1" dirty="0">
                <a:solidFill>
                  <a:srgbClr val="FFFF00"/>
                </a:solidFill>
              </a:rPr>
              <a:t>信仰不是方法论，而是愿意使用这套方法论的底层信念</a:t>
            </a:r>
            <a:endParaRPr lang="en-US" altLang="zh-CN" b="1" dirty="0">
              <a:solidFill>
                <a:srgbClr val="FFFF00"/>
              </a:solidFill>
            </a:endParaRPr>
          </a:p>
          <a:p>
            <a:pPr marL="285750" indent="-285750">
              <a:lnSpc>
                <a:spcPct val="150000"/>
              </a:lnSpc>
              <a:buFont typeface="Wingdings" panose="05000000000000000000" pitchFamily="2" charset="2"/>
              <a:buChar char="p"/>
            </a:pPr>
            <a:r>
              <a:rPr lang="zh-CN" altLang="en-US" b="1" dirty="0">
                <a:solidFill>
                  <a:srgbClr val="FFFF00"/>
                </a:solidFill>
              </a:rPr>
              <a:t>信仰不是别人灌输给你的，是自我适配之后留存下来的</a:t>
            </a:r>
            <a:endParaRPr lang="en-US" altLang="zh-CN" b="1" dirty="0">
              <a:solidFill>
                <a:srgbClr val="FFFF00"/>
              </a:solidFill>
            </a:endParaRPr>
          </a:p>
          <a:p>
            <a:pPr marL="285750" indent="-285750">
              <a:lnSpc>
                <a:spcPct val="150000"/>
              </a:lnSpc>
              <a:buFont typeface="Wingdings" panose="05000000000000000000" pitchFamily="2" charset="2"/>
              <a:buChar char="p"/>
            </a:pPr>
            <a:r>
              <a:rPr lang="zh-CN" altLang="en-US" b="1" dirty="0">
                <a:solidFill>
                  <a:srgbClr val="FFFF00"/>
                </a:solidFill>
              </a:rPr>
              <a:t>信仰不是让你百战百胜，而是碰到挫折仍然坚定前行</a:t>
            </a:r>
            <a:endParaRPr lang="en-US" altLang="zh-CN" b="1" dirty="0">
              <a:solidFill>
                <a:srgbClr val="FFFF00"/>
              </a:solidFill>
            </a:endParaRPr>
          </a:p>
          <a:p>
            <a:pPr marL="285750" indent="-285750">
              <a:lnSpc>
                <a:spcPct val="150000"/>
              </a:lnSpc>
              <a:buFont typeface="Wingdings" panose="05000000000000000000" pitchFamily="2" charset="2"/>
              <a:buChar char="p"/>
            </a:pPr>
            <a:r>
              <a:rPr lang="zh-CN" altLang="en-US" b="1" dirty="0">
                <a:solidFill>
                  <a:srgbClr val="FFFF00"/>
                </a:solidFill>
              </a:rPr>
              <a:t>信仰不是教条主义的纪律性，认知驱动融合与迭代</a:t>
            </a:r>
          </a:p>
        </p:txBody>
      </p:sp>
      <p:sp>
        <p:nvSpPr>
          <p:cNvPr id="8" name="文本框 7">
            <a:extLst>
              <a:ext uri="{FF2B5EF4-FFF2-40B4-BE49-F238E27FC236}">
                <a16:creationId xmlns:a16="http://schemas.microsoft.com/office/drawing/2014/main" id="{2E78028C-06EB-F7E6-7A48-A48FDA3A8E71}"/>
              </a:ext>
            </a:extLst>
          </p:cNvPr>
          <p:cNvSpPr txBox="1"/>
          <p:nvPr/>
        </p:nvSpPr>
        <p:spPr>
          <a:xfrm>
            <a:off x="6617368" y="907176"/>
            <a:ext cx="5309937" cy="2535951"/>
          </a:xfrm>
          <a:prstGeom prst="rect">
            <a:avLst/>
          </a:prstGeom>
          <a:noFill/>
        </p:spPr>
        <p:txBody>
          <a:bodyPr wrap="square" rtlCol="0">
            <a:spAutoFit/>
          </a:bodyPr>
          <a:lstStyle/>
          <a:p>
            <a:pPr>
              <a:lnSpc>
                <a:spcPct val="150000"/>
              </a:lnSpc>
            </a:pPr>
            <a:r>
              <a:rPr lang="zh-CN" altLang="en-US" dirty="0">
                <a:solidFill>
                  <a:schemeClr val="bg1"/>
                </a:solidFill>
              </a:rPr>
              <a:t>怎么理解坚持投资信仰的操作？</a:t>
            </a:r>
            <a:endParaRPr lang="en-US" altLang="zh-CN" dirty="0">
              <a:solidFill>
                <a:schemeClr val="bg1"/>
              </a:solidFill>
            </a:endParaRPr>
          </a:p>
          <a:p>
            <a:pPr marL="285750" indent="-285750">
              <a:lnSpc>
                <a:spcPct val="150000"/>
              </a:lnSpc>
              <a:buFont typeface="Wingdings" panose="05000000000000000000" pitchFamily="2" charset="2"/>
              <a:buChar char="n"/>
            </a:pPr>
            <a:r>
              <a:rPr lang="zh-CN" altLang="en-US" dirty="0">
                <a:solidFill>
                  <a:schemeClr val="bg1"/>
                </a:solidFill>
              </a:rPr>
              <a:t>孙宇晨发长文带动“指甲刀概念股”张小泉。坚决不碰这种无厘头逻辑的股票。</a:t>
            </a:r>
            <a:endParaRPr lang="en-US" altLang="zh-CN" dirty="0">
              <a:solidFill>
                <a:schemeClr val="bg1"/>
              </a:solidFill>
            </a:endParaRPr>
          </a:p>
          <a:p>
            <a:pPr marL="285750" indent="-285750">
              <a:lnSpc>
                <a:spcPct val="150000"/>
              </a:lnSpc>
              <a:buFont typeface="Wingdings" panose="05000000000000000000" pitchFamily="2" charset="2"/>
              <a:buChar char="n"/>
            </a:pPr>
            <a:r>
              <a:rPr lang="zh-CN" altLang="en-US" dirty="0">
                <a:solidFill>
                  <a:schemeClr val="bg1"/>
                </a:solidFill>
              </a:rPr>
              <a:t>我持有的一只股票一周涨了</a:t>
            </a:r>
            <a:r>
              <a:rPr lang="en-US" altLang="zh-CN" dirty="0">
                <a:solidFill>
                  <a:schemeClr val="bg1"/>
                </a:solidFill>
              </a:rPr>
              <a:t>50%</a:t>
            </a:r>
            <a:r>
              <a:rPr lang="zh-CN" altLang="en-US" dirty="0">
                <a:solidFill>
                  <a:schemeClr val="bg1"/>
                </a:solidFill>
              </a:rPr>
              <a:t>，但业绩仍然高速增长，没有基本面走坏的迹象，坚决不能卖。</a:t>
            </a:r>
            <a:endParaRPr lang="en-US" altLang="zh-CN" dirty="0">
              <a:solidFill>
                <a:schemeClr val="bg1"/>
              </a:solidFill>
            </a:endParaRPr>
          </a:p>
          <a:p>
            <a:pPr>
              <a:lnSpc>
                <a:spcPct val="150000"/>
              </a:lnSpc>
            </a:pPr>
            <a:r>
              <a:rPr lang="zh-CN" altLang="en-US" dirty="0">
                <a:solidFill>
                  <a:schemeClr val="bg1"/>
                </a:solidFill>
              </a:rPr>
              <a:t>以上哪个是坚持投资信仰的表现？</a:t>
            </a:r>
          </a:p>
        </p:txBody>
      </p:sp>
      <p:sp>
        <p:nvSpPr>
          <p:cNvPr id="9" name="文本框 8">
            <a:extLst>
              <a:ext uri="{FF2B5EF4-FFF2-40B4-BE49-F238E27FC236}">
                <a16:creationId xmlns:a16="http://schemas.microsoft.com/office/drawing/2014/main" id="{3F1533B2-566E-7100-73C0-7E3E47D4D4F4}"/>
              </a:ext>
            </a:extLst>
          </p:cNvPr>
          <p:cNvSpPr txBox="1"/>
          <p:nvPr/>
        </p:nvSpPr>
        <p:spPr>
          <a:xfrm>
            <a:off x="2903620" y="3622623"/>
            <a:ext cx="7868653" cy="2899768"/>
          </a:xfrm>
          <a:prstGeom prst="rect">
            <a:avLst/>
          </a:prstGeom>
          <a:noFill/>
        </p:spPr>
        <p:txBody>
          <a:bodyPr wrap="square" rtlCol="0">
            <a:spAutoFit/>
          </a:bodyPr>
          <a:lstStyle/>
          <a:p>
            <a:pPr>
              <a:lnSpc>
                <a:spcPct val="150000"/>
              </a:lnSpc>
            </a:pPr>
            <a:r>
              <a:rPr lang="zh-CN" altLang="en-US" sz="2400" b="1" dirty="0">
                <a:solidFill>
                  <a:schemeClr val="bg1"/>
                </a:solidFill>
                <a:effectLst>
                  <a:outerShdw blurRad="38100" dist="38100" dir="2700000" algn="tl">
                    <a:srgbClr val="000000">
                      <a:alpha val="43137"/>
                    </a:srgbClr>
                  </a:outerShdw>
                </a:effectLst>
              </a:rPr>
              <a:t>打造投资信仰</a:t>
            </a:r>
            <a:endParaRPr lang="en-US" altLang="zh-CN" sz="2400" b="1" dirty="0">
              <a:solidFill>
                <a:schemeClr val="bg1"/>
              </a:solidFill>
              <a:effectLst>
                <a:outerShdw blurRad="38100" dist="38100" dir="2700000" algn="tl">
                  <a:srgbClr val="000000">
                    <a:alpha val="43137"/>
                  </a:srgbClr>
                </a:outerShdw>
              </a:effectLst>
            </a:endParaRPr>
          </a:p>
          <a:p>
            <a:pPr marL="342900" indent="-342900">
              <a:lnSpc>
                <a:spcPct val="150000"/>
              </a:lnSpc>
              <a:buFont typeface="Wingdings" panose="05000000000000000000" pitchFamily="2" charset="2"/>
              <a:buChar char="Ø"/>
            </a:pPr>
            <a:r>
              <a:rPr lang="zh-CN" altLang="en-US" sz="2000" b="1" dirty="0">
                <a:solidFill>
                  <a:schemeClr val="bg1"/>
                </a:solidFill>
                <a:effectLst>
                  <a:outerShdw blurRad="38100" dist="38100" dir="2700000" algn="tl">
                    <a:srgbClr val="000000">
                      <a:alpha val="43137"/>
                    </a:srgbClr>
                  </a:outerShdw>
                </a:effectLst>
              </a:rPr>
              <a:t>建立兜底操作原则</a:t>
            </a:r>
            <a:r>
              <a:rPr lang="en-US" altLang="zh-CN" sz="2000" b="1" dirty="0">
                <a:solidFill>
                  <a:schemeClr val="bg1"/>
                </a:solidFill>
                <a:effectLst>
                  <a:outerShdw blurRad="38100" dist="38100" dir="2700000" algn="tl">
                    <a:srgbClr val="000000">
                      <a:alpha val="43137"/>
                    </a:srgbClr>
                  </a:outerShdw>
                </a:effectLst>
              </a:rPr>
              <a:t>——</a:t>
            </a:r>
            <a:r>
              <a:rPr lang="zh-CN" altLang="en-US" sz="2000" b="1" dirty="0">
                <a:solidFill>
                  <a:schemeClr val="bg1"/>
                </a:solidFill>
                <a:effectLst>
                  <a:outerShdw blurRad="38100" dist="38100" dir="2700000" algn="tl">
                    <a:srgbClr val="000000">
                      <a:alpha val="43137"/>
                    </a:srgbClr>
                  </a:outerShdw>
                </a:effectLst>
              </a:rPr>
              <a:t>不做什么比做什么更重要</a:t>
            </a:r>
            <a:endParaRPr lang="en-US" altLang="zh-CN" sz="2000" b="1" dirty="0">
              <a:solidFill>
                <a:schemeClr val="bg1"/>
              </a:solidFill>
              <a:effectLst>
                <a:outerShdw blurRad="38100" dist="38100" dir="2700000" algn="tl">
                  <a:srgbClr val="000000">
                    <a:alpha val="43137"/>
                  </a:srgbClr>
                </a:outerShdw>
              </a:effectLst>
            </a:endParaRPr>
          </a:p>
          <a:p>
            <a:pPr marL="342900" indent="-342900">
              <a:lnSpc>
                <a:spcPct val="150000"/>
              </a:lnSpc>
              <a:buFont typeface="Wingdings" panose="05000000000000000000" pitchFamily="2" charset="2"/>
              <a:buChar char="Ø"/>
            </a:pPr>
            <a:r>
              <a:rPr lang="zh-CN" altLang="en-US" sz="2000" b="1" dirty="0">
                <a:solidFill>
                  <a:schemeClr val="bg1"/>
                </a:solidFill>
                <a:effectLst>
                  <a:outerShdw blurRad="38100" dist="38100" dir="2700000" algn="tl">
                    <a:srgbClr val="000000">
                      <a:alpha val="43137"/>
                    </a:srgbClr>
                  </a:outerShdw>
                </a:effectLst>
              </a:rPr>
              <a:t>划定能力圈边界</a:t>
            </a:r>
            <a:r>
              <a:rPr lang="en-US" altLang="zh-CN" sz="2000" b="1" dirty="0">
                <a:solidFill>
                  <a:schemeClr val="bg1"/>
                </a:solidFill>
                <a:effectLst>
                  <a:outerShdw blurRad="38100" dist="38100" dir="2700000" algn="tl">
                    <a:srgbClr val="000000">
                      <a:alpha val="43137"/>
                    </a:srgbClr>
                  </a:outerShdw>
                </a:effectLst>
              </a:rPr>
              <a:t>——</a:t>
            </a:r>
            <a:r>
              <a:rPr lang="zh-CN" altLang="en-US" sz="2000" b="1" dirty="0">
                <a:solidFill>
                  <a:schemeClr val="bg1"/>
                </a:solidFill>
                <a:effectLst>
                  <a:outerShdw blurRad="38100" dist="38100" dir="2700000" algn="tl">
                    <a:srgbClr val="000000">
                      <a:alpha val="43137"/>
                    </a:srgbClr>
                  </a:outerShdw>
                </a:effectLst>
              </a:rPr>
              <a:t>知道自己能够（应该）赚什么样的钱</a:t>
            </a:r>
            <a:endParaRPr lang="en-US" altLang="zh-CN" sz="2000" b="1" dirty="0">
              <a:solidFill>
                <a:schemeClr val="bg1"/>
              </a:solidFill>
              <a:effectLst>
                <a:outerShdw blurRad="38100" dist="38100" dir="2700000" algn="tl">
                  <a:srgbClr val="000000">
                    <a:alpha val="43137"/>
                  </a:srgbClr>
                </a:outerShdw>
              </a:effectLst>
            </a:endParaRPr>
          </a:p>
          <a:p>
            <a:pPr marL="342900" indent="-342900">
              <a:lnSpc>
                <a:spcPct val="150000"/>
              </a:lnSpc>
              <a:buFont typeface="Wingdings" panose="05000000000000000000" pitchFamily="2" charset="2"/>
              <a:buChar char="Ø"/>
            </a:pPr>
            <a:r>
              <a:rPr lang="zh-CN" altLang="en-US" sz="2000" b="1" dirty="0">
                <a:solidFill>
                  <a:schemeClr val="bg1"/>
                </a:solidFill>
                <a:effectLst>
                  <a:outerShdw blurRad="38100" dist="38100" dir="2700000" algn="tl">
                    <a:srgbClr val="000000">
                      <a:alpha val="43137"/>
                    </a:srgbClr>
                  </a:outerShdw>
                </a:effectLst>
              </a:rPr>
              <a:t>接受不完美</a:t>
            </a:r>
            <a:r>
              <a:rPr lang="en-US" altLang="zh-CN" sz="2000" b="1" dirty="0">
                <a:solidFill>
                  <a:schemeClr val="bg1"/>
                </a:solidFill>
                <a:effectLst>
                  <a:outerShdw blurRad="38100" dist="38100" dir="2700000" algn="tl">
                    <a:srgbClr val="000000">
                      <a:alpha val="43137"/>
                    </a:srgbClr>
                  </a:outerShdw>
                </a:effectLst>
              </a:rPr>
              <a:t>——</a:t>
            </a:r>
            <a:r>
              <a:rPr lang="zh-CN" altLang="en-US" sz="2000" b="1" dirty="0">
                <a:solidFill>
                  <a:schemeClr val="bg1"/>
                </a:solidFill>
                <a:effectLst>
                  <a:outerShdw blurRad="38100" dist="38100" dir="2700000" algn="tl">
                    <a:srgbClr val="000000">
                      <a:alpha val="43137"/>
                    </a:srgbClr>
                  </a:outerShdw>
                </a:effectLst>
              </a:rPr>
              <a:t>知道某些错误的不可避免，不要动不动改变信仰</a:t>
            </a:r>
            <a:endParaRPr lang="en-US" altLang="zh-CN" sz="2000" b="1" dirty="0">
              <a:solidFill>
                <a:schemeClr val="bg1"/>
              </a:solidFill>
              <a:effectLst>
                <a:outerShdw blurRad="38100" dist="38100" dir="2700000" algn="tl">
                  <a:srgbClr val="000000">
                    <a:alpha val="43137"/>
                  </a:srgbClr>
                </a:outerShdw>
              </a:effectLst>
            </a:endParaRPr>
          </a:p>
          <a:p>
            <a:pPr marL="342900" indent="-342900">
              <a:lnSpc>
                <a:spcPct val="150000"/>
              </a:lnSpc>
              <a:buFont typeface="Wingdings" panose="05000000000000000000" pitchFamily="2" charset="2"/>
              <a:buChar char="Ø"/>
            </a:pPr>
            <a:r>
              <a:rPr lang="zh-CN" altLang="en-US" sz="2000" b="1" dirty="0">
                <a:solidFill>
                  <a:schemeClr val="bg1"/>
                </a:solidFill>
                <a:effectLst>
                  <a:outerShdw blurRad="38100" dist="38100" dir="2700000" algn="tl">
                    <a:srgbClr val="000000">
                      <a:alpha val="43137"/>
                    </a:srgbClr>
                  </a:outerShdw>
                </a:effectLst>
              </a:rPr>
              <a:t>信仰的迭代</a:t>
            </a:r>
            <a:r>
              <a:rPr lang="en-US" altLang="zh-CN" sz="2000" b="1" dirty="0">
                <a:solidFill>
                  <a:schemeClr val="bg1"/>
                </a:solidFill>
                <a:effectLst>
                  <a:outerShdw blurRad="38100" dist="38100" dir="2700000" algn="tl">
                    <a:srgbClr val="000000">
                      <a:alpha val="43137"/>
                    </a:srgbClr>
                  </a:outerShdw>
                </a:effectLst>
              </a:rPr>
              <a:t>——</a:t>
            </a:r>
            <a:r>
              <a:rPr lang="zh-CN" altLang="en-US" sz="2000" b="1" dirty="0">
                <a:solidFill>
                  <a:schemeClr val="bg1"/>
                </a:solidFill>
                <a:effectLst>
                  <a:outerShdw blurRad="38100" dist="38100" dir="2700000" algn="tl">
                    <a:srgbClr val="000000">
                      <a:alpha val="43137"/>
                    </a:srgbClr>
                  </a:outerShdw>
                </a:effectLst>
              </a:rPr>
              <a:t>大部分来自于自己，认知、能力、客观条件变化等等，而不来自于外部</a:t>
            </a:r>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924050" y="35560"/>
            <a:ext cx="8578850" cy="706755"/>
          </a:xfrm>
          <a:prstGeom prst="rect">
            <a:avLst/>
          </a:prstGeom>
          <a:noFill/>
        </p:spPr>
        <p:txBody>
          <a:bodyPr wrap="square" rtlCol="0">
            <a:spAutoFit/>
          </a:bodyPr>
          <a:lstStyle/>
          <a:p>
            <a:pPr algn="ctr"/>
            <a:r>
              <a:rPr lang="zh-CN" altLang="en-US" sz="4000" b="1" dirty="0">
                <a:solidFill>
                  <a:schemeClr val="bg1"/>
                </a:solidFill>
                <a:effectLst>
                  <a:outerShdw blurRad="38100" dist="38100" dir="2700000" algn="tl">
                    <a:srgbClr val="000000">
                      <a:alpha val="43137"/>
                    </a:srgbClr>
                  </a:outerShdw>
                </a:effectLst>
                <a:latin typeface="思源黑体 CN Medium" panose="020B0600000000000000" pitchFamily="34" charset="-122"/>
                <a:ea typeface="思源黑体 CN Medium" panose="020B0600000000000000" pitchFamily="34" charset="-122"/>
                <a:cs typeface="思源黑体 CN Medium" panose="020B0600000000000000" pitchFamily="34" charset="-122"/>
              </a:rPr>
              <a:t>交易技巧和投资信仰的融合</a:t>
            </a:r>
          </a:p>
        </p:txBody>
      </p:sp>
      <p:sp>
        <p:nvSpPr>
          <p:cNvPr id="5" name="文本框 4">
            <a:extLst>
              <a:ext uri="{FF2B5EF4-FFF2-40B4-BE49-F238E27FC236}">
                <a16:creationId xmlns:a16="http://schemas.microsoft.com/office/drawing/2014/main" id="{C08E7A2A-E2AE-1262-E7E4-6A369C57807A}"/>
              </a:ext>
            </a:extLst>
          </p:cNvPr>
          <p:cNvSpPr txBox="1"/>
          <p:nvPr/>
        </p:nvSpPr>
        <p:spPr>
          <a:xfrm>
            <a:off x="1235242" y="1114926"/>
            <a:ext cx="4860758" cy="3139321"/>
          </a:xfrm>
          <a:prstGeom prst="rect">
            <a:avLst/>
          </a:prstGeom>
          <a:noFill/>
        </p:spPr>
        <p:txBody>
          <a:bodyPr wrap="square" rtlCol="0">
            <a:spAutoFit/>
          </a:bodyPr>
          <a:lstStyle/>
          <a:p>
            <a:r>
              <a:rPr lang="zh-CN" altLang="en-US" dirty="0">
                <a:solidFill>
                  <a:schemeClr val="bg1"/>
                </a:solidFill>
              </a:rPr>
              <a:t>与交易相关的常用基础概念</a:t>
            </a:r>
            <a:endParaRPr lang="en-US" altLang="zh-CN" dirty="0">
              <a:solidFill>
                <a:schemeClr val="bg1"/>
              </a:solidFill>
            </a:endParaRPr>
          </a:p>
          <a:p>
            <a:endParaRPr lang="en-US" altLang="zh-CN" dirty="0">
              <a:solidFill>
                <a:schemeClr val="bg1"/>
              </a:solidFill>
            </a:endParaRPr>
          </a:p>
          <a:p>
            <a:r>
              <a:rPr lang="zh-CN" altLang="en-US" b="1" dirty="0">
                <a:solidFill>
                  <a:srgbClr val="FFFF00"/>
                </a:solidFill>
              </a:rPr>
              <a:t>支撑 </a:t>
            </a:r>
            <a:r>
              <a:rPr lang="en-US" altLang="zh-CN" b="1" dirty="0">
                <a:solidFill>
                  <a:srgbClr val="FFFF00"/>
                </a:solidFill>
              </a:rPr>
              <a:t>&amp; </a:t>
            </a:r>
            <a:r>
              <a:rPr lang="zh-CN" altLang="en-US" b="1" dirty="0">
                <a:solidFill>
                  <a:srgbClr val="FFFF00"/>
                </a:solidFill>
              </a:rPr>
              <a:t>压力   突破</a:t>
            </a:r>
            <a:endParaRPr lang="en-US" altLang="zh-CN" b="1" dirty="0">
              <a:solidFill>
                <a:srgbClr val="FFFF00"/>
              </a:solidFill>
            </a:endParaRPr>
          </a:p>
          <a:p>
            <a:endParaRPr lang="en-US" altLang="zh-CN" b="1" dirty="0">
              <a:solidFill>
                <a:srgbClr val="FFFF00"/>
              </a:solidFill>
            </a:endParaRPr>
          </a:p>
          <a:p>
            <a:r>
              <a:rPr lang="zh-CN" altLang="en-US" b="1" dirty="0">
                <a:solidFill>
                  <a:srgbClr val="FFFF00"/>
                </a:solidFill>
              </a:rPr>
              <a:t>乖离   背离    拐点</a:t>
            </a:r>
            <a:endParaRPr lang="en-US" altLang="zh-CN" b="1" dirty="0">
              <a:solidFill>
                <a:srgbClr val="FFFF00"/>
              </a:solidFill>
            </a:endParaRPr>
          </a:p>
          <a:p>
            <a:endParaRPr lang="en-US" altLang="zh-CN" b="1" dirty="0">
              <a:solidFill>
                <a:srgbClr val="FFFF00"/>
              </a:solidFill>
            </a:endParaRPr>
          </a:p>
          <a:p>
            <a:r>
              <a:rPr lang="zh-CN" altLang="en-US" b="1" dirty="0">
                <a:solidFill>
                  <a:srgbClr val="FFFF00"/>
                </a:solidFill>
              </a:rPr>
              <a:t>底仓   建仓    浮仓</a:t>
            </a:r>
            <a:endParaRPr lang="en-US" altLang="zh-CN" b="1" dirty="0">
              <a:solidFill>
                <a:srgbClr val="FFFF00"/>
              </a:solidFill>
            </a:endParaRPr>
          </a:p>
          <a:p>
            <a:endParaRPr lang="en-US" altLang="zh-CN" b="1" dirty="0">
              <a:solidFill>
                <a:srgbClr val="FFFF00"/>
              </a:solidFill>
            </a:endParaRPr>
          </a:p>
          <a:p>
            <a:r>
              <a:rPr lang="zh-CN" altLang="en-US" b="1" dirty="0">
                <a:solidFill>
                  <a:srgbClr val="FFFF00"/>
                </a:solidFill>
              </a:rPr>
              <a:t>分批   分仓</a:t>
            </a:r>
            <a:endParaRPr lang="en-US" altLang="zh-CN" b="1" dirty="0">
              <a:solidFill>
                <a:srgbClr val="FFFF00"/>
              </a:solidFill>
            </a:endParaRPr>
          </a:p>
          <a:p>
            <a:endParaRPr lang="en-US" altLang="zh-CN" b="1" dirty="0">
              <a:solidFill>
                <a:srgbClr val="FFFF00"/>
              </a:solidFill>
            </a:endParaRPr>
          </a:p>
          <a:p>
            <a:r>
              <a:rPr lang="zh-CN" altLang="en-US" b="1" dirty="0">
                <a:solidFill>
                  <a:srgbClr val="FFFF00"/>
                </a:solidFill>
              </a:rPr>
              <a:t>时间（周期） 空间（盈亏比）</a:t>
            </a:r>
          </a:p>
        </p:txBody>
      </p:sp>
      <p:sp>
        <p:nvSpPr>
          <p:cNvPr id="6" name="文本框 5">
            <a:extLst>
              <a:ext uri="{FF2B5EF4-FFF2-40B4-BE49-F238E27FC236}">
                <a16:creationId xmlns:a16="http://schemas.microsoft.com/office/drawing/2014/main" id="{BB249711-4E30-D037-869B-F94B61F0FCF0}"/>
              </a:ext>
            </a:extLst>
          </p:cNvPr>
          <p:cNvSpPr txBox="1"/>
          <p:nvPr/>
        </p:nvSpPr>
        <p:spPr>
          <a:xfrm>
            <a:off x="5674711" y="1114926"/>
            <a:ext cx="6195595" cy="2585323"/>
          </a:xfrm>
          <a:prstGeom prst="rect">
            <a:avLst/>
          </a:prstGeom>
          <a:noFill/>
        </p:spPr>
        <p:txBody>
          <a:bodyPr wrap="square" rtlCol="0">
            <a:spAutoFit/>
          </a:bodyPr>
          <a:lstStyle/>
          <a:p>
            <a:r>
              <a:rPr lang="zh-CN" altLang="en-US" b="1" dirty="0">
                <a:solidFill>
                  <a:schemeClr val="bg1"/>
                </a:solidFill>
              </a:rPr>
              <a:t>选股和交易对投资结果的影响</a:t>
            </a:r>
            <a:endParaRPr lang="en-US" altLang="zh-CN" b="1" dirty="0">
              <a:solidFill>
                <a:schemeClr val="bg1"/>
              </a:solidFill>
            </a:endParaRPr>
          </a:p>
          <a:p>
            <a:endParaRPr lang="en-US" altLang="zh-CN" b="1" dirty="0">
              <a:solidFill>
                <a:schemeClr val="bg1"/>
              </a:solidFill>
            </a:endParaRPr>
          </a:p>
          <a:p>
            <a:pPr marL="285750" indent="-285750">
              <a:buFont typeface="Wingdings" panose="05000000000000000000" pitchFamily="2" charset="2"/>
              <a:buChar char="ü"/>
            </a:pPr>
            <a:r>
              <a:rPr lang="zh-CN" altLang="en-US" b="1" dirty="0">
                <a:solidFill>
                  <a:schemeClr val="bg1"/>
                </a:solidFill>
              </a:rPr>
              <a:t>总是选不好股 </a:t>
            </a:r>
            <a:r>
              <a:rPr lang="en-US" altLang="zh-CN" b="1" dirty="0">
                <a:solidFill>
                  <a:schemeClr val="bg1"/>
                </a:solidFill>
              </a:rPr>
              <a:t>+ </a:t>
            </a:r>
            <a:r>
              <a:rPr lang="zh-CN" altLang="en-US" b="1" dirty="0">
                <a:solidFill>
                  <a:schemeClr val="bg1"/>
                </a:solidFill>
              </a:rPr>
              <a:t>通过交易技巧减少亏损</a:t>
            </a:r>
            <a:endParaRPr lang="en-US" altLang="zh-CN" b="1" dirty="0">
              <a:solidFill>
                <a:schemeClr val="bg1"/>
              </a:solidFill>
            </a:endParaRPr>
          </a:p>
          <a:p>
            <a:pPr marL="285750" indent="-285750">
              <a:buFont typeface="Wingdings" panose="05000000000000000000" pitchFamily="2" charset="2"/>
              <a:buChar char="ü"/>
            </a:pPr>
            <a:endParaRPr lang="en-US" altLang="zh-CN" b="1" dirty="0">
              <a:solidFill>
                <a:schemeClr val="bg1"/>
              </a:solidFill>
            </a:endParaRPr>
          </a:p>
          <a:p>
            <a:pPr marL="285750" indent="-285750">
              <a:buFont typeface="Wingdings" panose="05000000000000000000" pitchFamily="2" charset="2"/>
              <a:buChar char="ü"/>
            </a:pPr>
            <a:r>
              <a:rPr lang="zh-CN" altLang="en-US" b="1" dirty="0">
                <a:solidFill>
                  <a:schemeClr val="bg1"/>
                </a:solidFill>
              </a:rPr>
              <a:t>选股还不错 </a:t>
            </a:r>
            <a:r>
              <a:rPr lang="en-US" altLang="zh-CN" b="1" dirty="0">
                <a:solidFill>
                  <a:schemeClr val="bg1"/>
                </a:solidFill>
              </a:rPr>
              <a:t>+ </a:t>
            </a:r>
            <a:r>
              <a:rPr lang="zh-CN" altLang="en-US" b="1" dirty="0">
                <a:solidFill>
                  <a:schemeClr val="bg1"/>
                </a:solidFill>
              </a:rPr>
              <a:t>交易技巧太差总是赚不到钱</a:t>
            </a:r>
            <a:endParaRPr lang="en-US" altLang="zh-CN" b="1" dirty="0">
              <a:solidFill>
                <a:schemeClr val="bg1"/>
              </a:solidFill>
            </a:endParaRPr>
          </a:p>
          <a:p>
            <a:pPr marL="285750" indent="-285750">
              <a:buFont typeface="Wingdings" panose="05000000000000000000" pitchFamily="2" charset="2"/>
              <a:buChar char="ü"/>
            </a:pPr>
            <a:endParaRPr lang="en-US" altLang="zh-CN" b="1" dirty="0">
              <a:solidFill>
                <a:schemeClr val="bg1"/>
              </a:solidFill>
            </a:endParaRPr>
          </a:p>
          <a:p>
            <a:pPr marL="285750" indent="-285750">
              <a:buFont typeface="Wingdings" panose="05000000000000000000" pitchFamily="2" charset="2"/>
              <a:buChar char="ü"/>
            </a:pPr>
            <a:r>
              <a:rPr lang="zh-CN" altLang="en-US" b="1" dirty="0">
                <a:solidFill>
                  <a:schemeClr val="bg1"/>
                </a:solidFill>
              </a:rPr>
              <a:t>选股还不错 </a:t>
            </a:r>
            <a:r>
              <a:rPr lang="en-US" altLang="zh-CN" b="1" dirty="0">
                <a:solidFill>
                  <a:schemeClr val="bg1"/>
                </a:solidFill>
              </a:rPr>
              <a:t>+ </a:t>
            </a:r>
            <a:r>
              <a:rPr lang="zh-CN" altLang="en-US" b="1" dirty="0">
                <a:solidFill>
                  <a:schemeClr val="bg1"/>
                </a:solidFill>
              </a:rPr>
              <a:t>交易还可以收益挺稳定</a:t>
            </a:r>
            <a:endParaRPr lang="en-US" altLang="zh-CN" b="1" dirty="0">
              <a:solidFill>
                <a:schemeClr val="bg1"/>
              </a:solidFill>
            </a:endParaRPr>
          </a:p>
          <a:p>
            <a:pPr marL="285750" indent="-285750">
              <a:buFont typeface="Wingdings" panose="05000000000000000000" pitchFamily="2" charset="2"/>
              <a:buChar char="ü"/>
            </a:pPr>
            <a:endParaRPr lang="en-US" altLang="zh-CN" b="1" dirty="0">
              <a:solidFill>
                <a:schemeClr val="bg1"/>
              </a:solidFill>
            </a:endParaRPr>
          </a:p>
          <a:p>
            <a:pPr marL="285750" indent="-285750">
              <a:buFont typeface="Wingdings" panose="05000000000000000000" pitchFamily="2" charset="2"/>
              <a:buChar char="ü"/>
            </a:pPr>
            <a:r>
              <a:rPr lang="zh-CN" altLang="en-US" b="1" dirty="0">
                <a:solidFill>
                  <a:schemeClr val="bg1"/>
                </a:solidFill>
              </a:rPr>
              <a:t>选股很好 </a:t>
            </a:r>
            <a:r>
              <a:rPr lang="en-US" altLang="zh-CN" b="1" dirty="0">
                <a:solidFill>
                  <a:schemeClr val="bg1"/>
                </a:solidFill>
              </a:rPr>
              <a:t>+ </a:t>
            </a:r>
            <a:r>
              <a:rPr lang="zh-CN" altLang="en-US" b="1" dirty="0">
                <a:solidFill>
                  <a:schemeClr val="bg1"/>
                </a:solidFill>
              </a:rPr>
              <a:t>交易增厚收益</a:t>
            </a:r>
          </a:p>
        </p:txBody>
      </p:sp>
      <p:sp>
        <p:nvSpPr>
          <p:cNvPr id="3" name="文本框 2">
            <a:extLst>
              <a:ext uri="{FF2B5EF4-FFF2-40B4-BE49-F238E27FC236}">
                <a16:creationId xmlns:a16="http://schemas.microsoft.com/office/drawing/2014/main" id="{F0DB6E0C-220B-6C0E-AB2D-6E4CB2708009}"/>
              </a:ext>
            </a:extLst>
          </p:cNvPr>
          <p:cNvSpPr txBox="1"/>
          <p:nvPr/>
        </p:nvSpPr>
        <p:spPr>
          <a:xfrm>
            <a:off x="335560" y="5066950"/>
            <a:ext cx="11534746" cy="369332"/>
          </a:xfrm>
          <a:prstGeom prst="rect">
            <a:avLst/>
          </a:prstGeom>
          <a:noFill/>
        </p:spPr>
        <p:txBody>
          <a:bodyPr wrap="square" rtlCol="0">
            <a:spAutoFit/>
          </a:bodyPr>
          <a:lstStyle/>
          <a:p>
            <a:r>
              <a:rPr lang="zh-CN" altLang="en-US" b="1" dirty="0">
                <a:solidFill>
                  <a:srgbClr val="FFFF00"/>
                </a:solidFill>
                <a:effectLst>
                  <a:outerShdw blurRad="38100" dist="38100" dir="2700000" algn="tl">
                    <a:srgbClr val="000000">
                      <a:alpha val="43137"/>
                    </a:srgbClr>
                  </a:outerShdw>
                </a:effectLst>
              </a:rPr>
              <a:t>举例讲解“以高成长股中低频操作追求平稳相对好于市场平均收益结果为核心投资目标”的选股逻辑和操作技巧</a:t>
            </a:r>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descr="目录"/>
          <p:cNvPicPr>
            <a:picLocks noChangeAspect="1"/>
          </p:cNvPicPr>
          <p:nvPr/>
        </p:nvPicPr>
        <p:blipFill>
          <a:blip r:embed="rId14"/>
          <a:stretch>
            <a:fillRect/>
          </a:stretch>
        </p:blipFill>
        <p:spPr>
          <a:xfrm>
            <a:off x="1436370" y="2672715"/>
            <a:ext cx="2500630" cy="1269365"/>
          </a:xfrm>
          <a:prstGeom prst="rect">
            <a:avLst/>
          </a:prstGeom>
        </p:spPr>
      </p:pic>
      <p:pic>
        <p:nvPicPr>
          <p:cNvPr id="10" name="图片 9" descr="1"/>
          <p:cNvPicPr>
            <a:picLocks noChangeAspect="1"/>
          </p:cNvPicPr>
          <p:nvPr/>
        </p:nvPicPr>
        <p:blipFill>
          <a:blip r:embed="rId15"/>
          <a:stretch>
            <a:fillRect/>
          </a:stretch>
        </p:blipFill>
        <p:spPr>
          <a:xfrm>
            <a:off x="4667250" y="1442085"/>
            <a:ext cx="6239510" cy="794385"/>
          </a:xfrm>
          <a:prstGeom prst="rect">
            <a:avLst/>
          </a:prstGeom>
        </p:spPr>
      </p:pic>
      <p:sp>
        <p:nvSpPr>
          <p:cNvPr id="13" name="文本框 12"/>
          <p:cNvSpPr txBox="1"/>
          <p:nvPr>
            <p:custDataLst>
              <p:tags r:id="rId2"/>
            </p:custDataLst>
          </p:nvPr>
        </p:nvSpPr>
        <p:spPr>
          <a:xfrm>
            <a:off x="4926330" y="1498600"/>
            <a:ext cx="1740535" cy="553085"/>
          </a:xfrm>
          <a:prstGeom prst="rect">
            <a:avLst/>
          </a:prstGeom>
          <a:noFill/>
        </p:spPr>
        <p:txBody>
          <a:bodyPr wrap="square" rtlCol="0">
            <a:spAutoFit/>
          </a:bodyPr>
          <a:lstStyle/>
          <a:p>
            <a:r>
              <a:rPr lang="zh-CN" altLang="en-US" sz="3000">
                <a:solidFill>
                  <a:srgbClr val="241789"/>
                </a:solidFill>
                <a:latin typeface="思源黑体 CN Medium" panose="020B0600000000000000" pitchFamily="34" charset="-122"/>
                <a:ea typeface="思源黑体 CN Medium" panose="020B0600000000000000" pitchFamily="34" charset="-122"/>
              </a:rPr>
              <a:t>第一章</a:t>
            </a:r>
          </a:p>
        </p:txBody>
      </p:sp>
      <p:sp>
        <p:nvSpPr>
          <p:cNvPr id="14" name="文本框 13"/>
          <p:cNvSpPr txBox="1"/>
          <p:nvPr>
            <p:custDataLst>
              <p:tags r:id="rId3"/>
            </p:custDataLst>
          </p:nvPr>
        </p:nvSpPr>
        <p:spPr>
          <a:xfrm>
            <a:off x="6760210" y="1584960"/>
            <a:ext cx="4064000" cy="553085"/>
          </a:xfrm>
          <a:prstGeom prst="rect">
            <a:avLst/>
          </a:prstGeom>
          <a:noFill/>
        </p:spPr>
        <p:txBody>
          <a:bodyPr wrap="square" rtlCol="0">
            <a:spAutoFit/>
          </a:bodyPr>
          <a:lstStyle/>
          <a:p>
            <a:r>
              <a:rPr lang="zh-CN" altLang="en-US" sz="3000" dirty="0">
                <a:solidFill>
                  <a:schemeClr val="bg1"/>
                </a:solidFill>
                <a:latin typeface="思源黑体 CN Medium" panose="020B0600000000000000" pitchFamily="34" charset="-122"/>
                <a:ea typeface="思源黑体 CN Medium" panose="020B0600000000000000" pitchFamily="34" charset="-122"/>
              </a:rPr>
              <a:t>功能和方法论</a:t>
            </a:r>
          </a:p>
        </p:txBody>
      </p:sp>
      <p:pic>
        <p:nvPicPr>
          <p:cNvPr id="18" name="图片 17" descr="1"/>
          <p:cNvPicPr>
            <a:picLocks noChangeAspect="1"/>
          </p:cNvPicPr>
          <p:nvPr>
            <p:custDataLst>
              <p:tags r:id="rId4"/>
            </p:custDataLst>
          </p:nvPr>
        </p:nvPicPr>
        <p:blipFill>
          <a:blip r:embed="rId15"/>
          <a:stretch>
            <a:fillRect/>
          </a:stretch>
        </p:blipFill>
        <p:spPr>
          <a:xfrm>
            <a:off x="4667250" y="2432685"/>
            <a:ext cx="6239510" cy="794385"/>
          </a:xfrm>
          <a:prstGeom prst="rect">
            <a:avLst/>
          </a:prstGeom>
        </p:spPr>
      </p:pic>
      <p:sp>
        <p:nvSpPr>
          <p:cNvPr id="19" name="文本框 18"/>
          <p:cNvSpPr txBox="1"/>
          <p:nvPr>
            <p:custDataLst>
              <p:tags r:id="rId5"/>
            </p:custDataLst>
          </p:nvPr>
        </p:nvSpPr>
        <p:spPr>
          <a:xfrm>
            <a:off x="4926330" y="2489200"/>
            <a:ext cx="1740535" cy="553085"/>
          </a:xfrm>
          <a:prstGeom prst="rect">
            <a:avLst/>
          </a:prstGeom>
          <a:noFill/>
        </p:spPr>
        <p:txBody>
          <a:bodyPr wrap="square" rtlCol="0">
            <a:spAutoFit/>
          </a:bodyPr>
          <a:lstStyle/>
          <a:p>
            <a:r>
              <a:rPr lang="zh-CN" altLang="en-US" sz="3000">
                <a:solidFill>
                  <a:srgbClr val="241789"/>
                </a:solidFill>
                <a:latin typeface="思源黑体 CN Medium" panose="020B0600000000000000" pitchFamily="34" charset="-122"/>
                <a:ea typeface="思源黑体 CN Medium" panose="020B0600000000000000" pitchFamily="34" charset="-122"/>
              </a:rPr>
              <a:t>第二章</a:t>
            </a:r>
          </a:p>
        </p:txBody>
      </p:sp>
      <p:sp>
        <p:nvSpPr>
          <p:cNvPr id="20" name="文本框 19"/>
          <p:cNvSpPr txBox="1"/>
          <p:nvPr>
            <p:custDataLst>
              <p:tags r:id="rId6"/>
            </p:custDataLst>
          </p:nvPr>
        </p:nvSpPr>
        <p:spPr>
          <a:xfrm>
            <a:off x="6760210" y="2575560"/>
            <a:ext cx="4064000" cy="553998"/>
          </a:xfrm>
          <a:prstGeom prst="rect">
            <a:avLst/>
          </a:prstGeom>
          <a:noFill/>
        </p:spPr>
        <p:txBody>
          <a:bodyPr wrap="square" rtlCol="0">
            <a:spAutoFit/>
          </a:bodyPr>
          <a:lstStyle/>
          <a:p>
            <a:r>
              <a:rPr lang="zh-CN" altLang="en-US" sz="3000" dirty="0">
                <a:solidFill>
                  <a:schemeClr val="bg1"/>
                </a:solidFill>
                <a:latin typeface="思源黑体 CN Medium" panose="020B0600000000000000" pitchFamily="34" charset="-122"/>
                <a:ea typeface="思源黑体 CN Medium" panose="020B0600000000000000" pitchFamily="34" charset="-122"/>
              </a:rPr>
              <a:t>价值投资和资金推动</a:t>
            </a:r>
          </a:p>
        </p:txBody>
      </p:sp>
      <p:pic>
        <p:nvPicPr>
          <p:cNvPr id="21" name="图片 20" descr="1"/>
          <p:cNvPicPr>
            <a:picLocks noChangeAspect="1"/>
          </p:cNvPicPr>
          <p:nvPr>
            <p:custDataLst>
              <p:tags r:id="rId7"/>
            </p:custDataLst>
          </p:nvPr>
        </p:nvPicPr>
        <p:blipFill>
          <a:blip r:embed="rId15"/>
          <a:stretch>
            <a:fillRect/>
          </a:stretch>
        </p:blipFill>
        <p:spPr>
          <a:xfrm>
            <a:off x="4667250" y="3423285"/>
            <a:ext cx="6239510" cy="794385"/>
          </a:xfrm>
          <a:prstGeom prst="rect">
            <a:avLst/>
          </a:prstGeom>
        </p:spPr>
      </p:pic>
      <p:sp>
        <p:nvSpPr>
          <p:cNvPr id="23" name="文本框 22"/>
          <p:cNvSpPr txBox="1"/>
          <p:nvPr>
            <p:custDataLst>
              <p:tags r:id="rId8"/>
            </p:custDataLst>
          </p:nvPr>
        </p:nvSpPr>
        <p:spPr>
          <a:xfrm>
            <a:off x="4926330" y="3479800"/>
            <a:ext cx="1740535" cy="553085"/>
          </a:xfrm>
          <a:prstGeom prst="rect">
            <a:avLst/>
          </a:prstGeom>
          <a:noFill/>
        </p:spPr>
        <p:txBody>
          <a:bodyPr wrap="square" rtlCol="0">
            <a:spAutoFit/>
          </a:bodyPr>
          <a:lstStyle/>
          <a:p>
            <a:r>
              <a:rPr lang="zh-CN" altLang="en-US" sz="3000">
                <a:solidFill>
                  <a:srgbClr val="241789"/>
                </a:solidFill>
                <a:latin typeface="思源黑体 CN Medium" panose="020B0600000000000000" pitchFamily="34" charset="-122"/>
                <a:ea typeface="思源黑体 CN Medium" panose="020B0600000000000000" pitchFamily="34" charset="-122"/>
              </a:rPr>
              <a:t>第三章</a:t>
            </a:r>
          </a:p>
        </p:txBody>
      </p:sp>
      <p:sp>
        <p:nvSpPr>
          <p:cNvPr id="32" name="文本框 31"/>
          <p:cNvSpPr txBox="1"/>
          <p:nvPr>
            <p:custDataLst>
              <p:tags r:id="rId9"/>
            </p:custDataLst>
          </p:nvPr>
        </p:nvSpPr>
        <p:spPr>
          <a:xfrm>
            <a:off x="6760210" y="3566160"/>
            <a:ext cx="4064000" cy="553998"/>
          </a:xfrm>
          <a:prstGeom prst="rect">
            <a:avLst/>
          </a:prstGeom>
          <a:noFill/>
        </p:spPr>
        <p:txBody>
          <a:bodyPr wrap="square" rtlCol="0">
            <a:spAutoFit/>
          </a:bodyPr>
          <a:lstStyle/>
          <a:p>
            <a:r>
              <a:rPr lang="zh-CN" altLang="en-US" sz="3000" dirty="0">
                <a:solidFill>
                  <a:schemeClr val="bg1"/>
                </a:solidFill>
                <a:latin typeface="思源黑体 CN Medium" panose="020B0600000000000000" pitchFamily="34" charset="-122"/>
                <a:ea typeface="思源黑体 CN Medium" panose="020B0600000000000000" pitchFamily="34" charset="-122"/>
              </a:rPr>
              <a:t>行业定位和个股成长</a:t>
            </a:r>
            <a:r>
              <a:rPr lang="en-US" altLang="zh-CN" sz="3000" dirty="0">
                <a:solidFill>
                  <a:schemeClr val="bg1"/>
                </a:solidFill>
                <a:latin typeface="思源黑体 CN Medium" panose="020B0600000000000000" pitchFamily="34" charset="-122"/>
                <a:ea typeface="思源黑体 CN Medium" panose="020B0600000000000000" pitchFamily="34" charset="-122"/>
              </a:rPr>
              <a:t> </a:t>
            </a:r>
          </a:p>
        </p:txBody>
      </p:sp>
      <p:pic>
        <p:nvPicPr>
          <p:cNvPr id="33" name="图片 32" descr="1"/>
          <p:cNvPicPr>
            <a:picLocks noChangeAspect="1"/>
          </p:cNvPicPr>
          <p:nvPr>
            <p:custDataLst>
              <p:tags r:id="rId10"/>
            </p:custDataLst>
          </p:nvPr>
        </p:nvPicPr>
        <p:blipFill>
          <a:blip r:embed="rId15"/>
          <a:stretch>
            <a:fillRect/>
          </a:stretch>
        </p:blipFill>
        <p:spPr>
          <a:xfrm>
            <a:off x="4674870" y="4380230"/>
            <a:ext cx="6239510" cy="794385"/>
          </a:xfrm>
          <a:prstGeom prst="rect">
            <a:avLst/>
          </a:prstGeom>
        </p:spPr>
      </p:pic>
      <p:sp>
        <p:nvSpPr>
          <p:cNvPr id="34" name="文本框 33"/>
          <p:cNvSpPr txBox="1"/>
          <p:nvPr>
            <p:custDataLst>
              <p:tags r:id="rId11"/>
            </p:custDataLst>
          </p:nvPr>
        </p:nvSpPr>
        <p:spPr>
          <a:xfrm>
            <a:off x="4933950" y="4436745"/>
            <a:ext cx="1740535" cy="553085"/>
          </a:xfrm>
          <a:prstGeom prst="rect">
            <a:avLst/>
          </a:prstGeom>
          <a:noFill/>
        </p:spPr>
        <p:txBody>
          <a:bodyPr wrap="square" rtlCol="0">
            <a:spAutoFit/>
          </a:bodyPr>
          <a:lstStyle/>
          <a:p>
            <a:r>
              <a:rPr lang="zh-CN" altLang="en-US" sz="3000">
                <a:solidFill>
                  <a:srgbClr val="241789"/>
                </a:solidFill>
                <a:latin typeface="思源黑体 CN Medium" panose="020B0600000000000000" pitchFamily="34" charset="-122"/>
                <a:ea typeface="思源黑体 CN Medium" panose="020B0600000000000000" pitchFamily="34" charset="-122"/>
              </a:rPr>
              <a:t>第四章</a:t>
            </a:r>
          </a:p>
        </p:txBody>
      </p:sp>
      <p:sp>
        <p:nvSpPr>
          <p:cNvPr id="35" name="文本框 34"/>
          <p:cNvSpPr txBox="1"/>
          <p:nvPr>
            <p:custDataLst>
              <p:tags r:id="rId12"/>
            </p:custDataLst>
          </p:nvPr>
        </p:nvSpPr>
        <p:spPr>
          <a:xfrm>
            <a:off x="6767830" y="4523105"/>
            <a:ext cx="4064000" cy="553085"/>
          </a:xfrm>
          <a:prstGeom prst="rect">
            <a:avLst/>
          </a:prstGeom>
          <a:noFill/>
        </p:spPr>
        <p:txBody>
          <a:bodyPr wrap="square" rtlCol="0">
            <a:spAutoFit/>
          </a:bodyPr>
          <a:lstStyle/>
          <a:p>
            <a:r>
              <a:rPr lang="zh-CN" altLang="en-US" sz="3000" dirty="0">
                <a:solidFill>
                  <a:schemeClr val="bg1"/>
                </a:solidFill>
                <a:latin typeface="思源黑体 CN Medium" panose="020B0600000000000000" pitchFamily="34" charset="-122"/>
                <a:ea typeface="思源黑体 CN Medium" panose="020B0600000000000000" pitchFamily="34" charset="-122"/>
                <a:sym typeface="+mn-ea"/>
              </a:rPr>
              <a:t>投资信仰和交易技巧</a:t>
            </a: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2"/>
            </p:custDataLst>
          </p:nvPr>
        </p:nvSpPr>
        <p:spPr>
          <a:xfrm>
            <a:off x="4287203" y="1695768"/>
            <a:ext cx="3738880" cy="10147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思源黑体 CN Normal" panose="020B0400000000000000" charset="-122"/>
              </a:rPr>
              <a:t>PART 01</a:t>
            </a:r>
          </a:p>
        </p:txBody>
      </p:sp>
      <p:sp>
        <p:nvSpPr>
          <p:cNvPr id="6" name="文本框 5"/>
          <p:cNvSpPr txBox="1"/>
          <p:nvPr>
            <p:custDataLst>
              <p:tags r:id="rId3"/>
            </p:custDataLst>
          </p:nvPr>
        </p:nvSpPr>
        <p:spPr>
          <a:xfrm>
            <a:off x="2118043" y="2843530"/>
            <a:ext cx="7955915" cy="1198880"/>
          </a:xfrm>
          <a:prstGeom prst="rect">
            <a:avLst/>
          </a:prstGeom>
          <a:noFill/>
        </p:spPr>
        <p:txBody>
          <a:bodyPr wrap="square" rtlCol="0">
            <a:spAutoFit/>
          </a:bodyPr>
          <a:lstStyle/>
          <a:p>
            <a:pPr algn="ctr" fontAlgn="auto"/>
            <a:r>
              <a:rPr lang="zh-CN" altLang="en-US" sz="7200" dirty="0">
                <a:gradFill>
                  <a:gsLst>
                    <a:gs pos="0">
                      <a:srgbClr val="FFFEEB"/>
                    </a:gs>
                    <a:gs pos="100000">
                      <a:srgbClr val="FFF4A3"/>
                    </a:gs>
                  </a:gsLst>
                  <a:lin ang="5400000" scaled="0"/>
                </a:gradFill>
                <a:latin typeface="思源黑体 CN Bold" panose="020B0800000000000000" charset="-122"/>
                <a:ea typeface="思源黑体 CN Bold" panose="020B0800000000000000" charset="-122"/>
                <a:sym typeface="+mn-ea"/>
              </a:rPr>
              <a:t>功能和方法论</a:t>
            </a: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924050" y="35560"/>
            <a:ext cx="8578850" cy="706755"/>
          </a:xfrm>
          <a:prstGeom prst="rect">
            <a:avLst/>
          </a:prstGeom>
          <a:noFill/>
        </p:spPr>
        <p:txBody>
          <a:bodyPr wrap="square" rtlCol="0">
            <a:spAutoFit/>
          </a:bodyPr>
          <a:lstStyle/>
          <a:p>
            <a:pPr algn="ctr"/>
            <a:r>
              <a:rPr lang="zh-CN" altLang="en-US" sz="4000" b="1" dirty="0">
                <a:solidFill>
                  <a:schemeClr val="bg1"/>
                </a:solidFill>
                <a:effectLst>
                  <a:outerShdw blurRad="38100" dist="38100" dir="2700000" algn="tl">
                    <a:srgbClr val="000000">
                      <a:alpha val="43137"/>
                    </a:srgbClr>
                  </a:outerShdw>
                </a:effectLst>
              </a:rPr>
              <a:t>功能和方法论</a:t>
            </a:r>
          </a:p>
        </p:txBody>
      </p:sp>
      <p:sp>
        <p:nvSpPr>
          <p:cNvPr id="7" name="文本框 6">
            <a:extLst>
              <a:ext uri="{FF2B5EF4-FFF2-40B4-BE49-F238E27FC236}">
                <a16:creationId xmlns:a16="http://schemas.microsoft.com/office/drawing/2014/main" id="{A4175A75-0E25-7F19-C523-7465F9E15078}"/>
              </a:ext>
            </a:extLst>
          </p:cNvPr>
          <p:cNvSpPr txBox="1"/>
          <p:nvPr/>
        </p:nvSpPr>
        <p:spPr>
          <a:xfrm>
            <a:off x="2173705" y="1662041"/>
            <a:ext cx="7844589" cy="369332"/>
          </a:xfrm>
          <a:prstGeom prst="rect">
            <a:avLst/>
          </a:prstGeom>
          <a:noFill/>
        </p:spPr>
        <p:txBody>
          <a:bodyPr wrap="square">
            <a:spAutoFit/>
          </a:bodyPr>
          <a:lstStyle/>
          <a:p>
            <a:r>
              <a:rPr lang="zh-CN" altLang="zh-CN" b="1" dirty="0">
                <a:solidFill>
                  <a:schemeClr val="bg1"/>
                </a:solidFill>
              </a:rPr>
              <a:t>功能是武器，方法论是兵法；武器决定你有什么装备，兵法决定你怎么打仗。</a:t>
            </a:r>
            <a:endParaRPr lang="zh-CN" altLang="en-US" b="1" dirty="0">
              <a:solidFill>
                <a:schemeClr val="bg1"/>
              </a:solidFill>
            </a:endParaRPr>
          </a:p>
        </p:txBody>
      </p:sp>
      <p:sp>
        <p:nvSpPr>
          <p:cNvPr id="9" name="文本框 8">
            <a:extLst>
              <a:ext uri="{FF2B5EF4-FFF2-40B4-BE49-F238E27FC236}">
                <a16:creationId xmlns:a16="http://schemas.microsoft.com/office/drawing/2014/main" id="{77C0B599-723D-A08A-C9EA-26268A938472}"/>
              </a:ext>
            </a:extLst>
          </p:cNvPr>
          <p:cNvSpPr txBox="1"/>
          <p:nvPr/>
        </p:nvSpPr>
        <p:spPr>
          <a:xfrm>
            <a:off x="2173705" y="2634730"/>
            <a:ext cx="6096000" cy="923330"/>
          </a:xfrm>
          <a:prstGeom prst="rect">
            <a:avLst/>
          </a:prstGeom>
          <a:noFill/>
        </p:spPr>
        <p:txBody>
          <a:bodyPr wrap="square">
            <a:spAutoFit/>
          </a:bodyPr>
          <a:lstStyle/>
          <a:p>
            <a:r>
              <a:rPr lang="zh-CN" altLang="zh-CN" b="1" dirty="0">
                <a:solidFill>
                  <a:schemeClr val="bg1"/>
                </a:solidFill>
              </a:rPr>
              <a:t>先</a:t>
            </a:r>
            <a:r>
              <a:rPr lang="zh-CN" altLang="en-US" b="1" dirty="0">
                <a:solidFill>
                  <a:schemeClr val="bg1"/>
                </a:solidFill>
              </a:rPr>
              <a:t>配</a:t>
            </a:r>
            <a:r>
              <a:rPr lang="zh-CN" altLang="zh-CN" b="1" dirty="0">
                <a:solidFill>
                  <a:schemeClr val="bg1"/>
                </a:solidFill>
              </a:rPr>
              <a:t>兵器，还是先学兵法</a:t>
            </a:r>
            <a:r>
              <a:rPr lang="zh-CN" altLang="en-US" b="1" dirty="0">
                <a:solidFill>
                  <a:schemeClr val="bg1"/>
                </a:solidFill>
              </a:rPr>
              <a:t>？</a:t>
            </a:r>
            <a:endParaRPr lang="en-US" altLang="zh-CN" b="1" dirty="0">
              <a:solidFill>
                <a:schemeClr val="bg1"/>
              </a:solidFill>
            </a:endParaRPr>
          </a:p>
          <a:p>
            <a:endParaRPr lang="en-US" altLang="zh-CN" b="1" dirty="0">
              <a:solidFill>
                <a:schemeClr val="bg1"/>
              </a:solidFill>
            </a:endParaRPr>
          </a:p>
          <a:p>
            <a:r>
              <a:rPr lang="zh-CN" altLang="zh-CN" b="1" dirty="0">
                <a:solidFill>
                  <a:schemeClr val="bg1"/>
                </a:solidFill>
              </a:rPr>
              <a:t>现实最优解：浅懂兵法 → 拿到兵器实操 → 再精进兵法</a:t>
            </a:r>
            <a:endParaRPr lang="zh-CN" altLang="en-US" b="1" dirty="0">
              <a:solidFill>
                <a:schemeClr val="bg1"/>
              </a:solidFill>
            </a:endParaRPr>
          </a:p>
        </p:txBody>
      </p:sp>
      <p:sp>
        <p:nvSpPr>
          <p:cNvPr id="10" name="文本框 9">
            <a:extLst>
              <a:ext uri="{FF2B5EF4-FFF2-40B4-BE49-F238E27FC236}">
                <a16:creationId xmlns:a16="http://schemas.microsoft.com/office/drawing/2014/main" id="{54AB8784-9D76-6BEF-490F-BFA2ACB45B6B}"/>
              </a:ext>
            </a:extLst>
          </p:cNvPr>
          <p:cNvSpPr txBox="1"/>
          <p:nvPr/>
        </p:nvSpPr>
        <p:spPr>
          <a:xfrm>
            <a:off x="2173705" y="4572000"/>
            <a:ext cx="7042484" cy="523220"/>
          </a:xfrm>
          <a:prstGeom prst="rect">
            <a:avLst/>
          </a:prstGeom>
          <a:noFill/>
        </p:spPr>
        <p:txBody>
          <a:bodyPr wrap="square" rtlCol="0">
            <a:spAutoFit/>
          </a:bodyPr>
          <a:lstStyle/>
          <a:p>
            <a:r>
              <a:rPr lang="zh-CN" altLang="en-US" sz="2800" b="1" dirty="0">
                <a:solidFill>
                  <a:srgbClr val="FFFF00"/>
                </a:solidFill>
              </a:rPr>
              <a:t>本次课程的重点：方法论</a:t>
            </a: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2"/>
            </p:custDataLst>
          </p:nvPr>
        </p:nvSpPr>
        <p:spPr>
          <a:xfrm>
            <a:off x="4287203" y="1695768"/>
            <a:ext cx="3738880" cy="10147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思源黑体 CN Normal" panose="020B0400000000000000" charset="-122"/>
              </a:rPr>
              <a:t>PART 0</a:t>
            </a:r>
            <a:r>
              <a:rPr kumimoji="0" lang="en-US" altLang="zh-CN" sz="60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思源黑体 CN Normal" panose="020B0400000000000000" charset="-122"/>
              </a:rPr>
              <a:t>2</a:t>
            </a:r>
          </a:p>
        </p:txBody>
      </p:sp>
      <p:sp>
        <p:nvSpPr>
          <p:cNvPr id="6" name="文本框 5"/>
          <p:cNvSpPr txBox="1"/>
          <p:nvPr>
            <p:custDataLst>
              <p:tags r:id="rId3"/>
            </p:custDataLst>
          </p:nvPr>
        </p:nvSpPr>
        <p:spPr>
          <a:xfrm>
            <a:off x="2118043" y="2843530"/>
            <a:ext cx="8606104" cy="1200329"/>
          </a:xfrm>
          <a:prstGeom prst="rect">
            <a:avLst/>
          </a:prstGeom>
          <a:noFill/>
        </p:spPr>
        <p:txBody>
          <a:bodyPr wrap="square" rtlCol="0">
            <a:spAutoFit/>
          </a:bodyPr>
          <a:lstStyle/>
          <a:p>
            <a:pPr algn="ctr" fontAlgn="auto"/>
            <a:r>
              <a:rPr lang="zh-CN" altLang="en-US" sz="7200" dirty="0">
                <a:gradFill>
                  <a:gsLst>
                    <a:gs pos="0">
                      <a:srgbClr val="FFFEEB"/>
                    </a:gs>
                    <a:gs pos="100000">
                      <a:srgbClr val="FFF4A3"/>
                    </a:gs>
                  </a:gsLst>
                  <a:lin ang="5400000" scaled="0"/>
                </a:gradFill>
                <a:latin typeface="思源黑体 CN Bold" panose="020B0800000000000000" charset="-122"/>
                <a:ea typeface="思源黑体 CN Bold" panose="020B0800000000000000" charset="-122"/>
                <a:sym typeface="+mn-ea"/>
              </a:rPr>
              <a:t>价值投资和资金推动</a:t>
            </a: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924050" y="35560"/>
            <a:ext cx="8578850" cy="706755"/>
          </a:xfrm>
          <a:prstGeom prst="rect">
            <a:avLst/>
          </a:prstGeom>
          <a:noFill/>
        </p:spPr>
        <p:txBody>
          <a:bodyPr wrap="square" rtlCol="0">
            <a:spAutoFit/>
          </a:bodyPr>
          <a:lstStyle/>
          <a:p>
            <a:pPr lvl="0" algn="ctr">
              <a:buClrTx/>
              <a:buSzTx/>
              <a:buFontTx/>
            </a:pPr>
            <a:r>
              <a:rPr lang="zh-CN" altLang="en-US" sz="4000" b="1" dirty="0">
                <a:solidFill>
                  <a:schemeClr val="bg1"/>
                </a:solidFill>
                <a:effectLst>
                  <a:outerShdw blurRad="38100" dist="38100" dir="2700000" algn="tl">
                    <a:srgbClr val="000000">
                      <a:alpha val="43137"/>
                    </a:srgbClr>
                  </a:outerShdw>
                </a:effectLst>
                <a:latin typeface="思源黑体 CN Medium" panose="020B0600000000000000" pitchFamily="34" charset="-122"/>
                <a:ea typeface="思源黑体 CN Medium" panose="020B0600000000000000" pitchFamily="34" charset="-122"/>
                <a:sym typeface="+mn-ea"/>
              </a:rPr>
              <a:t>价值投资和资金推动</a:t>
            </a:r>
          </a:p>
        </p:txBody>
      </p:sp>
      <p:sp>
        <p:nvSpPr>
          <p:cNvPr id="3" name="文本框 2">
            <a:extLst>
              <a:ext uri="{FF2B5EF4-FFF2-40B4-BE49-F238E27FC236}">
                <a16:creationId xmlns:a16="http://schemas.microsoft.com/office/drawing/2014/main" id="{B584BCDD-4A1C-A022-813A-F9E7FB2FF6D1}"/>
              </a:ext>
            </a:extLst>
          </p:cNvPr>
          <p:cNvSpPr txBox="1"/>
          <p:nvPr/>
        </p:nvSpPr>
        <p:spPr>
          <a:xfrm>
            <a:off x="2715794" y="898358"/>
            <a:ext cx="6995362" cy="960776"/>
          </a:xfrm>
          <a:prstGeom prst="rect">
            <a:avLst/>
          </a:prstGeom>
          <a:noFill/>
        </p:spPr>
        <p:txBody>
          <a:bodyPr wrap="square" rtlCol="0">
            <a:spAutoFit/>
          </a:bodyPr>
          <a:lstStyle/>
          <a:p>
            <a:pPr>
              <a:lnSpc>
                <a:spcPct val="150000"/>
              </a:lnSpc>
            </a:pPr>
            <a:r>
              <a:rPr lang="zh-CN" altLang="en-US" sz="2000" b="1" dirty="0">
                <a:solidFill>
                  <a:schemeClr val="bg1"/>
                </a:solidFill>
              </a:rPr>
              <a:t>价值投资和资金推动是两种各自可以闭环的投资方法论，</a:t>
            </a:r>
            <a:endParaRPr lang="en-US" altLang="zh-CN" sz="2000" b="1" dirty="0">
              <a:solidFill>
                <a:schemeClr val="bg1"/>
              </a:solidFill>
            </a:endParaRPr>
          </a:p>
          <a:p>
            <a:pPr>
              <a:lnSpc>
                <a:spcPct val="150000"/>
              </a:lnSpc>
            </a:pPr>
            <a:r>
              <a:rPr lang="zh-CN" altLang="en-US" sz="2000" b="1" dirty="0">
                <a:solidFill>
                  <a:schemeClr val="bg1"/>
                </a:solidFill>
              </a:rPr>
              <a:t>但最常见的错误恰恰就是极端自我闭环进而形成了二元对立。</a:t>
            </a:r>
          </a:p>
        </p:txBody>
      </p:sp>
      <p:sp>
        <p:nvSpPr>
          <p:cNvPr id="4" name="文本框 3">
            <a:extLst>
              <a:ext uri="{FF2B5EF4-FFF2-40B4-BE49-F238E27FC236}">
                <a16:creationId xmlns:a16="http://schemas.microsoft.com/office/drawing/2014/main" id="{00485F59-2514-6991-4153-507843356E11}"/>
              </a:ext>
            </a:extLst>
          </p:cNvPr>
          <p:cNvSpPr txBox="1"/>
          <p:nvPr/>
        </p:nvSpPr>
        <p:spPr>
          <a:xfrm>
            <a:off x="2715794" y="2053393"/>
            <a:ext cx="7483643" cy="461665"/>
          </a:xfrm>
          <a:prstGeom prst="rect">
            <a:avLst/>
          </a:prstGeom>
          <a:noFill/>
        </p:spPr>
        <p:txBody>
          <a:bodyPr wrap="square" rtlCol="0">
            <a:spAutoFit/>
          </a:bodyPr>
          <a:lstStyle/>
          <a:p>
            <a:r>
              <a:rPr lang="zh-CN" altLang="en-US" sz="2400" b="1" dirty="0">
                <a:solidFill>
                  <a:schemeClr val="bg1"/>
                </a:solidFill>
              </a:rPr>
              <a:t>现实中大部分的行情炒作模式是：价值叙事</a:t>
            </a:r>
            <a:r>
              <a:rPr lang="en-US" altLang="zh-CN" sz="2400" b="1" dirty="0">
                <a:solidFill>
                  <a:schemeClr val="bg1"/>
                </a:solidFill>
              </a:rPr>
              <a:t>+</a:t>
            </a:r>
            <a:r>
              <a:rPr lang="zh-CN" altLang="en-US" sz="2400" b="1" dirty="0">
                <a:solidFill>
                  <a:schemeClr val="bg1"/>
                </a:solidFill>
              </a:rPr>
              <a:t>资金共振</a:t>
            </a:r>
          </a:p>
        </p:txBody>
      </p:sp>
      <p:pic>
        <p:nvPicPr>
          <p:cNvPr id="11" name="图片 10">
            <a:extLst>
              <a:ext uri="{FF2B5EF4-FFF2-40B4-BE49-F238E27FC236}">
                <a16:creationId xmlns:a16="http://schemas.microsoft.com/office/drawing/2014/main" id="{27BC9AA1-974C-E739-77A9-FD22B9A35B94}"/>
              </a:ext>
            </a:extLst>
          </p:cNvPr>
          <p:cNvPicPr>
            <a:picLocks noChangeAspect="1"/>
          </p:cNvPicPr>
          <p:nvPr/>
        </p:nvPicPr>
        <p:blipFill>
          <a:blip r:embed="rId3"/>
          <a:stretch>
            <a:fillRect/>
          </a:stretch>
        </p:blipFill>
        <p:spPr>
          <a:xfrm>
            <a:off x="2267117" y="2539121"/>
            <a:ext cx="7892716" cy="3988074"/>
          </a:xfrm>
          <a:prstGeom prst="rect">
            <a:avLst/>
          </a:prstGeom>
        </p:spPr>
      </p:pic>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2"/>
            </p:custDataLst>
          </p:nvPr>
        </p:nvSpPr>
        <p:spPr>
          <a:xfrm>
            <a:off x="4287203" y="1695768"/>
            <a:ext cx="3738880" cy="10147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思源黑体 CN Normal" panose="020B0400000000000000" charset="-122"/>
              </a:rPr>
              <a:t>PART 0</a:t>
            </a:r>
            <a:r>
              <a:rPr kumimoji="0" lang="en-US" altLang="zh-CN" sz="60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思源黑体 CN Normal" panose="020B0400000000000000" charset="-122"/>
              </a:rPr>
              <a:t>3</a:t>
            </a:r>
          </a:p>
        </p:txBody>
      </p:sp>
      <p:sp>
        <p:nvSpPr>
          <p:cNvPr id="6" name="文本框 5"/>
          <p:cNvSpPr txBox="1"/>
          <p:nvPr>
            <p:custDataLst>
              <p:tags r:id="rId3"/>
            </p:custDataLst>
          </p:nvPr>
        </p:nvSpPr>
        <p:spPr>
          <a:xfrm>
            <a:off x="2118043" y="2843530"/>
            <a:ext cx="8541936" cy="1200329"/>
          </a:xfrm>
          <a:prstGeom prst="rect">
            <a:avLst/>
          </a:prstGeom>
          <a:noFill/>
        </p:spPr>
        <p:txBody>
          <a:bodyPr wrap="square" rtlCol="0">
            <a:spAutoFit/>
          </a:bodyPr>
          <a:lstStyle/>
          <a:p>
            <a:pPr algn="ctr" fontAlgn="auto"/>
            <a:r>
              <a:rPr lang="zh-CN" altLang="en-US" sz="7200" dirty="0">
                <a:gradFill>
                  <a:gsLst>
                    <a:gs pos="0">
                      <a:srgbClr val="FFFEEB"/>
                    </a:gs>
                    <a:gs pos="100000">
                      <a:srgbClr val="FFF4A3"/>
                    </a:gs>
                  </a:gsLst>
                  <a:lin ang="5400000" scaled="0"/>
                </a:gradFill>
                <a:latin typeface="思源黑体 CN Bold" panose="020B0800000000000000" charset="-122"/>
                <a:ea typeface="思源黑体 CN Bold" panose="020B0800000000000000" charset="-122"/>
                <a:sym typeface="+mn-ea"/>
              </a:rPr>
              <a:t>行业定位和个股成长</a:t>
            </a: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924050" y="35560"/>
            <a:ext cx="8578850" cy="706755"/>
          </a:xfrm>
          <a:prstGeom prst="rect">
            <a:avLst/>
          </a:prstGeom>
          <a:noFill/>
        </p:spPr>
        <p:txBody>
          <a:bodyPr wrap="square" rtlCol="0">
            <a:spAutoFit/>
          </a:bodyPr>
          <a:lstStyle/>
          <a:p>
            <a:pPr algn="ctr"/>
            <a:r>
              <a:rPr lang="zh-CN" altLang="en-US" sz="4000" b="1" dirty="0">
                <a:solidFill>
                  <a:schemeClr val="bg1"/>
                </a:solidFill>
                <a:effectLst>
                  <a:outerShdw blurRad="38100" dist="38100" dir="2700000" algn="tl">
                    <a:srgbClr val="000000">
                      <a:alpha val="43137"/>
                    </a:srgbClr>
                  </a:outerShdw>
                </a:effectLst>
                <a:latin typeface="思源黑体 CN Medium" panose="020B0600000000000000" pitchFamily="34" charset="-122"/>
                <a:ea typeface="思源黑体 CN Medium" panose="020B0600000000000000" pitchFamily="34" charset="-122"/>
              </a:rPr>
              <a:t>行业景气和估值</a:t>
            </a:r>
          </a:p>
        </p:txBody>
      </p:sp>
      <p:pic>
        <p:nvPicPr>
          <p:cNvPr id="6" name="图片 5">
            <a:extLst>
              <a:ext uri="{FF2B5EF4-FFF2-40B4-BE49-F238E27FC236}">
                <a16:creationId xmlns:a16="http://schemas.microsoft.com/office/drawing/2014/main" id="{CD4D5BC0-F25D-2C66-2848-CAA9D0ABC7EA}"/>
              </a:ext>
            </a:extLst>
          </p:cNvPr>
          <p:cNvPicPr>
            <a:picLocks noChangeAspect="1"/>
          </p:cNvPicPr>
          <p:nvPr/>
        </p:nvPicPr>
        <p:blipFill>
          <a:blip r:embed="rId3"/>
          <a:stretch>
            <a:fillRect/>
          </a:stretch>
        </p:blipFill>
        <p:spPr>
          <a:xfrm>
            <a:off x="230218" y="1362405"/>
            <a:ext cx="6042245" cy="5246941"/>
          </a:xfrm>
          <a:prstGeom prst="rect">
            <a:avLst/>
          </a:prstGeom>
        </p:spPr>
      </p:pic>
      <p:sp>
        <p:nvSpPr>
          <p:cNvPr id="7" name="文本框 6">
            <a:extLst>
              <a:ext uri="{FF2B5EF4-FFF2-40B4-BE49-F238E27FC236}">
                <a16:creationId xmlns:a16="http://schemas.microsoft.com/office/drawing/2014/main" id="{737D24B8-FAEF-F6B9-BFF5-F24D01F28E5B}"/>
              </a:ext>
            </a:extLst>
          </p:cNvPr>
          <p:cNvSpPr txBox="1"/>
          <p:nvPr/>
        </p:nvSpPr>
        <p:spPr>
          <a:xfrm>
            <a:off x="230218" y="818147"/>
            <a:ext cx="6042245" cy="369332"/>
          </a:xfrm>
          <a:prstGeom prst="rect">
            <a:avLst/>
          </a:prstGeom>
          <a:noFill/>
        </p:spPr>
        <p:txBody>
          <a:bodyPr wrap="square" rtlCol="0">
            <a:spAutoFit/>
          </a:bodyPr>
          <a:lstStyle/>
          <a:p>
            <a:r>
              <a:rPr lang="zh-CN" altLang="en-US" b="1" dirty="0">
                <a:solidFill>
                  <a:schemeClr val="bg1"/>
                </a:solidFill>
                <a:effectLst>
                  <a:outerShdw blurRad="38100" dist="38100" dir="2700000" algn="tl">
                    <a:srgbClr val="000000">
                      <a:alpha val="43137"/>
                    </a:srgbClr>
                  </a:outerShdw>
                </a:effectLst>
              </a:rPr>
              <a:t>价投</a:t>
            </a:r>
            <a:r>
              <a:rPr lang="en-US" altLang="zh-CN" b="1" dirty="0">
                <a:solidFill>
                  <a:schemeClr val="bg1"/>
                </a:solidFill>
                <a:effectLst>
                  <a:outerShdw blurRad="38100" dist="38100" dir="2700000" algn="tl">
                    <a:srgbClr val="000000">
                      <a:alpha val="43137"/>
                    </a:srgbClr>
                  </a:outerShdw>
                </a:effectLst>
              </a:rPr>
              <a:t>——</a:t>
            </a:r>
            <a:r>
              <a:rPr lang="zh-CN" altLang="en-US" b="1" dirty="0">
                <a:solidFill>
                  <a:schemeClr val="bg1"/>
                </a:solidFill>
                <a:effectLst>
                  <a:outerShdw blurRad="38100" dist="38100" dir="2700000" algn="tl">
                    <a:srgbClr val="000000">
                      <a:alpha val="43137"/>
                    </a:srgbClr>
                  </a:outerShdw>
                </a:effectLst>
              </a:rPr>
              <a:t>行业景气度         处于二维坐标轴右上角的气泡</a:t>
            </a:r>
          </a:p>
        </p:txBody>
      </p:sp>
      <p:pic>
        <p:nvPicPr>
          <p:cNvPr id="9" name="图片 8">
            <a:extLst>
              <a:ext uri="{FF2B5EF4-FFF2-40B4-BE49-F238E27FC236}">
                <a16:creationId xmlns:a16="http://schemas.microsoft.com/office/drawing/2014/main" id="{EA2C4B52-4902-73E8-61BD-05B4D59CA133}"/>
              </a:ext>
            </a:extLst>
          </p:cNvPr>
          <p:cNvPicPr>
            <a:picLocks noChangeAspect="1"/>
          </p:cNvPicPr>
          <p:nvPr/>
        </p:nvPicPr>
        <p:blipFill>
          <a:blip r:embed="rId4"/>
          <a:stretch>
            <a:fillRect/>
          </a:stretch>
        </p:blipFill>
        <p:spPr>
          <a:xfrm>
            <a:off x="5542547" y="3080084"/>
            <a:ext cx="6419235" cy="3346665"/>
          </a:xfrm>
          <a:prstGeom prst="rect">
            <a:avLst/>
          </a:prstGeom>
        </p:spPr>
      </p:pic>
      <p:sp>
        <p:nvSpPr>
          <p:cNvPr id="10" name="文本框 9">
            <a:extLst>
              <a:ext uri="{FF2B5EF4-FFF2-40B4-BE49-F238E27FC236}">
                <a16:creationId xmlns:a16="http://schemas.microsoft.com/office/drawing/2014/main" id="{3A4C029C-FB7B-A136-800D-DC4863DA3759}"/>
              </a:ext>
            </a:extLst>
          </p:cNvPr>
          <p:cNvSpPr txBox="1"/>
          <p:nvPr/>
        </p:nvSpPr>
        <p:spPr>
          <a:xfrm>
            <a:off x="6372726" y="717677"/>
            <a:ext cx="5488793" cy="1289456"/>
          </a:xfrm>
          <a:prstGeom prst="rect">
            <a:avLst/>
          </a:prstGeom>
          <a:noFill/>
        </p:spPr>
        <p:txBody>
          <a:bodyPr wrap="square" rtlCol="0">
            <a:spAutoFit/>
          </a:bodyPr>
          <a:lstStyle/>
          <a:p>
            <a:pPr>
              <a:lnSpc>
                <a:spcPct val="150000"/>
              </a:lnSpc>
            </a:pPr>
            <a:r>
              <a:rPr lang="zh-CN" altLang="en-US" b="1" dirty="0">
                <a:solidFill>
                  <a:schemeClr val="bg1"/>
                </a:solidFill>
              </a:rPr>
              <a:t>主图指标</a:t>
            </a:r>
            <a:r>
              <a:rPr lang="en-US" altLang="zh-CN" b="1" dirty="0">
                <a:solidFill>
                  <a:schemeClr val="bg1"/>
                </a:solidFill>
              </a:rPr>
              <a:t>——  Track</a:t>
            </a:r>
            <a:r>
              <a:rPr lang="zh-CN" altLang="en-US" b="1" dirty="0">
                <a:solidFill>
                  <a:schemeClr val="bg1"/>
                </a:solidFill>
              </a:rPr>
              <a:t>轨道</a:t>
            </a:r>
            <a:r>
              <a:rPr lang="en-US" altLang="zh-CN" b="1" dirty="0">
                <a:solidFill>
                  <a:schemeClr val="bg1"/>
                </a:solidFill>
              </a:rPr>
              <a:t>-PE</a:t>
            </a:r>
          </a:p>
          <a:p>
            <a:pPr>
              <a:lnSpc>
                <a:spcPct val="150000"/>
              </a:lnSpc>
            </a:pPr>
            <a:r>
              <a:rPr lang="zh-CN" altLang="en-US" b="1" dirty="0">
                <a:solidFill>
                  <a:schemeClr val="bg1"/>
                </a:solidFill>
              </a:rPr>
              <a:t>副图指标</a:t>
            </a:r>
            <a:r>
              <a:rPr lang="en-US" altLang="zh-CN" b="1" dirty="0">
                <a:solidFill>
                  <a:schemeClr val="bg1"/>
                </a:solidFill>
              </a:rPr>
              <a:t>——  </a:t>
            </a:r>
            <a:r>
              <a:rPr lang="zh-CN" altLang="en-US" b="1" dirty="0">
                <a:solidFill>
                  <a:schemeClr val="bg1"/>
                </a:solidFill>
              </a:rPr>
              <a:t>智能估值</a:t>
            </a:r>
            <a:r>
              <a:rPr lang="en-US" altLang="zh-CN" b="1" dirty="0">
                <a:solidFill>
                  <a:schemeClr val="bg1"/>
                </a:solidFill>
              </a:rPr>
              <a:t>-PE</a:t>
            </a:r>
          </a:p>
          <a:p>
            <a:pPr>
              <a:lnSpc>
                <a:spcPct val="150000"/>
              </a:lnSpc>
            </a:pPr>
            <a:r>
              <a:rPr lang="zh-CN" altLang="en-US" b="1" dirty="0">
                <a:solidFill>
                  <a:schemeClr val="bg1"/>
                </a:solidFill>
              </a:rPr>
              <a:t>处于轨道中轨或下轨附近</a:t>
            </a:r>
          </a:p>
        </p:txBody>
      </p:sp>
      <p:sp>
        <p:nvSpPr>
          <p:cNvPr id="11" name="文本框 10">
            <a:extLst>
              <a:ext uri="{FF2B5EF4-FFF2-40B4-BE49-F238E27FC236}">
                <a16:creationId xmlns:a16="http://schemas.microsoft.com/office/drawing/2014/main" id="{D41BC6E3-5C11-4E60-A7E1-511554A75307}"/>
              </a:ext>
            </a:extLst>
          </p:cNvPr>
          <p:cNvSpPr txBox="1"/>
          <p:nvPr/>
        </p:nvSpPr>
        <p:spPr>
          <a:xfrm>
            <a:off x="6372726" y="2077453"/>
            <a:ext cx="5105400" cy="960776"/>
          </a:xfrm>
          <a:prstGeom prst="rect">
            <a:avLst/>
          </a:prstGeom>
          <a:noFill/>
        </p:spPr>
        <p:txBody>
          <a:bodyPr wrap="square" rtlCol="0">
            <a:spAutoFit/>
          </a:bodyPr>
          <a:lstStyle/>
          <a:p>
            <a:pPr>
              <a:lnSpc>
                <a:spcPct val="150000"/>
              </a:lnSpc>
            </a:pPr>
            <a:r>
              <a:rPr lang="zh-CN" altLang="en-US" sz="2000" b="1" dirty="0">
                <a:solidFill>
                  <a:srgbClr val="FFFF00"/>
                </a:solidFill>
                <a:effectLst>
                  <a:outerShdw blurRad="38100" dist="38100" dir="2700000" algn="tl">
                    <a:srgbClr val="000000">
                      <a:alpha val="43137"/>
                    </a:srgbClr>
                  </a:outerShdw>
                </a:effectLst>
              </a:rPr>
              <a:t>不是增速越高越好，也不是估值越低越好</a:t>
            </a:r>
            <a:endParaRPr lang="en-US" altLang="zh-CN" sz="2000" b="1" dirty="0">
              <a:solidFill>
                <a:srgbClr val="FFFF00"/>
              </a:solidFill>
              <a:effectLst>
                <a:outerShdw blurRad="38100" dist="38100" dir="2700000" algn="tl">
                  <a:srgbClr val="000000">
                    <a:alpha val="43137"/>
                  </a:srgbClr>
                </a:outerShdw>
              </a:effectLst>
            </a:endParaRPr>
          </a:p>
          <a:p>
            <a:pPr>
              <a:lnSpc>
                <a:spcPct val="150000"/>
              </a:lnSpc>
            </a:pPr>
            <a:r>
              <a:rPr lang="zh-CN" altLang="en-US" sz="2000" b="1" dirty="0">
                <a:solidFill>
                  <a:srgbClr val="FFFF00"/>
                </a:solidFill>
                <a:effectLst>
                  <a:outerShdw blurRad="38100" dist="38100" dir="2700000" algn="tl">
                    <a:srgbClr val="000000">
                      <a:alpha val="43137"/>
                    </a:srgbClr>
                  </a:outerShdw>
                </a:effectLst>
              </a:rPr>
              <a:t>是估值相对低位的高增速比较好</a:t>
            </a:r>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EF171207-B296-1E19-9AB8-714A933D7A70}"/>
              </a:ext>
            </a:extLst>
          </p:cNvPr>
          <p:cNvPicPr>
            <a:picLocks noChangeAspect="1"/>
          </p:cNvPicPr>
          <p:nvPr/>
        </p:nvPicPr>
        <p:blipFill>
          <a:blip r:embed="rId3"/>
          <a:stretch>
            <a:fillRect/>
          </a:stretch>
        </p:blipFill>
        <p:spPr>
          <a:xfrm>
            <a:off x="6633410" y="802105"/>
            <a:ext cx="5473907" cy="2957950"/>
          </a:xfrm>
          <a:prstGeom prst="rect">
            <a:avLst/>
          </a:prstGeom>
        </p:spPr>
      </p:pic>
      <p:sp>
        <p:nvSpPr>
          <p:cNvPr id="2" name="文本框 1"/>
          <p:cNvSpPr txBox="1"/>
          <p:nvPr/>
        </p:nvSpPr>
        <p:spPr>
          <a:xfrm>
            <a:off x="1924050" y="35560"/>
            <a:ext cx="8578850" cy="706755"/>
          </a:xfrm>
          <a:prstGeom prst="rect">
            <a:avLst/>
          </a:prstGeom>
          <a:noFill/>
        </p:spPr>
        <p:txBody>
          <a:bodyPr wrap="square" rtlCol="0">
            <a:spAutoFit/>
          </a:bodyPr>
          <a:lstStyle/>
          <a:p>
            <a:pPr lvl="0" algn="ctr">
              <a:buClrTx/>
              <a:buSzTx/>
              <a:buFontTx/>
            </a:pPr>
            <a:r>
              <a:rPr lang="zh-CN" altLang="en-US" sz="4000" b="1" dirty="0">
                <a:solidFill>
                  <a:schemeClr val="bg1"/>
                </a:solidFill>
                <a:effectLst>
                  <a:outerShdw blurRad="38100" dist="38100" dir="2700000" algn="tl">
                    <a:srgbClr val="000000">
                      <a:alpha val="43137"/>
                    </a:srgbClr>
                  </a:outerShdw>
                </a:effectLst>
                <a:latin typeface="思源黑体 CN Medium" panose="020B0600000000000000" pitchFamily="34" charset="-122"/>
                <a:ea typeface="思源黑体 CN Medium" panose="020B0600000000000000" pitchFamily="34" charset="-122"/>
                <a:sym typeface="+mn-ea"/>
              </a:rPr>
              <a:t>如何深挖个股成长性</a:t>
            </a:r>
          </a:p>
        </p:txBody>
      </p:sp>
      <p:sp>
        <p:nvSpPr>
          <p:cNvPr id="4" name="文本框 3">
            <a:extLst>
              <a:ext uri="{FF2B5EF4-FFF2-40B4-BE49-F238E27FC236}">
                <a16:creationId xmlns:a16="http://schemas.microsoft.com/office/drawing/2014/main" id="{CC7662CE-2025-7AB1-20FF-E4A5D697B4AA}"/>
              </a:ext>
            </a:extLst>
          </p:cNvPr>
          <p:cNvSpPr txBox="1"/>
          <p:nvPr/>
        </p:nvSpPr>
        <p:spPr>
          <a:xfrm>
            <a:off x="184484" y="901641"/>
            <a:ext cx="6096000" cy="1289456"/>
          </a:xfrm>
          <a:prstGeom prst="rect">
            <a:avLst/>
          </a:prstGeom>
          <a:noFill/>
        </p:spPr>
        <p:txBody>
          <a:bodyPr wrap="square">
            <a:spAutoFit/>
          </a:bodyPr>
          <a:lstStyle/>
          <a:p>
            <a:pPr>
              <a:lnSpc>
                <a:spcPct val="150000"/>
              </a:lnSpc>
              <a:buNone/>
            </a:pPr>
            <a:r>
              <a:rPr lang="zh-CN" altLang="zh-CN" b="1" dirty="0">
                <a:solidFill>
                  <a:schemeClr val="bg1"/>
                </a:solidFill>
              </a:rPr>
              <a:t>两种成长类型</a:t>
            </a:r>
          </a:p>
          <a:p>
            <a:pPr marL="285750" lvl="0" indent="-285750">
              <a:lnSpc>
                <a:spcPct val="150000"/>
              </a:lnSpc>
              <a:buFont typeface="Wingdings" panose="05000000000000000000" pitchFamily="2" charset="2"/>
              <a:buChar char="Ø"/>
            </a:pPr>
            <a:r>
              <a:rPr lang="zh-CN" altLang="zh-CN" b="1" dirty="0">
                <a:solidFill>
                  <a:schemeClr val="bg1"/>
                </a:solidFill>
                <a:effectLst/>
              </a:rPr>
              <a:t>内生成长</a:t>
            </a:r>
            <a:r>
              <a:rPr lang="zh-CN" altLang="zh-CN" dirty="0">
                <a:solidFill>
                  <a:schemeClr val="bg1"/>
                </a:solidFill>
                <a:effectLst/>
              </a:rPr>
              <a:t>：靠自己主业做大，</a:t>
            </a:r>
            <a:r>
              <a:rPr lang="zh-CN" altLang="en-US" dirty="0">
                <a:solidFill>
                  <a:schemeClr val="bg1"/>
                </a:solidFill>
              </a:rPr>
              <a:t>扩大销售或升级产品</a:t>
            </a:r>
            <a:r>
              <a:rPr lang="zh-CN" altLang="zh-CN" dirty="0">
                <a:solidFill>
                  <a:schemeClr val="bg1"/>
                </a:solidFill>
                <a:effectLst/>
              </a:rPr>
              <a:t>。</a:t>
            </a:r>
          </a:p>
          <a:p>
            <a:pPr marL="285750" lvl="0" indent="-285750">
              <a:lnSpc>
                <a:spcPct val="150000"/>
              </a:lnSpc>
              <a:buFont typeface="Wingdings" panose="05000000000000000000" pitchFamily="2" charset="2"/>
              <a:buChar char="Ø"/>
            </a:pPr>
            <a:r>
              <a:rPr lang="zh-CN" altLang="zh-CN" b="1" dirty="0">
                <a:solidFill>
                  <a:schemeClr val="bg1"/>
                </a:solidFill>
                <a:effectLst/>
              </a:rPr>
              <a:t>外延成长</a:t>
            </a:r>
            <a:r>
              <a:rPr lang="zh-CN" altLang="zh-CN" dirty="0">
                <a:solidFill>
                  <a:schemeClr val="bg1"/>
                </a:solidFill>
                <a:effectLst/>
              </a:rPr>
              <a:t>：靠并购收购别的公司做大营收利润。</a:t>
            </a:r>
          </a:p>
        </p:txBody>
      </p:sp>
      <p:sp>
        <p:nvSpPr>
          <p:cNvPr id="9" name="文本框 8">
            <a:extLst>
              <a:ext uri="{FF2B5EF4-FFF2-40B4-BE49-F238E27FC236}">
                <a16:creationId xmlns:a16="http://schemas.microsoft.com/office/drawing/2014/main" id="{ABA4E076-F48F-CF30-9778-3309FB5D5092}"/>
              </a:ext>
            </a:extLst>
          </p:cNvPr>
          <p:cNvSpPr txBox="1"/>
          <p:nvPr/>
        </p:nvSpPr>
        <p:spPr>
          <a:xfrm>
            <a:off x="184484" y="2362382"/>
            <a:ext cx="6841958" cy="4401205"/>
          </a:xfrm>
          <a:prstGeom prst="rect">
            <a:avLst/>
          </a:prstGeom>
          <a:noFill/>
        </p:spPr>
        <p:txBody>
          <a:bodyPr wrap="square">
            <a:spAutoFit/>
          </a:bodyPr>
          <a:lstStyle/>
          <a:p>
            <a:pPr>
              <a:lnSpc>
                <a:spcPct val="150000"/>
              </a:lnSpc>
              <a:buNone/>
            </a:pPr>
            <a:r>
              <a:rPr lang="zh-CN" altLang="en-US" sz="1600" b="1" dirty="0">
                <a:solidFill>
                  <a:schemeClr val="bg1"/>
                </a:solidFill>
              </a:rPr>
              <a:t>如何看懂</a:t>
            </a:r>
            <a:r>
              <a:rPr lang="zh-CN" altLang="zh-CN" sz="1600" b="1" dirty="0">
                <a:solidFill>
                  <a:schemeClr val="bg1"/>
                </a:solidFill>
              </a:rPr>
              <a:t>成长性</a:t>
            </a:r>
          </a:p>
          <a:p>
            <a:pPr marL="285750" indent="-285750">
              <a:lnSpc>
                <a:spcPct val="150000"/>
              </a:lnSpc>
              <a:buFont typeface="Wingdings" panose="05000000000000000000" pitchFamily="2" charset="2"/>
              <a:buChar char="p"/>
            </a:pPr>
            <a:r>
              <a:rPr lang="zh-CN" altLang="en-US" sz="1600" b="1" dirty="0">
                <a:solidFill>
                  <a:schemeClr val="bg1"/>
                </a:solidFill>
              </a:rPr>
              <a:t>看懂</a:t>
            </a:r>
            <a:r>
              <a:rPr lang="zh-CN" altLang="zh-CN" sz="1600" b="1" dirty="0">
                <a:solidFill>
                  <a:schemeClr val="bg1"/>
                </a:solidFill>
              </a:rPr>
              <a:t>业务</a:t>
            </a:r>
          </a:p>
          <a:p>
            <a:pPr marL="342900" lvl="0" indent="-342900">
              <a:lnSpc>
                <a:spcPct val="150000"/>
              </a:lnSpc>
              <a:buFont typeface="Wingdings" panose="05000000000000000000" pitchFamily="2" charset="2"/>
              <a:buChar char="l"/>
            </a:pPr>
            <a:r>
              <a:rPr lang="zh-CN" altLang="zh-CN" sz="1600" b="1" dirty="0">
                <a:solidFill>
                  <a:schemeClr val="bg1"/>
                </a:solidFill>
                <a:effectLst/>
              </a:rPr>
              <a:t>市场空间</a:t>
            </a:r>
            <a:r>
              <a:rPr lang="zh-CN" altLang="zh-CN" sz="1600" dirty="0">
                <a:solidFill>
                  <a:schemeClr val="bg1"/>
                </a:solidFill>
                <a:effectLst/>
              </a:rPr>
              <a:t>：行业天花板</a:t>
            </a:r>
            <a:r>
              <a:rPr lang="zh-CN" altLang="en-US" sz="1600" dirty="0">
                <a:solidFill>
                  <a:schemeClr val="bg1"/>
                </a:solidFill>
                <a:effectLst/>
              </a:rPr>
              <a:t>、市场需求变化</a:t>
            </a:r>
            <a:endParaRPr lang="zh-CN" altLang="zh-CN" sz="1600" dirty="0">
              <a:solidFill>
                <a:schemeClr val="bg1"/>
              </a:solidFill>
              <a:effectLst/>
            </a:endParaRPr>
          </a:p>
          <a:p>
            <a:pPr marL="342900" lvl="0" indent="-342900">
              <a:lnSpc>
                <a:spcPct val="150000"/>
              </a:lnSpc>
              <a:buFont typeface="Wingdings" panose="05000000000000000000" pitchFamily="2" charset="2"/>
              <a:buChar char="l"/>
            </a:pPr>
            <a:r>
              <a:rPr lang="zh-CN" altLang="zh-CN" sz="1600" b="1" dirty="0">
                <a:solidFill>
                  <a:schemeClr val="bg1"/>
                </a:solidFill>
                <a:effectLst/>
              </a:rPr>
              <a:t>产品 / 竞争力</a:t>
            </a:r>
            <a:r>
              <a:rPr lang="zh-CN" altLang="zh-CN" sz="1600" dirty="0">
                <a:solidFill>
                  <a:schemeClr val="bg1"/>
                </a:solidFill>
                <a:effectLst/>
              </a:rPr>
              <a:t>：新产品、新业务、新市场扩张；护城河、技术、品牌</a:t>
            </a:r>
            <a:r>
              <a:rPr lang="zh-CN" altLang="en-US" sz="1600" dirty="0">
                <a:solidFill>
                  <a:schemeClr val="bg1"/>
                </a:solidFill>
                <a:effectLst/>
              </a:rPr>
              <a:t>力</a:t>
            </a:r>
            <a:endParaRPr lang="zh-CN" altLang="zh-CN" sz="1600" dirty="0">
              <a:solidFill>
                <a:schemeClr val="bg1"/>
              </a:solidFill>
              <a:effectLst/>
            </a:endParaRPr>
          </a:p>
          <a:p>
            <a:pPr marL="342900" lvl="0" indent="-342900">
              <a:lnSpc>
                <a:spcPct val="150000"/>
              </a:lnSpc>
              <a:buFont typeface="Wingdings" panose="05000000000000000000" pitchFamily="2" charset="2"/>
              <a:buChar char="l"/>
            </a:pPr>
            <a:r>
              <a:rPr lang="zh-CN" altLang="zh-CN" sz="1600" b="1" dirty="0">
                <a:solidFill>
                  <a:schemeClr val="bg1"/>
                </a:solidFill>
                <a:effectLst/>
              </a:rPr>
              <a:t>产能与扩张</a:t>
            </a:r>
            <a:r>
              <a:rPr lang="zh-CN" altLang="zh-CN" sz="1600" dirty="0">
                <a:solidFill>
                  <a:schemeClr val="bg1"/>
                </a:solidFill>
                <a:effectLst/>
              </a:rPr>
              <a:t>：</a:t>
            </a:r>
            <a:r>
              <a:rPr lang="zh-CN" altLang="en-US" sz="1600" dirty="0">
                <a:solidFill>
                  <a:schemeClr val="bg1"/>
                </a:solidFill>
              </a:rPr>
              <a:t>产能利用率</a:t>
            </a:r>
            <a:r>
              <a:rPr lang="zh-CN" altLang="zh-CN" sz="1600" dirty="0">
                <a:solidFill>
                  <a:schemeClr val="bg1"/>
                </a:solidFill>
                <a:effectLst/>
              </a:rPr>
              <a:t>、开店、海外拓展，能不能把订单转化成收入</a:t>
            </a:r>
          </a:p>
          <a:p>
            <a:pPr marL="342900" lvl="0" indent="-342900">
              <a:lnSpc>
                <a:spcPct val="150000"/>
              </a:lnSpc>
              <a:buFont typeface="Wingdings" panose="05000000000000000000" pitchFamily="2" charset="2"/>
              <a:buChar char="l"/>
            </a:pPr>
            <a:r>
              <a:rPr lang="zh-CN" altLang="zh-CN" sz="1600" b="1" dirty="0">
                <a:solidFill>
                  <a:schemeClr val="bg1"/>
                </a:solidFill>
                <a:effectLst/>
              </a:rPr>
              <a:t>管理层</a:t>
            </a:r>
            <a:r>
              <a:rPr lang="zh-CN" altLang="zh-CN" sz="1600" dirty="0">
                <a:solidFill>
                  <a:schemeClr val="bg1"/>
                </a:solidFill>
                <a:effectLst/>
              </a:rPr>
              <a:t>：战略</a:t>
            </a:r>
            <a:r>
              <a:rPr lang="zh-CN" altLang="en-US" sz="1600" dirty="0">
                <a:solidFill>
                  <a:schemeClr val="bg1"/>
                </a:solidFill>
                <a:effectLst/>
              </a:rPr>
              <a:t>战术的</a:t>
            </a:r>
            <a:r>
              <a:rPr lang="zh-CN" altLang="zh-CN" sz="1600" dirty="0">
                <a:solidFill>
                  <a:schemeClr val="bg1"/>
                </a:solidFill>
                <a:effectLst/>
              </a:rPr>
              <a:t>执行力，</a:t>
            </a:r>
            <a:r>
              <a:rPr lang="zh-CN" altLang="en-US" sz="1600" dirty="0">
                <a:solidFill>
                  <a:schemeClr val="bg1"/>
                </a:solidFill>
              </a:rPr>
              <a:t>股东层非业务风险</a:t>
            </a:r>
            <a:endParaRPr lang="en-US" altLang="zh-CN" sz="1600" dirty="0">
              <a:solidFill>
                <a:schemeClr val="bg1"/>
              </a:solidFill>
              <a:effectLst/>
            </a:endParaRPr>
          </a:p>
          <a:p>
            <a:pPr marL="285750" indent="-285750">
              <a:lnSpc>
                <a:spcPct val="150000"/>
              </a:lnSpc>
              <a:buFont typeface="Wingdings" panose="05000000000000000000" pitchFamily="2" charset="2"/>
              <a:buChar char="p"/>
            </a:pPr>
            <a:r>
              <a:rPr lang="zh-CN" altLang="en-US" sz="1600" b="1" dirty="0">
                <a:solidFill>
                  <a:schemeClr val="bg1"/>
                </a:solidFill>
              </a:rPr>
              <a:t>看懂</a:t>
            </a:r>
            <a:r>
              <a:rPr lang="zh-CN" altLang="zh-CN" sz="1600" b="1" dirty="0">
                <a:solidFill>
                  <a:schemeClr val="bg1"/>
                </a:solidFill>
              </a:rPr>
              <a:t>财务</a:t>
            </a:r>
          </a:p>
          <a:p>
            <a:pPr marL="342900" lvl="0" indent="-342900">
              <a:lnSpc>
                <a:spcPct val="150000"/>
              </a:lnSpc>
              <a:buFont typeface="Wingdings" panose="05000000000000000000" pitchFamily="2" charset="2"/>
              <a:buChar char="l"/>
            </a:pPr>
            <a:r>
              <a:rPr lang="zh-CN" altLang="zh-CN" sz="1600" b="1" dirty="0">
                <a:solidFill>
                  <a:schemeClr val="bg1"/>
                </a:solidFill>
              </a:rPr>
              <a:t>营收增长率</a:t>
            </a:r>
            <a:r>
              <a:rPr lang="zh-CN" altLang="zh-CN" sz="1600" dirty="0">
                <a:solidFill>
                  <a:schemeClr val="bg1"/>
                </a:solidFill>
              </a:rPr>
              <a:t>：</a:t>
            </a:r>
            <a:r>
              <a:rPr lang="zh-CN" altLang="en-US" sz="1600" dirty="0">
                <a:solidFill>
                  <a:schemeClr val="bg1"/>
                </a:solidFill>
              </a:rPr>
              <a:t>营收增长比利润增长更重要</a:t>
            </a:r>
            <a:r>
              <a:rPr lang="zh-CN" altLang="zh-CN" sz="1600" dirty="0">
                <a:solidFill>
                  <a:schemeClr val="bg1"/>
                </a:solidFill>
              </a:rPr>
              <a:t>。</a:t>
            </a:r>
          </a:p>
          <a:p>
            <a:pPr marL="342900" lvl="0" indent="-342900">
              <a:lnSpc>
                <a:spcPct val="150000"/>
              </a:lnSpc>
              <a:buFont typeface="Wingdings" panose="05000000000000000000" pitchFamily="2" charset="2"/>
              <a:buChar char="l"/>
            </a:pPr>
            <a:r>
              <a:rPr lang="zh-CN" altLang="zh-CN" sz="1600" b="1" dirty="0">
                <a:solidFill>
                  <a:schemeClr val="bg1"/>
                </a:solidFill>
              </a:rPr>
              <a:t>净利润增长率</a:t>
            </a:r>
            <a:r>
              <a:rPr lang="zh-CN" altLang="zh-CN" sz="1600" dirty="0">
                <a:solidFill>
                  <a:schemeClr val="bg1"/>
                </a:solidFill>
              </a:rPr>
              <a:t>：</a:t>
            </a:r>
            <a:r>
              <a:rPr lang="zh-CN" altLang="en-US" sz="1600" dirty="0">
                <a:solidFill>
                  <a:schemeClr val="bg1"/>
                </a:solidFill>
              </a:rPr>
              <a:t>利润拐点、均匀增长、加速增长</a:t>
            </a:r>
            <a:r>
              <a:rPr lang="zh-CN" altLang="zh-CN" sz="1600" dirty="0">
                <a:solidFill>
                  <a:schemeClr val="bg1"/>
                </a:solidFill>
              </a:rPr>
              <a:t>。</a:t>
            </a:r>
          </a:p>
          <a:p>
            <a:pPr marL="342900" lvl="0" indent="-342900">
              <a:lnSpc>
                <a:spcPct val="150000"/>
              </a:lnSpc>
              <a:buFont typeface="Wingdings" panose="05000000000000000000" pitchFamily="2" charset="2"/>
              <a:buChar char="l"/>
            </a:pPr>
            <a:r>
              <a:rPr lang="zh-CN" altLang="zh-CN" sz="1600" b="1" dirty="0">
                <a:solidFill>
                  <a:schemeClr val="bg1"/>
                </a:solidFill>
              </a:rPr>
              <a:t>扣非净利润增速</a:t>
            </a:r>
            <a:r>
              <a:rPr lang="zh-CN" altLang="zh-CN" sz="1600" dirty="0">
                <a:solidFill>
                  <a:schemeClr val="bg1"/>
                </a:solidFill>
              </a:rPr>
              <a:t>：</a:t>
            </a:r>
            <a:r>
              <a:rPr lang="zh-CN" altLang="en-US" sz="1600" dirty="0">
                <a:solidFill>
                  <a:schemeClr val="bg1"/>
                </a:solidFill>
              </a:rPr>
              <a:t>找到真正来源于主业的增长</a:t>
            </a:r>
            <a:r>
              <a:rPr lang="zh-CN" altLang="zh-CN" sz="1600" dirty="0">
                <a:solidFill>
                  <a:schemeClr val="bg1"/>
                </a:solidFill>
              </a:rPr>
              <a:t>。</a:t>
            </a:r>
          </a:p>
          <a:p>
            <a:pPr marL="342900" lvl="0" indent="-342900">
              <a:lnSpc>
                <a:spcPct val="150000"/>
              </a:lnSpc>
              <a:buFont typeface="Wingdings" panose="05000000000000000000" pitchFamily="2" charset="2"/>
              <a:buChar char="l"/>
            </a:pPr>
            <a:r>
              <a:rPr lang="zh-CN" altLang="zh-CN" sz="1600" b="1" dirty="0">
                <a:solidFill>
                  <a:schemeClr val="bg1"/>
                </a:solidFill>
              </a:rPr>
              <a:t>ROE（净资产收益率）</a:t>
            </a:r>
            <a:r>
              <a:rPr lang="zh-CN" altLang="zh-CN" sz="1600" dirty="0">
                <a:solidFill>
                  <a:schemeClr val="bg1"/>
                </a:solidFill>
              </a:rPr>
              <a:t>：高质量成长。</a:t>
            </a:r>
            <a:r>
              <a:rPr lang="zh-CN" altLang="en-US" sz="1600" dirty="0">
                <a:solidFill>
                  <a:schemeClr val="bg1"/>
                </a:solidFill>
              </a:rPr>
              <a:t>对不同类型公司有不同理解。</a:t>
            </a:r>
            <a:endParaRPr lang="zh-CN" altLang="zh-CN" sz="1600" dirty="0">
              <a:solidFill>
                <a:schemeClr val="bg1"/>
              </a:solidFill>
            </a:endParaRPr>
          </a:p>
          <a:p>
            <a:pPr lvl="0"/>
            <a:endParaRPr lang="zh-CN" altLang="zh-CN" sz="1600" dirty="0">
              <a:solidFill>
                <a:schemeClr val="bg1"/>
              </a:solidFill>
              <a:effectLst/>
            </a:endParaRPr>
          </a:p>
        </p:txBody>
      </p:sp>
      <p:pic>
        <p:nvPicPr>
          <p:cNvPr id="13" name="图片 12">
            <a:extLst>
              <a:ext uri="{FF2B5EF4-FFF2-40B4-BE49-F238E27FC236}">
                <a16:creationId xmlns:a16="http://schemas.microsoft.com/office/drawing/2014/main" id="{82FEF512-E7FF-40B4-DFFA-B428AE4D9EB0}"/>
              </a:ext>
            </a:extLst>
          </p:cNvPr>
          <p:cNvPicPr>
            <a:picLocks noChangeAspect="1"/>
          </p:cNvPicPr>
          <p:nvPr/>
        </p:nvPicPr>
        <p:blipFill>
          <a:blip r:embed="rId4"/>
          <a:stretch>
            <a:fillRect/>
          </a:stretch>
        </p:blipFill>
        <p:spPr>
          <a:xfrm>
            <a:off x="6946232" y="3639708"/>
            <a:ext cx="5161085" cy="3017765"/>
          </a:xfrm>
          <a:prstGeom prst="rect">
            <a:avLst/>
          </a:prstGeom>
        </p:spPr>
      </p:pic>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PP_MARK_KEY" val="5d6e9262-ca8a-4070-8ad5-698f89e303ea"/>
  <p:tag name="COMMONDATA" val="eyJoZGlkIjoiM2I3NDIyNjZhODdjNDBiNzFhNTYyOTJiY2UyMWE3NmYifQ=="/>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176"/>
  <p:tag name="KSO_WM_TEMPLATE_MASTER_TYPE" val="0"/>
  <p:tag name="KSO_WM_TEMPLATE_COLOR_TYPE" val="1"/>
  <p:tag name="KSO_WM_UNIT_SHOW_EDIT_AREA_INDICATION" val="1"/>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 name="KSO_WM_SPECIAL_SOURCE" val="bdnull"/>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 name="KSO_WM_SPECIAL_SOURCE" val="bdnull"/>
</p:tagLst>
</file>

<file path=ppt/tags/tag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6"/>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 name="KSO_WM_SPECIAL_SOURCE" val="bdnull"/>
</p:tagLst>
</file>

<file path=ppt/tags/tag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6"/>
</p:tagLst>
</file>

<file path=ppt/tags/tag4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Lst>
</file>

<file path=ppt/tags/tag4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 name="KSO_WM_SPECIAL_SOURCE" val="bdnull"/>
</p:tagLst>
</file>

<file path=ppt/tags/tag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Lst>
</file>

<file path=ppt/tags/tag4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 name="KSO_WM_SPECIAL_SOURCE" val="bdnull"/>
</p:tagLst>
</file>

<file path=ppt/tags/tag4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Lst>
</file>

<file path=ppt/tags/tag4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 name="KSO_WM_SPECIAL_SOURCE" val="bdnull"/>
</p:tagLst>
</file>

<file path=ppt/tags/tag5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Lst>
</file>

<file path=ppt/tags/tag5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Lst>
</file>

<file path=ppt/tags/tag5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486</TotalTime>
  <Words>1210</Words>
  <Application>Microsoft Office PowerPoint</Application>
  <PresentationFormat>宽屏</PresentationFormat>
  <Paragraphs>91</Paragraphs>
  <Slides>13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13</vt:i4>
      </vt:variant>
    </vt:vector>
  </HeadingPairs>
  <TitlesOfParts>
    <vt:vector size="20" baseType="lpstr">
      <vt:lpstr>思源黑体 CN Bold</vt:lpstr>
      <vt:lpstr>思源黑体 CN Light</vt:lpstr>
      <vt:lpstr>思源黑体 CN Medium</vt:lpstr>
      <vt:lpstr>微软雅黑</vt:lpstr>
      <vt:lpstr>Arial</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zixuan sun</dc:creator>
  <cp:lastModifiedBy>zixuan sun</cp:lastModifiedBy>
  <cp:revision>258</cp:revision>
  <dcterms:created xsi:type="dcterms:W3CDTF">2022-12-31T05:43:00Z</dcterms:created>
  <dcterms:modified xsi:type="dcterms:W3CDTF">2026-08-29T03:17:51Z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2052-11.1.0.14036</vt:lpwstr>
  </property>
  <property fmtid="{D5CDD505-2E9C-101B-9397-08002B2CF9AE}" pid="3" name="ICV">
    <vt:lpwstr>BA4E2243C05B4225B333662A58CDDB7E_13</vt:lpwstr>
  </property>
</Properties>
</file>