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3" r:id="rId3"/>
    <p:sldId id="287" r:id="rId4"/>
    <p:sldId id="286" r:id="rId5"/>
    <p:sldId id="354" r:id="rId6"/>
    <p:sldId id="330" r:id="rId7"/>
    <p:sldId id="352" r:id="rId8"/>
    <p:sldId id="320" r:id="rId9"/>
    <p:sldId id="375" r:id="rId10"/>
    <p:sldId id="376" r:id="rId11"/>
    <p:sldId id="328" r:id="rId12"/>
    <p:sldId id="322" r:id="rId13"/>
    <p:sldId id="337" r:id="rId14"/>
    <p:sldId id="338" r:id="rId15"/>
    <p:sldId id="340" r:id="rId16"/>
    <p:sldId id="343" r:id="rId17"/>
    <p:sldId id="356" r:id="rId18"/>
    <p:sldId id="359" r:id="rId19"/>
    <p:sldId id="336" r:id="rId20"/>
    <p:sldId id="289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115"/>
      </p:cViewPr>
      <p:guideLst>
        <p:guide orient="horz" pos="211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6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ags" Target="../tags/tag6.xml"/><Relationship Id="rId3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tags" Target="../tags/tag8.xml"/><Relationship Id="rId3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时间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主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0.xml"/><Relationship Id="rId6" Type="http://schemas.openxmlformats.org/officeDocument/2006/relationships/image" Target="../media/image10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1" Type="http://schemas.openxmlformats.org/officeDocument/2006/relationships/tags" Target="../tags/tag4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1" Type="http://schemas.openxmlformats.org/officeDocument/2006/relationships/tags" Target="../tags/tag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tags" Target="../tags/tag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1" Type="http://schemas.openxmlformats.org/officeDocument/2006/relationships/tags" Target="../tags/tag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1" Type="http://schemas.openxmlformats.org/officeDocument/2006/relationships/tags" Target="../tags/tag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1" Type="http://schemas.openxmlformats.org/officeDocument/2006/relationships/tags" Target="../tags/tag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1" Type="http://schemas.openxmlformats.org/officeDocument/2006/relationships/tags" Target="../tags/tag5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0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image" Target="../media/image12.png"/><Relationship Id="rId3" Type="http://schemas.openxmlformats.org/officeDocument/2006/relationships/tags" Target="../tags/tag22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9" Type="http://schemas.openxmlformats.org/officeDocument/2006/relationships/tags" Target="../tags/tag37.xml"/><Relationship Id="rId18" Type="http://schemas.openxmlformats.org/officeDocument/2006/relationships/tags" Target="../tags/tag36.xml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1" Type="http://schemas.openxmlformats.org/officeDocument/2006/relationships/tags" Target="../tags/tag4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sz="75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抓本质</a:t>
            </a:r>
            <a:endParaRPr lang="zh-CN" sz="75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75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跟趋势</a:t>
            </a:r>
            <a:endParaRPr lang="zh-CN" sz="75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控盘增加，资金流入，反复控盘，机构洗盘明显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证券，科技，建筑为主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760" y="785495"/>
            <a:ext cx="9427845" cy="51187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核心主题，强者很强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90414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88" y="753745"/>
            <a:ext cx="9584624" cy="519167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92065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745490"/>
            <a:ext cx="9662042" cy="523360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主题挖掘，核心主题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884917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金融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金融科技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国企改革，稀缺材料，稀缺资源，主题轮动，跟对风口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515" y="834390"/>
            <a:ext cx="9336405" cy="50698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240" y="814070"/>
            <a:ext cx="9368790" cy="50869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，主力控盘，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780415"/>
            <a:ext cx="9436735" cy="51238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05" y="784860"/>
            <a:ext cx="9470390" cy="51422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重风控，重配置，跟策略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1789" y="5431467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业绩不稳定，适合短线博弈（少部分仓位），业绩稳定，适合投资（大部分仓位）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88" y="1092512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889" y="1092512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机构血牛，看懂大势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机构首选，沪深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300</a:t>
              </a:r>
              <a:endParaRPr lang="en-US" altLang="zh-CN" sz="28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核心主题，强者恒强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机构血牛，看懂大势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机构无限开火权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1105" y="3227070"/>
            <a:ext cx="5241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定性：机构贷款牛</a:t>
            </a:r>
            <a:endParaRPr 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，优质资产机构非必要卖出，换取贷款，合理增加买入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，利好沪深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，高股息，高净资产，破净股，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A50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，国企改革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证券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钢铁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科技亏损并购重组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，首提止跌回稳，利好地产，促进消费信心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核心主题，并购重组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核心稳健：沪深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300,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高股息，高净资产，破净股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央企国企为主，核心民营为辅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788670"/>
            <a:ext cx="8048625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" y="3519170"/>
            <a:ext cx="2480310" cy="294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770" y="3349625"/>
            <a:ext cx="2688590" cy="3109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787400"/>
            <a:ext cx="2480310" cy="2814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趋势依旧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29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个指数，季线金叉区域初期，月线金叉区域初期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趋势不是不在，是短线波动之后，依然关注稳健大盘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205" y="797560"/>
            <a:ext cx="9408160" cy="5108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535" y="1689735"/>
            <a:ext cx="6481445" cy="34645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市场的两极分化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5392" y="5842739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短线资金关注短线上攻，稳健资金关注中线上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攻，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短线过热，继续修整，中线逐步向上，轮动，才是行情主旋律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90" y="789305"/>
            <a:ext cx="9305290" cy="50533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机构首选，沪深</a:t>
            </a:r>
            <a:r>
              <a:rPr lang="en-US" altLang="zh-CN" sz="66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endParaRPr lang="en-US" altLang="zh-CN" sz="6600" b="1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，中线上攻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5392" y="5842739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，中线上攻继续向上，关注多次控盘，控盘增加的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控盘不一定到最后，到最后一定有控盘，大盘股成为资金池首选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75" y="798830"/>
            <a:ext cx="9289415" cy="50444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再次回顾，行情主线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1105" y="3227070"/>
            <a:ext cx="5241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定性：机构贷款牛</a:t>
            </a:r>
            <a:endParaRPr 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，优质资产机构非必要卖出，换取贷款，合理增加买入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，利好沪深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，高股息，高净资产，破净股，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A50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，国企改革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证券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钢铁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科技亏损并购重组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，首提止跌回稳，利好地产，促进消费信心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核心主题，并购重组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核心稳健：沪深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300,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高股息，高净资产，破净股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央企国企为主，核心民营为辅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788670"/>
            <a:ext cx="8048625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" y="3519170"/>
            <a:ext cx="2480310" cy="294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770" y="3349625"/>
            <a:ext cx="2688590" cy="3109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787400"/>
            <a:ext cx="2480310" cy="2814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2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PP_MARK_KEY" val="5d6e9262-ca8a-4070-8ad5-698f89e303ea"/>
  <p:tag name="COMMONDATA" val="eyJoZGlkIjoiMmNlYjMwODMwMzFmZDE1MDYzYWUwNWVlNGI5MTMwYjgifQ=="/>
  <p:tag name="commondata" val="eyJoZGlkIjoiN2UxMjFlNWEzZDEwZGQ5ZDQ5NGE5OGQ3MjNmMWE1N2Y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2112</Words>
  <Application>WPS 演示</Application>
  <PresentationFormat>宽屏</PresentationFormat>
  <Paragraphs>143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杨春虎</cp:lastModifiedBy>
  <cp:revision>292</cp:revision>
  <dcterms:created xsi:type="dcterms:W3CDTF">2022-12-31T05:43:00Z</dcterms:created>
  <dcterms:modified xsi:type="dcterms:W3CDTF">2024-10-11T07:06:30Z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2052-12.1.0.17857</vt:lpwstr>
  </property>
  <property fmtid="{D5CDD505-2E9C-101B-9397-08002B2CF9AE}" pid="3" name="ICV">
    <vt:lpwstr>5111DB3940F04A078B75BC861C6340AB_13</vt:lpwstr>
  </property>
</Properties>
</file>