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思源黑体"/>
        <a:ea typeface="思源黑体"/>
        <a:cs typeface="思源黑体"/>
      </a:defRPr>
    </a:lvl9pPr>
  </p:defaultTextStyle>
  <p:extLst>
    <p:ext uri="{EFAFB233-063F-42B5-8137-9DF3F51BA10A}">
      <p15:sldGuideLst xmlns:p15="http://schemas.microsoft.com/office/powerpoint/2012/main">
        <p15:guide id="1" orient="horz" pos="2172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C0B03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2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思源黑体"/>
        <a:ea typeface="思源黑体"/>
        <a:cs typeface="思源黑体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9336405" y="6342380"/>
            <a:ext cx="2574925" cy="28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solidFill>
                  <a:schemeClr val="bg1">
                    <a:alpha val="55000"/>
                  </a:schemeClr>
                </a:solidFill>
                <a:effectLst/>
                <a:latin typeface="思源黑体" panose="020B0300000000000000" charset="-122"/>
                <a:ea typeface="思源黑体" panose="020B0300000000000000" charset="-122"/>
              </a:rPr>
              <a:t>股市有风险，投资需谨慎</a:t>
            </a:r>
            <a:endParaRPr lang="zh-CN" altLang="en-US" sz="1600">
              <a:solidFill>
                <a:schemeClr val="bg1">
                  <a:alpha val="55000"/>
                </a:schemeClr>
              </a:solidFill>
              <a:effectLst/>
              <a:latin typeface="思源黑体" panose="020B0300000000000000" charset="-122"/>
              <a:ea typeface="思源黑体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9336405" y="6342380"/>
            <a:ext cx="2574925" cy="28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solidFill>
                  <a:schemeClr val="bg1">
                    <a:alpha val="55000"/>
                  </a:schemeClr>
                </a:solidFill>
                <a:effectLst/>
                <a:latin typeface="思源黑体" panose="020B0300000000000000" charset="-122"/>
                <a:ea typeface="思源黑体" panose="020B0300000000000000" charset="-122"/>
              </a:rPr>
              <a:t>股市有风险，投资需谨慎</a:t>
            </a:r>
            <a:endParaRPr lang="zh-CN" altLang="en-US" sz="1600">
              <a:solidFill>
                <a:schemeClr val="bg1">
                  <a:alpha val="55000"/>
                </a:schemeClr>
              </a:solidFill>
              <a:effectLst/>
              <a:latin typeface="思源黑体" panose="020B0300000000000000" charset="-122"/>
              <a:ea typeface="思源黑体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9336405" y="6342380"/>
            <a:ext cx="2574925" cy="28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solidFill>
                  <a:schemeClr val="bg1">
                    <a:alpha val="55000"/>
                  </a:schemeClr>
                </a:solidFill>
                <a:effectLst/>
                <a:latin typeface="思源黑体" panose="020B0300000000000000" charset="-122"/>
                <a:ea typeface="思源黑体" panose="020B0300000000000000" charset="-122"/>
              </a:rPr>
              <a:t>股市有风险，投资需谨慎</a:t>
            </a:r>
            <a:endParaRPr lang="zh-CN" altLang="en-US" sz="1600">
              <a:solidFill>
                <a:schemeClr val="bg1">
                  <a:alpha val="55000"/>
                </a:schemeClr>
              </a:solidFill>
              <a:effectLst/>
              <a:latin typeface="思源黑体" panose="020B0300000000000000" charset="-122"/>
              <a:ea typeface="思源黑体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9336405" y="6342380"/>
            <a:ext cx="2574925" cy="28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solidFill>
                  <a:schemeClr val="bg1">
                    <a:alpha val="55000"/>
                  </a:schemeClr>
                </a:solidFill>
                <a:effectLst/>
                <a:latin typeface="思源黑体" panose="020B0300000000000000" charset="-122"/>
                <a:ea typeface="思源黑体" panose="020B0300000000000000" charset="-122"/>
              </a:rPr>
              <a:t>股市有风险，投资需谨慎</a:t>
            </a:r>
            <a:endParaRPr lang="zh-CN" altLang="en-US" sz="1600">
              <a:solidFill>
                <a:schemeClr val="bg1">
                  <a:alpha val="55000"/>
                </a:schemeClr>
              </a:solidFill>
              <a:effectLst/>
              <a:latin typeface="思源黑体" panose="020B0300000000000000" charset="-122"/>
              <a:ea typeface="思源黑体" panose="020B03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2" name="图片 11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9336405" y="6342380"/>
            <a:ext cx="2574925" cy="28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solidFill>
                  <a:schemeClr val="bg1">
                    <a:alpha val="55000"/>
                  </a:schemeClr>
                </a:solidFill>
                <a:effectLst/>
                <a:latin typeface="思源黑体" panose="020B0300000000000000" charset="-122"/>
                <a:ea typeface="思源黑体" panose="020B0300000000000000" charset="-122"/>
              </a:rPr>
              <a:t>股市有风险，投资需谨慎</a:t>
            </a:r>
            <a:endParaRPr lang="zh-CN" altLang="en-US" sz="1600">
              <a:solidFill>
                <a:schemeClr val="bg1">
                  <a:alpha val="55000"/>
                </a:schemeClr>
              </a:solidFill>
              <a:effectLst/>
              <a:latin typeface="思源黑体" panose="020B0300000000000000" charset="-122"/>
              <a:ea typeface="思源黑体" panose="020B03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经传多赢首席投顾 :蔡英姿丨执业编号:</a:t>
            </a:r>
            <a:r>
              <a:rPr lang="en-US" altLang="zh-CN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A1120613090011  </a:t>
            </a:r>
            <a:r>
              <a:rPr lang="zh-CN" altLang="en-US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风险提示:观点基于软件数据和理论模型分析，仅供参考，不构成买卖建议，股市有风险，投资需谨慎！</a:t>
            </a:r>
            <a:endParaRPr lang="zh-CN" altLang="en-US" sz="1100">
              <a:solidFill>
                <a:schemeClr val="tx1">
                  <a:lumMod val="65000"/>
                  <a:lumOff val="35000"/>
                  <a:alpha val="55000"/>
                </a:schemeClr>
              </a:solidFill>
            </a:endParaRPr>
          </a:p>
        </p:txBody>
      </p:sp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-635" y="6570345"/>
            <a:ext cx="12192635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经传多赢投研总监 :杨春虎丨投顾编号:</a:t>
            </a:r>
            <a:r>
              <a:rPr lang="en-US" altLang="zh-CN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A1120619100003/</a:t>
            </a:r>
            <a:r>
              <a:rPr lang="zh-CN" altLang="en-US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基金编号</a:t>
            </a:r>
            <a:r>
              <a:rPr lang="en-US" altLang="zh-CN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A20250618011797  </a:t>
            </a:r>
            <a:r>
              <a:rPr lang="zh-CN" altLang="en-US" sz="1100">
                <a:solidFill>
                  <a:schemeClr val="tx1">
                    <a:lumMod val="65000"/>
                    <a:lumOff val="35000"/>
                    <a:alpha val="55000"/>
                  </a:schemeClr>
                </a:solidFill>
              </a:rPr>
              <a:t>风险提示:观点基于软件数据和理论模型分析，仅供参考，不构成买卖建议，股市有风险，投资需谨慎！</a:t>
            </a:r>
            <a:endParaRPr lang="en-US" altLang="zh-CN" sz="1100">
              <a:solidFill>
                <a:schemeClr val="tx1">
                  <a:lumMod val="65000"/>
                  <a:lumOff val="35000"/>
                  <a:alpha val="55000"/>
                </a:schemeClr>
              </a:solidFill>
            </a:endParaRPr>
          </a:p>
        </p:txBody>
      </p:sp>
      <p:pic>
        <p:nvPicPr>
          <p:cNvPr id="9" name="图片 8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11" name="图片 10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生成拟物化风格图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40" y="88900"/>
            <a:ext cx="1844040" cy="709295"/>
          </a:xfrm>
          <a:prstGeom prst="rect">
            <a:avLst/>
          </a:prstGeom>
        </p:spPr>
      </p:pic>
      <p:pic>
        <p:nvPicPr>
          <p:cNvPr id="8" name="图片 7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29240" y="219075"/>
            <a:ext cx="1516380" cy="332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思源黑体"/>
          <a:ea typeface="思源黑体"/>
          <a:cs typeface="思源黑体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思源黑体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"/>
          <a:ea typeface="思源黑体"/>
          <a:cs typeface="思源黑体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思源黑体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"/>
          <a:ea typeface="思源黑体"/>
          <a:cs typeface="思源黑体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思源黑体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"/>
          <a:ea typeface="思源黑体"/>
          <a:cs typeface="思源黑体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思源黑体" panose="020B0604020202020204" pitchFamily="34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"/>
          <a:ea typeface="思源黑体"/>
          <a:cs typeface="思源黑体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思源黑体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"/>
          <a:ea typeface="思源黑体"/>
          <a:cs typeface="思源黑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思源黑体" panose="020B0604020202020204" pitchFamily="34" charset="0"/>
        <a:buChar char="•"/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思源黑体" panose="020B0604020202020204" pitchFamily="34" charset="0"/>
        <a:buChar char="•"/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思源黑体" panose="020B0604020202020204" pitchFamily="34" charset="0"/>
        <a:buChar char="•"/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思源黑体" panose="020B0604020202020204" pitchFamily="34" charset="0"/>
        <a:buChar char="•"/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思源黑体"/>
          <a:ea typeface="思源黑体"/>
          <a:cs typeface="思源黑体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9.xml"/><Relationship Id="rId2" Type="http://schemas.openxmlformats.org/officeDocument/2006/relationships/image" Target="../media/image27.png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1.xml"/><Relationship Id="rId2" Type="http://schemas.openxmlformats.org/officeDocument/2006/relationships/image" Target="../media/image28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3.xml"/><Relationship Id="rId2" Type="http://schemas.openxmlformats.org/officeDocument/2006/relationships/image" Target="../media/image29.png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7.xml"/><Relationship Id="rId3" Type="http://schemas.openxmlformats.org/officeDocument/2006/relationships/image" Target="../media/image31.png"/><Relationship Id="rId2" Type="http://schemas.openxmlformats.org/officeDocument/2006/relationships/tags" Target="../tags/tag66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image" Target="../media/image34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0.xml"/><Relationship Id="rId3" Type="http://schemas.openxmlformats.org/officeDocument/2006/relationships/image" Target="../media/image10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11.png"/><Relationship Id="rId2" Type="http://schemas.openxmlformats.org/officeDocument/2006/relationships/tags" Target="../tags/tag32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47.xml"/><Relationship Id="rId2" Type="http://schemas.openxmlformats.org/officeDocument/2006/relationships/image" Target="../media/image12.png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趋势转折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0465" y="5913120"/>
            <a:ext cx="983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年线金叉区域</a:t>
            </a:r>
            <a:r>
              <a:rPr lang="en-US" altLang="zh-CN"/>
              <a:t>51</a:t>
            </a:r>
            <a:r>
              <a:rPr lang="zh-CN" altLang="en-US"/>
              <a:t>只，季线金叉区域</a:t>
            </a:r>
            <a:r>
              <a:rPr lang="en-US" altLang="zh-CN"/>
              <a:t>0</a:t>
            </a:r>
            <a:r>
              <a:rPr lang="zh-CN" altLang="en-US"/>
              <a:t>，月线金叉区域</a:t>
            </a:r>
            <a:r>
              <a:rPr lang="en-US" altLang="zh-CN"/>
              <a:t>11</a:t>
            </a:r>
            <a:r>
              <a:rPr lang="zh-CN" altLang="en-US"/>
              <a:t>，周线金叉</a:t>
            </a:r>
            <a:r>
              <a:rPr lang="en-US" altLang="zh-CN"/>
              <a:t>47</a:t>
            </a:r>
            <a:endParaRPr lang="en-US" altLang="zh-CN"/>
          </a:p>
          <a:p>
            <a:pPr algn="ctr"/>
            <a:r>
              <a:rPr lang="zh-CN" altLang="en-US"/>
              <a:t>市场总体处于周线金叉反弹区域，关注月周金叉的红利，大金融，医疗方向，跟随社保保险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0" y="825500"/>
            <a:ext cx="9370060" cy="50876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380" y="1811020"/>
            <a:ext cx="4446270" cy="3894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追随机构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3035" y="5913755"/>
            <a:ext cx="9363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月线金叉区域，趋势转折，周线金叉区域，日线金叉，熊线上移</a:t>
            </a:r>
            <a:endParaRPr lang="zh-CN"/>
          </a:p>
          <a:p>
            <a:pPr algn="ctr"/>
            <a:r>
              <a:rPr lang="zh-CN"/>
              <a:t>红肥绿瘦，资金流入，养老</a:t>
            </a:r>
            <a:r>
              <a:rPr lang="en-US" altLang="zh-CN"/>
              <a:t>+</a:t>
            </a:r>
            <a:r>
              <a:rPr lang="zh-CN" altLang="en-US"/>
              <a:t>保险一季度建仓被套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75" y="803275"/>
            <a:ext cx="9411970" cy="5110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追随机构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35" y="798830"/>
            <a:ext cx="9341485" cy="50723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23035" y="5913755"/>
            <a:ext cx="9363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ym typeface="+mn-ea"/>
              </a:rPr>
              <a:t>月线金叉区域，趋势转折，周线金叉区域，日线死叉</a:t>
            </a:r>
            <a:endParaRPr lang="zh-CN"/>
          </a:p>
          <a:p>
            <a:pPr algn="ctr"/>
            <a:r>
              <a:rPr lang="zh-CN">
                <a:sym typeface="+mn-ea"/>
              </a:rPr>
              <a:t>红肥绿瘦，资金流入，养老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保险一季度建仓被套</a:t>
            </a:r>
            <a:endParaRPr lang="zh-CN" altLang="en-US"/>
          </a:p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追随机构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85" y="809625"/>
            <a:ext cx="9399905" cy="51041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23035" y="5913755"/>
            <a:ext cx="9363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月线金叉区域，趋势转折，周线金叉区域，日线金叉区域，熊线上移</a:t>
            </a:r>
            <a:endParaRPr lang="zh-CN"/>
          </a:p>
          <a:p>
            <a:pPr algn="ctr"/>
            <a:r>
              <a:rPr lang="zh-CN"/>
              <a:t>红肥绿瘦，资金流入，</a:t>
            </a:r>
            <a:r>
              <a:rPr lang="zh-CN" altLang="en-US"/>
              <a:t>保险一季度建仓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44955" y="2167890"/>
            <a:ext cx="2700655" cy="605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4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rPr>
              <a:t>PART 03</a:t>
            </a:r>
            <a:endParaRPr lang="en-US" altLang="zh-CN" sz="44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" panose="020B0300000000000000" charset="-122"/>
              <a:ea typeface="思源黑体" panose="020B03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18285" y="2986405"/>
            <a:ext cx="9185275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300000000000000" charset="-122"/>
                <a:ea typeface="思源黑体" panose="020B0300000000000000" charset="-122"/>
              </a:rPr>
              <a:t>产业主题，顺势而为</a:t>
            </a:r>
            <a:endParaRPr lang="zh-CN" altLang="en-US" sz="7200">
              <a:solidFill>
                <a:schemeClr val="tx1">
                  <a:lumMod val="85000"/>
                  <a:lumOff val="15000"/>
                </a:schemeClr>
              </a:soli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2875" y="801370"/>
            <a:ext cx="9429115" cy="512000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2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产业主题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801370"/>
            <a:ext cx="7865745" cy="5112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空间龙头</a:t>
            </a:r>
            <a:r>
              <a:rPr lang="en-US" altLang="zh-CN" dirty="0" smtClean="0">
                <a:solidFill>
                  <a:schemeClr val="tx1"/>
                </a:solidFill>
              </a:rPr>
              <a:t>-</a:t>
            </a:r>
            <a:r>
              <a:rPr lang="zh-CN" altLang="en-US" dirty="0" smtClean="0">
                <a:solidFill>
                  <a:schemeClr val="tx1"/>
                </a:solidFill>
              </a:rPr>
              <a:t>趋势龙头</a:t>
            </a:r>
            <a:r>
              <a:rPr lang="en-US" altLang="zh-CN" dirty="0" smtClean="0">
                <a:solidFill>
                  <a:schemeClr val="tx1"/>
                </a:solidFill>
              </a:rPr>
              <a:t>-</a:t>
            </a:r>
            <a:r>
              <a:rPr lang="zh-CN" altLang="en-US" dirty="0" smtClean="0">
                <a:solidFill>
                  <a:schemeClr val="tx1"/>
                </a:solidFill>
              </a:rPr>
              <a:t>控盘反复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医药（消费）云计算（软件，计算机等</a:t>
            </a:r>
            <a:r>
              <a:rPr lang="en-US" altLang="zh-CN" dirty="0" smtClean="0">
                <a:solidFill>
                  <a:schemeClr val="tx1"/>
                </a:solidFill>
              </a:rPr>
              <a:t>AI</a:t>
            </a:r>
            <a:r>
              <a:rPr lang="zh-CN" altLang="en-US" dirty="0" smtClean="0">
                <a:solidFill>
                  <a:schemeClr val="tx1"/>
                </a:solidFill>
              </a:rPr>
              <a:t>应用），宇树机器人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控盘增加，趋势延续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tx1"/>
                </a:solidFill>
              </a:rPr>
              <a:t>，金叉区域，</a:t>
            </a:r>
            <a:r>
              <a:rPr lang="zh-CN" dirty="0" smtClean="0">
                <a:solidFill>
                  <a:schemeClr val="tx1"/>
                </a:solidFill>
              </a:rPr>
              <a:t>静待下次熊线上移的机会</a:t>
            </a:r>
            <a:r>
              <a:rPr lang="zh-CN" altLang="en-US" dirty="0" smtClean="0">
                <a:solidFill>
                  <a:schemeClr val="tx1"/>
                </a:solidFill>
              </a:rPr>
              <a:t>，注</a:t>
            </a:r>
            <a:r>
              <a:rPr lang="zh-CN" dirty="0" smtClean="0">
                <a:solidFill>
                  <a:schemeClr val="tx1"/>
                </a:solidFill>
              </a:rPr>
              <a:t>意业绩波动风险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85" y="808990"/>
            <a:ext cx="9488805" cy="5152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65" y="2538730"/>
            <a:ext cx="3619500" cy="1371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控盘增加，趋势延续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tx1"/>
                </a:solidFill>
              </a:rPr>
              <a:t>，金叉区域，</a:t>
            </a:r>
            <a:r>
              <a:rPr lang="zh-CN" dirty="0" smtClean="0">
                <a:solidFill>
                  <a:schemeClr val="tx1"/>
                </a:solidFill>
              </a:rPr>
              <a:t>静待下次熊线上移的机会</a:t>
            </a:r>
            <a:r>
              <a:rPr lang="zh-CN" altLang="en-US" dirty="0" smtClean="0">
                <a:solidFill>
                  <a:schemeClr val="tx1"/>
                </a:solidFill>
              </a:rPr>
              <a:t>，注</a:t>
            </a:r>
            <a:r>
              <a:rPr lang="zh-CN" dirty="0" smtClean="0">
                <a:solidFill>
                  <a:schemeClr val="tx1"/>
                </a:solidFill>
              </a:rPr>
              <a:t>意业绩波动风险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821690"/>
            <a:ext cx="9479915" cy="5147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控盘增加，趋势延续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tx1"/>
                </a:solidFill>
              </a:rPr>
              <a:t>，死叉区域，</a:t>
            </a:r>
            <a:r>
              <a:rPr lang="zh-CN" dirty="0" smtClean="0">
                <a:solidFill>
                  <a:schemeClr val="tx1"/>
                </a:solidFill>
              </a:rPr>
              <a:t>静待下次熊线上移，日线金叉的机会</a:t>
            </a:r>
            <a:r>
              <a:rPr lang="zh-CN" altLang="en-US" dirty="0" smtClean="0">
                <a:solidFill>
                  <a:schemeClr val="tx1"/>
                </a:solidFill>
              </a:rPr>
              <a:t>，注</a:t>
            </a:r>
            <a:r>
              <a:rPr lang="zh-CN" dirty="0" smtClean="0">
                <a:solidFill>
                  <a:schemeClr val="tx1"/>
                </a:solidFill>
              </a:rPr>
              <a:t>意业绩波动风险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960" y="819785"/>
            <a:ext cx="9481820" cy="5148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690" y="2263140"/>
            <a:ext cx="3619500" cy="11658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7105" y="914400"/>
            <a:ext cx="6374765" cy="1294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6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effectLst>
                  <a:outerShdw blurRad="38100" dist="63500" dir="5400000" algn="t" rotWithShape="0">
                    <a:srgbClr val="AC0B03">
                      <a:alpha val="55000"/>
                    </a:srgbClr>
                  </a:outerShdw>
                </a:effectLst>
                <a:latin typeface="思源黑体" panose="020B0300000000000000" charset="-122"/>
                <a:ea typeface="思源黑体" panose="020B0300000000000000" charset="-122"/>
              </a:rPr>
              <a:t>风格轮动</a:t>
            </a:r>
            <a:endParaRPr lang="zh-CN" altLang="en-US" sz="7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effectLst>
                <a:outerShdw blurRad="38100" dist="63500" dir="5400000" algn="t" rotWithShape="0">
                  <a:srgbClr val="AC0B03">
                    <a:alpha val="55000"/>
                  </a:srgbClr>
                </a:outerShdw>
              </a:effectLst>
              <a:latin typeface="思源黑体" panose="020B0300000000000000" charset="-122"/>
              <a:ea typeface="思源黑体" panose="020B03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777105" y="2048510"/>
            <a:ext cx="6374765" cy="1294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6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effectLst>
                  <a:outerShdw blurRad="38100" dist="63500" dir="5400000" algn="t" rotWithShape="0">
                    <a:srgbClr val="AC0B03">
                      <a:alpha val="55000"/>
                    </a:srgbClr>
                  </a:outerShdw>
                </a:effectLst>
                <a:latin typeface="思源黑体" panose="020B0300000000000000" charset="-122"/>
                <a:ea typeface="思源黑体" panose="020B0300000000000000" charset="-122"/>
              </a:rPr>
              <a:t>柳暗花明</a:t>
            </a:r>
            <a:endParaRPr lang="zh-CN" altLang="en-US" sz="76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effectLst>
                <a:outerShdw blurRad="38100" dist="63500" dir="5400000" algn="t" rotWithShape="0">
                  <a:srgbClr val="AC0B03">
                    <a:alpha val="55000"/>
                  </a:srgbClr>
                </a:outerShdw>
              </a:effectLst>
              <a:latin typeface="思源黑体" panose="020B0300000000000000" charset="-122"/>
              <a:ea typeface="思源黑体" panose="020B0300000000000000" charset="-122"/>
            </a:endParaRPr>
          </a:p>
        </p:txBody>
      </p:sp>
      <p:pic>
        <p:nvPicPr>
          <p:cNvPr id="3" name="图片 2" descr="画板 1 拷贝 2-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4362450" y="1922145"/>
            <a:ext cx="6855460" cy="816610"/>
            <a:chOff x="6840" y="2673"/>
            <a:chExt cx="10796" cy="1286"/>
          </a:xfrm>
        </p:grpSpPr>
        <p:pic>
          <p:nvPicPr>
            <p:cNvPr id="2" name="图片 1" descr="组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6840" y="2673"/>
              <a:ext cx="10797" cy="128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7150" y="2975"/>
              <a:ext cx="2362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32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" panose="020B0300000000000000" charset="-122"/>
                  <a:ea typeface="思源黑体" panose="020B0300000000000000" charset="-122"/>
                </a:rPr>
                <a:t>第一章</a:t>
              </a:r>
              <a:endParaRPr lang="zh-CN" altLang="en-US" sz="32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10250" y="3005"/>
              <a:ext cx="70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300000000000000" charset="-122"/>
                  <a:ea typeface="思源黑体" panose="020B0300000000000000" charset="-122"/>
                  <a:sym typeface="思源黑体"/>
                </a:rPr>
                <a:t>上顶下底，机构慢牛</a:t>
              </a:r>
              <a:endParaRPr lang="zh-CN" altLang="en-US" sz="3200">
                <a:solidFill>
                  <a:srgbClr val="350810"/>
                </a:solidFill>
                <a:latin typeface="思源黑体" panose="020B0300000000000000" charset="-122"/>
                <a:ea typeface="思源黑体" panose="020B0300000000000000" charset="-122"/>
                <a:sym typeface="思源黑体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4362450" y="2981960"/>
            <a:ext cx="6855460" cy="816610"/>
            <a:chOff x="6840" y="2673"/>
            <a:chExt cx="10796" cy="1286"/>
          </a:xfrm>
        </p:grpSpPr>
        <p:pic>
          <p:nvPicPr>
            <p:cNvPr id="10" name="图片 9" descr="组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6840" y="2673"/>
              <a:ext cx="10797" cy="128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7150" y="2975"/>
              <a:ext cx="2362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32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" panose="020B0300000000000000" charset="-122"/>
                  <a:ea typeface="思源黑体" panose="020B0300000000000000" charset="-122"/>
                </a:rPr>
                <a:t>第二章</a:t>
              </a:r>
              <a:endParaRPr lang="zh-CN" altLang="en-US" sz="32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10250" y="3005"/>
              <a:ext cx="70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300000000000000" charset="-122"/>
                  <a:ea typeface="思源黑体" panose="020B0300000000000000" charset="-122"/>
                  <a:sym typeface="思源黑体"/>
                </a:rPr>
                <a:t>趋势转折，追随机构</a:t>
              </a:r>
              <a:endParaRPr lang="zh-CN" altLang="en-US" sz="3200">
                <a:solidFill>
                  <a:srgbClr val="350810"/>
                </a:solidFill>
                <a:latin typeface="思源黑体" panose="020B0300000000000000" charset="-122"/>
                <a:ea typeface="思源黑体" panose="020B0300000000000000" charset="-122"/>
                <a:sym typeface="思源黑体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4362450" y="4041775"/>
            <a:ext cx="6855460" cy="816610"/>
            <a:chOff x="6840" y="2673"/>
            <a:chExt cx="10796" cy="1286"/>
          </a:xfrm>
        </p:grpSpPr>
        <p:pic>
          <p:nvPicPr>
            <p:cNvPr id="14" name="图片 13" descr="组 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6840" y="2673"/>
              <a:ext cx="10797" cy="128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7150" y="2975"/>
              <a:ext cx="2362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3200">
                  <a:gradFill>
                    <a:gsLst>
                      <a:gs pos="0">
                        <a:srgbClr val="FBFAFB"/>
                      </a:gs>
                      <a:gs pos="100000">
                        <a:srgbClr val="FFE38F"/>
                      </a:gs>
                    </a:gsLst>
                    <a:lin ang="0" scaled="0"/>
                  </a:gradFill>
                  <a:latin typeface="思源黑体" panose="020B0300000000000000" charset="-122"/>
                  <a:ea typeface="思源黑体" panose="020B0300000000000000" charset="-122"/>
                </a:rPr>
                <a:t>第三章</a:t>
              </a:r>
              <a:endParaRPr lang="zh-CN" altLang="en-US" sz="32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0250" y="3005"/>
              <a:ext cx="7066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90000"/>
                </a:lnSpc>
              </a:pPr>
              <a:r>
                <a:rPr lang="zh-CN" altLang="en-US" sz="32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" panose="020B0300000000000000" charset="-122"/>
                  <a:ea typeface="思源黑体" panose="020B0300000000000000" charset="-122"/>
                  <a:sym typeface="思源黑体"/>
                </a:rPr>
                <a:t>产业主题，顺势而为</a:t>
              </a:r>
              <a:endParaRPr lang="zh-CN" altLang="en-US" sz="3200">
                <a:solidFill>
                  <a:srgbClr val="350810"/>
                </a:solidFill>
                <a:latin typeface="思源黑体" panose="020B0300000000000000" charset="-122"/>
                <a:ea typeface="思源黑体" panose="020B0300000000000000" charset="-122"/>
                <a:sym typeface="思源黑体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44955" y="2167890"/>
            <a:ext cx="2700655" cy="605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4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rPr>
              <a:t>PART 01</a:t>
            </a:r>
            <a:endParaRPr lang="en-US" altLang="zh-CN" sz="44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" panose="020B0300000000000000" charset="-122"/>
              <a:ea typeface="思源黑体" panose="020B03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18285" y="2986405"/>
            <a:ext cx="9185275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300000000000000" charset="-122"/>
                <a:ea typeface="思源黑体" panose="020B0300000000000000" charset="-122"/>
              </a:rPr>
              <a:t>上顶下底，机构慢牛</a:t>
            </a:r>
            <a:endParaRPr lang="zh-CN" altLang="en-US" sz="7200">
              <a:solidFill>
                <a:schemeClr val="tx1">
                  <a:lumMod val="85000"/>
                  <a:lumOff val="15000"/>
                </a:schemeClr>
              </a:soli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总览趋势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80465" y="5913120"/>
            <a:ext cx="9831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/>
              <a:t>年线金叉区域</a:t>
            </a:r>
            <a:r>
              <a:rPr lang="en-US" altLang="zh-CN"/>
              <a:t>30</a:t>
            </a:r>
            <a:r>
              <a:rPr lang="zh-CN" altLang="en-US"/>
              <a:t>支，长期趋势向好，季线金叉区域</a:t>
            </a:r>
            <a:r>
              <a:rPr lang="en-US" altLang="zh-CN"/>
              <a:t>2</a:t>
            </a:r>
            <a:r>
              <a:rPr lang="zh-CN" altLang="en-US"/>
              <a:t>支，大部分季线死叉区域，高风低机</a:t>
            </a:r>
            <a:endParaRPr lang="zh-CN" altLang="en-US"/>
          </a:p>
          <a:p>
            <a:pPr algn="ctr"/>
            <a:r>
              <a:rPr lang="zh-CN" altLang="en-US"/>
              <a:t>月线金叉区域</a:t>
            </a:r>
            <a:r>
              <a:rPr lang="en-US" altLang="zh-CN"/>
              <a:t>2</a:t>
            </a:r>
            <a:r>
              <a:rPr lang="zh-CN" altLang="en-US"/>
              <a:t>支，静待月线新启动的金叉信号，密切关注周线金叉区域的中证</a:t>
            </a:r>
            <a:r>
              <a:rPr lang="en-US" altLang="zh-CN"/>
              <a:t>200</a:t>
            </a:r>
            <a:r>
              <a:rPr lang="zh-CN" altLang="en-US"/>
              <a:t>和超大盘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803910"/>
            <a:ext cx="9408795" cy="5109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上顶下底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010" y="807720"/>
            <a:ext cx="9366250" cy="50857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652635" y="807720"/>
            <a:ext cx="2358390" cy="5081905"/>
            <a:chOff x="14972" y="1272"/>
            <a:chExt cx="4100" cy="926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72" y="1272"/>
              <a:ext cx="4073" cy="308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72" y="4352"/>
              <a:ext cx="4084" cy="308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72" y="7440"/>
              <a:ext cx="4100" cy="31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6" name="文本框 5"/>
          <p:cNvSpPr txBox="1"/>
          <p:nvPr/>
        </p:nvSpPr>
        <p:spPr>
          <a:xfrm>
            <a:off x="1423035" y="5913755"/>
            <a:ext cx="9363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三次调整，振幅缩窄，上有顶</a:t>
            </a:r>
            <a:r>
              <a:rPr lang="en-US" altLang="zh-CN"/>
              <a:t>4200</a:t>
            </a:r>
            <a:r>
              <a:rPr lang="zh-CN" altLang="en-US"/>
              <a:t>附近，下有底</a:t>
            </a:r>
            <a:r>
              <a:rPr lang="en-US" altLang="zh-CN"/>
              <a:t>3800-3900</a:t>
            </a:r>
            <a:endParaRPr lang="en-US" altLang="zh-CN"/>
          </a:p>
          <a:p>
            <a:pPr algn="ctr"/>
            <a:r>
              <a:rPr lang="zh-CN" altLang="en-US"/>
              <a:t>年初至今，涨幅归零，政策护盘，上顶下底，分化严重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360" y="2404745"/>
            <a:ext cx="2874645" cy="3304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机构慢牛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0885" y="5894705"/>
            <a:ext cx="10596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/>
              <a:t>指数震荡，超大盘，大盘，中盘总体领涨，大盘涨幅领跑，机构主导行情</a:t>
            </a:r>
            <a:endParaRPr lang="zh-CN" sz="1400"/>
          </a:p>
          <a:p>
            <a:pPr algn="ctr"/>
            <a:r>
              <a:rPr lang="zh-CN" sz="1400"/>
              <a:t>第一次：微盘小盘领涨，第二次：普涨，中盘小盘领涨，第三次分化：中盘大盘领涨，</a:t>
            </a:r>
            <a:endParaRPr lang="zh-CN" sz="1400"/>
          </a:p>
          <a:p>
            <a:pPr algn="ctr"/>
            <a:r>
              <a:rPr lang="zh-CN" sz="1400"/>
              <a:t>本次，普涨，微盘，大盘领涨</a:t>
            </a:r>
            <a:endParaRPr lang="zh-CN" sz="1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" y="791210"/>
            <a:ext cx="9375775" cy="50914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804400" y="791210"/>
            <a:ext cx="2016760" cy="5083810"/>
            <a:chOff x="15034" y="1340"/>
            <a:chExt cx="3115" cy="7942"/>
          </a:xfrm>
        </p:grpSpPr>
        <p:grpSp>
          <p:nvGrpSpPr>
            <p:cNvPr id="15" name="组合 14"/>
            <p:cNvGrpSpPr/>
            <p:nvPr/>
          </p:nvGrpSpPr>
          <p:grpSpPr>
            <a:xfrm>
              <a:off x="15034" y="1340"/>
              <a:ext cx="3115" cy="5968"/>
              <a:chOff x="14888" y="1287"/>
              <a:chExt cx="5556" cy="1041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rcRect b="41733"/>
              <a:stretch>
                <a:fillRect/>
              </a:stretch>
            </p:blipFill>
            <p:spPr>
              <a:xfrm>
                <a:off x="14888" y="1287"/>
                <a:ext cx="5556" cy="34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rcRect b="41733"/>
              <a:stretch>
                <a:fillRect/>
              </a:stretch>
            </p:blipFill>
            <p:spPr>
              <a:xfrm>
                <a:off x="14888" y="4783"/>
                <a:ext cx="5556" cy="34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/>
              <a:srcRect b="41733"/>
              <a:stretch>
                <a:fillRect/>
              </a:stretch>
            </p:blipFill>
            <p:spPr>
              <a:xfrm>
                <a:off x="14888" y="8203"/>
                <a:ext cx="5556" cy="34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rcRect b="41733"/>
            <a:stretch>
              <a:fillRect/>
            </a:stretch>
          </p:blipFill>
          <p:spPr>
            <a:xfrm>
              <a:off x="15034" y="7312"/>
              <a:ext cx="3115" cy="19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 userDrawn="1">
            <p:custDataLst>
              <p:tags r:id="rId1"/>
            </p:custDataLst>
          </p:nvPr>
        </p:nvSpPr>
        <p:spPr>
          <a:xfrm>
            <a:off x="2974340" y="49530"/>
            <a:ext cx="6532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>
                <a:ln w="19050">
                  <a:noFill/>
                </a:ln>
                <a:gradFill>
                  <a:gsLst>
                    <a:gs pos="0">
                      <a:srgbClr val="FEF988"/>
                    </a:gs>
                    <a:gs pos="100000">
                      <a:schemeClr val="bg1"/>
                    </a:gs>
                  </a:gsLst>
                  <a:lin ang="11280000" scaled="1"/>
                </a:gradFill>
                <a:latin typeface="思源黑体" panose="020B0300000000000000" charset="-122"/>
                <a:ea typeface="思源黑体" panose="020B0300000000000000" charset="-122"/>
                <a:sym typeface="思源黑体"/>
              </a:rPr>
              <a:t>风格将变</a:t>
            </a:r>
            <a:endParaRPr lang="zh-CN" altLang="en-US" sz="4000">
              <a:ln w="19050">
                <a:noFill/>
              </a:ln>
              <a:gradFill>
                <a:gsLst>
                  <a:gs pos="0">
                    <a:srgbClr val="FEF988"/>
                  </a:gs>
                  <a:gs pos="100000">
                    <a:schemeClr val="bg1"/>
                  </a:gs>
                </a:gsLst>
                <a:lin ang="11280000" scaled="1"/>
              </a:gra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0885" y="5882005"/>
            <a:ext cx="10596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400">
                <a:solidFill>
                  <a:schemeClr val="tx1"/>
                </a:solidFill>
              </a:rPr>
              <a:t>中线上攻回到</a:t>
            </a:r>
            <a:r>
              <a:rPr lang="en-US" altLang="zh-CN" sz="1400">
                <a:solidFill>
                  <a:schemeClr val="tx1"/>
                </a:solidFill>
              </a:rPr>
              <a:t>9.24</a:t>
            </a:r>
            <a:r>
              <a:rPr lang="zh-CN" altLang="en-US" sz="1400">
                <a:solidFill>
                  <a:schemeClr val="tx1"/>
                </a:solidFill>
              </a:rPr>
              <a:t>之前，</a:t>
            </a:r>
            <a:r>
              <a:rPr lang="en-US" altLang="zh-CN" sz="1400">
                <a:solidFill>
                  <a:schemeClr val="tx1"/>
                </a:solidFill>
              </a:rPr>
              <a:t>9.24</a:t>
            </a:r>
            <a:r>
              <a:rPr lang="zh-CN" altLang="en-US" sz="1400">
                <a:solidFill>
                  <a:schemeClr val="tx1"/>
                </a:solidFill>
              </a:rPr>
              <a:t>一直以来的强势股，注意风格切换</a:t>
            </a:r>
            <a:endParaRPr lang="zh-CN" altLang="en-US" sz="1400">
              <a:solidFill>
                <a:schemeClr val="tx1"/>
              </a:solidFill>
            </a:endParaRPr>
          </a:p>
          <a:p>
            <a:pPr algn="ctr"/>
            <a:r>
              <a:rPr lang="zh-CN" altLang="en-US" sz="1400">
                <a:solidFill>
                  <a:schemeClr val="tx1"/>
                </a:solidFill>
              </a:rPr>
              <a:t>风格切换的本质都是高低切换</a:t>
            </a:r>
            <a:endParaRPr lang="zh-CN" altLang="en-US" sz="1400">
              <a:solidFill>
                <a:schemeClr val="tx1"/>
              </a:solidFill>
            </a:endParaRPr>
          </a:p>
          <a:p>
            <a:pPr algn="ctr"/>
            <a:r>
              <a:rPr lang="zh-CN" altLang="en-US" sz="1400">
                <a:solidFill>
                  <a:schemeClr val="tx1"/>
                </a:solidFill>
              </a:rPr>
              <a:t>大部分个股回到</a:t>
            </a:r>
            <a:r>
              <a:rPr lang="en-US" altLang="zh-CN" sz="1400">
                <a:solidFill>
                  <a:schemeClr val="tx1"/>
                </a:solidFill>
              </a:rPr>
              <a:t>9.24</a:t>
            </a:r>
            <a:r>
              <a:rPr lang="zh-CN" altLang="en-US" sz="1400">
                <a:solidFill>
                  <a:schemeClr val="tx1"/>
                </a:solidFill>
              </a:rPr>
              <a:t>的位置，更具性价比，指数</a:t>
            </a:r>
            <a:r>
              <a:rPr lang="en-US" altLang="zh-CN" sz="1400">
                <a:solidFill>
                  <a:schemeClr val="tx1"/>
                </a:solidFill>
              </a:rPr>
              <a:t>ETF</a:t>
            </a:r>
            <a:r>
              <a:rPr lang="zh-CN" altLang="en-US" sz="1400">
                <a:solidFill>
                  <a:schemeClr val="tx1"/>
                </a:solidFill>
              </a:rPr>
              <a:t>资金回流</a:t>
            </a:r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970" y="826770"/>
            <a:ext cx="9333230" cy="50679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45" y="1325245"/>
            <a:ext cx="5336540" cy="1322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44955" y="2167890"/>
            <a:ext cx="2700655" cy="605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400">
                <a:gradFill>
                  <a:gsLst>
                    <a:gs pos="0">
                      <a:srgbClr val="FBFAFB"/>
                    </a:gs>
                    <a:gs pos="100000">
                      <a:srgbClr val="FFE38F"/>
                    </a:gs>
                  </a:gsLst>
                  <a:lin ang="0" scaled="0"/>
                </a:gradFill>
                <a:latin typeface="思源黑体" panose="020B0300000000000000" charset="-122"/>
                <a:ea typeface="思源黑体" panose="020B0300000000000000" charset="-122"/>
              </a:rPr>
              <a:t>PART 02</a:t>
            </a:r>
            <a:endParaRPr lang="en-US" altLang="zh-CN" sz="4400">
              <a:gradFill>
                <a:gsLst>
                  <a:gs pos="0">
                    <a:srgbClr val="FBFAFB"/>
                  </a:gs>
                  <a:gs pos="100000">
                    <a:srgbClr val="FFE38F"/>
                  </a:gs>
                </a:gsLst>
                <a:lin ang="0" scaled="0"/>
              </a:gradFill>
              <a:latin typeface="思源黑体" panose="020B0300000000000000" charset="-122"/>
              <a:ea typeface="思源黑体" panose="020B03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18285" y="2986405"/>
            <a:ext cx="9185275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300000000000000" charset="-122"/>
                <a:ea typeface="思源黑体" panose="020B0300000000000000" charset="-122"/>
              </a:rPr>
              <a:t>趋势转折，追随机构</a:t>
            </a:r>
            <a:endParaRPr lang="zh-CN" altLang="en-US" sz="7200">
              <a:solidFill>
                <a:schemeClr val="tx1">
                  <a:lumMod val="85000"/>
                  <a:lumOff val="15000"/>
                </a:schemeClr>
              </a:solidFill>
              <a:latin typeface="思源黑体" panose="020B0300000000000000" charset="-122"/>
              <a:ea typeface="思源黑体" panose="020B0300000000000000" charset="-122"/>
              <a:sym typeface="思源黑体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p="http://schemas.openxmlformats.org/presentationml/2006/main">
  <p:tag name="KSO_WM_DIAGRAM_VIRTUALLY_FRAME" val="{&quot;height&quot;:191.25,&quot;left&quot;:376.15,&quot;top&quot;:72,&quot;width&quot;:501.95}"/>
</p:tagLst>
</file>

<file path=ppt/tags/tag29.xml><?xml version="1.0" encoding="utf-8"?>
<p:tagLst xmlns:p="http://schemas.openxmlformats.org/presentationml/2006/main">
  <p:tag name="KSO_WM_DIAGRAM_VIRTUALLY_FRAME" val="{&quot;height&quot;:191.25,&quot;left&quot;:376.15,&quot;top&quot;:72,&quot;width&quot;:501.9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2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3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4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5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6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7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8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39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41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42.xml><?xml version="1.0" encoding="utf-8"?>
<p:tagLst xmlns:p="http://schemas.openxmlformats.org/presentationml/2006/main">
  <p:tag name="KSO_WM_DIAGRAM_VIRTUALLY_FRAME" val="{&quot;height&quot;:246.75,&quot;left&quot;:343.5,&quot;top&quot;:151.35,&quot;width&quot;:539.8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DIAGRAM_VIRTUALLY_FRAME" val="{&quot;height&quot;:280.35,&quot;left&quot;:430.3,&quot;top&quot;:120.8,&quot;width&quot;:467.7}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思源黑体"/>
        <a:ea typeface="思源黑体"/>
        <a:cs typeface="思源黑体"/>
      </a:majorFont>
      <a:minorFont>
        <a:latin typeface="思源黑体"/>
        <a:ea typeface="思源黑体"/>
        <a:cs typeface="思源黑体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"/>
        <a:ea typeface="思源黑体"/>
        <a:cs typeface="思源黑体"/>
        <a:font script="Jpan" typeface="思源黑体"/>
        <a:font script="Hang" typeface="思源黑体"/>
        <a:font script="Hans" typeface="思源黑体"/>
        <a:font script="Hant" typeface="思源黑体"/>
        <a:font script="Arab" typeface="思源黑体"/>
        <a:font script="Hebr" typeface="思源黑体"/>
        <a:font script="Thai" typeface="思源黑体"/>
        <a:font script="Ethi" typeface="思源黑体"/>
        <a:font script="Beng" typeface="思源黑体"/>
        <a:font script="Gujr" typeface="思源黑体"/>
        <a:font script="Khmr" typeface="思源黑体"/>
        <a:font script="Knda" typeface="思源黑体"/>
        <a:font script="Guru" typeface="思源黑体"/>
        <a:font script="Cans" typeface="思源黑体"/>
        <a:font script="Cher" typeface="思源黑体"/>
        <a:font script="Yiii" typeface="思源黑体"/>
        <a:font script="Tibt" typeface="思源黑体"/>
        <a:font script="Thaa" typeface="思源黑体"/>
        <a:font script="Deva" typeface="思源黑体"/>
        <a:font script="Telu" typeface="思源黑体"/>
        <a:font script="Taml" typeface="思源黑体"/>
        <a:font script="Syrc" typeface="思源黑体"/>
        <a:font script="Orya" typeface="思源黑体"/>
        <a:font script="Mlym" typeface="思源黑体"/>
        <a:font script="Laoo" typeface="思源黑体"/>
        <a:font script="Sinh" typeface="思源黑体"/>
        <a:font script="Mong" typeface="思源黑体"/>
        <a:font script="Viet" typeface="思源黑体"/>
        <a:font script="Uigh" typeface="思源黑体"/>
        <a:font script="Geor" typeface="思源黑体"/>
      </a:majorFont>
      <a:minorFont>
        <a:latin typeface="思源黑体"/>
        <a:ea typeface="思源黑体"/>
        <a:cs typeface="思源黑体"/>
        <a:font script="Jpan" typeface="思源黑体"/>
        <a:font script="Hang" typeface="思源黑体"/>
        <a:font script="Hans" typeface="思源黑体"/>
        <a:font script="Hant" typeface="思源黑体"/>
        <a:font script="Arab" typeface="思源黑体"/>
        <a:font script="Hebr" typeface="思源黑体"/>
        <a:font script="Thai" typeface="思源黑体"/>
        <a:font script="Ethi" typeface="思源黑体"/>
        <a:font script="Beng" typeface="思源黑体"/>
        <a:font script="Gujr" typeface="思源黑体"/>
        <a:font script="Khmr" typeface="思源黑体"/>
        <a:font script="Knda" typeface="思源黑体"/>
        <a:font script="Guru" typeface="思源黑体"/>
        <a:font script="Cans" typeface="思源黑体"/>
        <a:font script="Cher" typeface="思源黑体"/>
        <a:font script="Yiii" typeface="思源黑体"/>
        <a:font script="Tibt" typeface="思源黑体"/>
        <a:font script="Thaa" typeface="思源黑体"/>
        <a:font script="Deva" typeface="思源黑体"/>
        <a:font script="Telu" typeface="思源黑体"/>
        <a:font script="Taml" typeface="思源黑体"/>
        <a:font script="Syrc" typeface="思源黑体"/>
        <a:font script="Orya" typeface="思源黑体"/>
        <a:font script="Mlym" typeface="思源黑体"/>
        <a:font script="Laoo" typeface="思源黑体"/>
        <a:font script="Sinh" typeface="思源黑体"/>
        <a:font script="Mong" typeface="思源黑体"/>
        <a:font script="Viet" typeface="思源黑体"/>
        <a:font script="Uigh" typeface="思源黑体"/>
        <a:font script="Geor" typeface="思源黑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</Words>
  <Application>WPS 演示</Application>
  <PresentationFormat>宽屏</PresentationFormat>
  <Paragraphs>91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思源黑体</vt:lpstr>
      <vt:lpstr>黑体</vt:lpstr>
      <vt:lpstr>思源黑体</vt:lpstr>
      <vt:lpstr>思源黑体</vt:lpstr>
      <vt:lpstr>微软雅黑</vt:lpstr>
      <vt:lpstr>Arial Unicode MS</vt:lpstr>
      <vt:lpstr>KSOF4CF9F437</vt:lpstr>
      <vt:lpstr>FFont-Family</vt:lpstr>
      <vt:lpstr>KSOF4CFA6896</vt:lpstr>
      <vt:lpstr>方正大黑体_GBK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莓莓</cp:lastModifiedBy>
  <cp:revision>196</cp:revision>
  <dcterms:created xsi:type="dcterms:W3CDTF">2019-06-19T02:08:00Z</dcterms:created>
  <dcterms:modified xsi:type="dcterms:W3CDTF">2026-07-16T11:37:08Z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7F7F8A1E4C1A47548D3CEF4FF372368D_13</vt:lpwstr>
  </property>
</Properties>
</file>