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5" r:id="rId3"/>
    <p:sldId id="306" r:id="rId4"/>
    <p:sldId id="287" r:id="rId5"/>
    <p:sldId id="286" r:id="rId6"/>
    <p:sldId id="299" r:id="rId7"/>
    <p:sldId id="326" r:id="rId8"/>
    <p:sldId id="329" r:id="rId9"/>
    <p:sldId id="327" r:id="rId10"/>
    <p:sldId id="330" r:id="rId11"/>
    <p:sldId id="331" r:id="rId12"/>
    <p:sldId id="314" r:id="rId13"/>
    <p:sldId id="328" r:id="rId14"/>
    <p:sldId id="311" r:id="rId15"/>
    <p:sldId id="310" r:id="rId16"/>
    <p:sldId id="312" r:id="rId17"/>
    <p:sldId id="333" r:id="rId18"/>
    <p:sldId id="308" r:id="rId19"/>
    <p:sldId id="309" r:id="rId20"/>
    <p:sldId id="313" r:id="rId21"/>
    <p:sldId id="389" r:id="rId22"/>
    <p:sldId id="335" r:id="rId23"/>
    <p:sldId id="321" r:id="rId24"/>
    <p:sldId id="388" r:id="rId25"/>
    <p:sldId id="320" r:id="rId26"/>
    <p:sldId id="412" r:id="rId27"/>
    <p:sldId id="413" r:id="rId28"/>
    <p:sldId id="318" r:id="rId29"/>
    <p:sldId id="319" r:id="rId30"/>
    <p:sldId id="322" r:id="rId31"/>
    <p:sldId id="390" r:id="rId32"/>
    <p:sldId id="323" r:id="rId33"/>
    <p:sldId id="391" r:id="rId34"/>
    <p:sldId id="324" r:id="rId35"/>
    <p:sldId id="337" r:id="rId36"/>
    <p:sldId id="336" r:id="rId37"/>
    <p:sldId id="410" r:id="rId38"/>
    <p:sldId id="411" r:id="rId39"/>
    <p:sldId id="289" r:id="rId40"/>
    <p:sldId id="407" r:id="rId41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702" y="210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142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tags" Target="../tags/tag8.xml"/><Relationship Id="rId3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3" Type="http://schemas.openxmlformats.org/officeDocument/2006/relationships/image" Target="../media/image25.pn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4.xml"/><Relationship Id="rId7" Type="http://schemas.openxmlformats.org/officeDocument/2006/relationships/image" Target="../media/image34.png"/><Relationship Id="rId6" Type="http://schemas.openxmlformats.org/officeDocument/2006/relationships/tags" Target="../tags/tag73.xml"/><Relationship Id="rId5" Type="http://schemas.openxmlformats.org/officeDocument/2006/relationships/image" Target="../media/image33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41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9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2.xml"/><Relationship Id="rId4" Type="http://schemas.openxmlformats.org/officeDocument/2006/relationships/image" Target="../media/image44.png"/><Relationship Id="rId3" Type="http://schemas.openxmlformats.org/officeDocument/2006/relationships/image" Target="../media/image42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45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46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3" Type="http://schemas.openxmlformats.org/officeDocument/2006/relationships/image" Target="../media/image47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48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6.xml"/><Relationship Id="rId2" Type="http://schemas.openxmlformats.org/officeDocument/2006/relationships/image" Target="../media/image49.png"/><Relationship Id="rId1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8.xml"/><Relationship Id="rId2" Type="http://schemas.openxmlformats.org/officeDocument/2006/relationships/image" Target="../media/image50.jpeg"/><Relationship Id="rId1" Type="http://schemas.openxmlformats.org/officeDocument/2006/relationships/tags" Target="../tags/tag10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51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52.png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9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53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54.png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55.pn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56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59.png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7.xml"/><Relationship Id="rId2" Type="http://schemas.openxmlformats.org/officeDocument/2006/relationships/image" Target="../media/image60.png"/><Relationship Id="rId1" Type="http://schemas.openxmlformats.org/officeDocument/2006/relationships/tags" Target="../tags/tag13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9.xml"/><Relationship Id="rId2" Type="http://schemas.openxmlformats.org/officeDocument/2006/relationships/image" Target="../media/image61.png"/><Relationship Id="rId1" Type="http://schemas.openxmlformats.org/officeDocument/2006/relationships/tags" Target="../tags/tag1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0.xml"/><Relationship Id="rId1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5.xml"/><Relationship Id="rId6" Type="http://schemas.openxmlformats.org/officeDocument/2006/relationships/image" Target="../media/image12.png"/><Relationship Id="rId5" Type="http://schemas.openxmlformats.org/officeDocument/2006/relationships/tags" Target="../tags/tag4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4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3" Type="http://schemas.openxmlformats.org/officeDocument/2006/relationships/image" Target="../media/image24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海报-天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股稀缺资产的表现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9772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有控盘不一定涨到最后，涨到最后一定有控盘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股价短期波动和业绩无关，长期和业绩正相关，滚动净利润启动，控盘增加，季线金叉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325" y="821690"/>
            <a:ext cx="9532620" cy="5213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读</a:t>
            </a:r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懂政策关注大势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解读政策中的未来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843" y="592515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特别关注：超长期特别国债，社保等长期资金入场，鼓励上市公司回购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鼓励上市公司分红，该出手时就出手，关注稳中求胜，政策支持的长期方向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931012"/>
            <a:ext cx="2663982" cy="4898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241" y="941936"/>
            <a:ext cx="2522503" cy="4888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628" y="931011"/>
            <a:ext cx="3103419" cy="4888050"/>
          </a:xfrm>
          <a:prstGeom prst="rect">
            <a:avLst/>
          </a:prstGeom>
        </p:spPr>
      </p:pic>
      <p:sp>
        <p:nvSpPr>
          <p:cNvPr id="9" name="AutoShape 2" descr="https://wx3.sinaimg.cn/mw2000/aafc85c3gy1hnhekrboe5j20ku0vedm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4" descr="https://wx3.sinaimg.cn/mw2000/aafc85c3gy1hnhekrboe5j20ku0vedm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932" y="931011"/>
            <a:ext cx="2634244" cy="48880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超级大盘的机会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5069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超大盘的季线金叉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月线金叉提供了稳健的环境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北向护盘资金决定行情延续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关注核心主题中的超级大盘股的趋势机会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15" y="830580"/>
            <a:ext cx="9361805" cy="5120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515" y="1588770"/>
            <a:ext cx="411607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966" y="1163911"/>
            <a:ext cx="7702848" cy="4375849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科技，迎接未来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80046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两会行情，小盘成长领涨，小盘价值跟随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行情转暖，主题大幅跑赢板块，关注硬科技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软科技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07678" y="1163911"/>
            <a:ext cx="3770813" cy="2173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06396" y="3390444"/>
            <a:ext cx="3772095" cy="2132551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43137" y="24965"/>
            <a:ext cx="5905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对照美股，关注注册制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93607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制的本质：大部分的资金集中于少部分个股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购注销有效减少市场流动股份，流动性下降，达到长期持股目的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" y="2938520"/>
            <a:ext cx="4893207" cy="2915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7" y="917374"/>
            <a:ext cx="4893207" cy="1947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899425"/>
            <a:ext cx="5007635" cy="20390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3015850"/>
            <a:ext cx="5007634" cy="281352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43137" y="24965"/>
            <a:ext cx="5905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回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购</a:t>
            </a:r>
            <a:r>
              <a:rPr lang="en-US" alt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分红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87681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回购注销股份提升股权价值，分红提高股权收益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购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分红的核心：业绩持续稳定增长，获得投资者的长期投资信心，长期持有获得回报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003709"/>
            <a:ext cx="6101988" cy="4656780"/>
          </a:xfrm>
          <a:prstGeom prst="rect">
            <a:avLst/>
          </a:prstGeom>
        </p:spPr>
      </p:pic>
      <p:sp>
        <p:nvSpPr>
          <p:cNvPr id="11" name="AutoShape 6" descr="https://wx1.sinaimg.cn/mw690/005IU3D5ly1hnhnmknc7cj30w00u5kd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AutoShape 8" descr="https://wx1.sinaimg.cn/large/005IU3D5ly1hnhnmknc7cj30w00u5kdp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091" y="1003709"/>
            <a:ext cx="4951799" cy="466380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历史的重演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96853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重演，把握时机，注册制本质就是资金集中少部分个股，强者恒强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短线持续之后，关注控盘增加的强势品种，顺势而为，回避月线死叉的风险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0" y="783590"/>
            <a:ext cx="9489440" cy="5189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跟随业绩穿越牛熊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大资金的偏好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63127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基本面四种类型：业绩增长白马股，业绩暴增高波动，业绩反转高波动，业绩稳定低估分红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经济增长，关注成长，经济低迷，资金选择先保值在增值，低估高分红启稳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3" y="1365583"/>
            <a:ext cx="5496890" cy="3829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21" y="1363297"/>
            <a:ext cx="5419544" cy="382827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以终为</a:t>
            </a:r>
            <a:r>
              <a:rPr lang="zh-CN" altLang="en-US" sz="8000" b="1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始</a:t>
            </a:r>
            <a:endParaRPr lang="en-US" altLang="zh-CN" sz="8000" b="1" dirty="0" smtClean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穿越牛熊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2" name="图片 1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业绩对股价的影响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63127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业绩稳定，股价长期稳定，出现短期大幅波动，也会快速修复走势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业绩不稳，股价长期不稳定，大起大落，题材首选，波动较大，差价空间大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3" y="1365583"/>
            <a:ext cx="5496890" cy="38299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65" y="1365885"/>
            <a:ext cx="5568950" cy="38296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业绩的结合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3607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注销式回购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业绩持续增长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股价低位转折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关注月线，周线，以及日线的趋势，顺势而为，业绩决定长期趋势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655" y="831850"/>
            <a:ext cx="9331960" cy="5104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主题启动，资金为王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93607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连续增加，股价长期调整后迎来熊线上移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控盘增加，热点题材，关注新一轮熊线上移和启动的机会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935" y="812165"/>
            <a:ext cx="9422765" cy="5153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主题启动，资金为王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93607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连续增加，股价长期调整后迎来熊线上移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资金流入，红肥绿瘦，热点题材，关注新一轮熊线上移和金叉启动的机会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95" y="821055"/>
            <a:ext cx="9352280" cy="51149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价值龙头优中选优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40303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热点方向中，滚动净利润的连续增长，奠定了长期向上的基础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控盘增加，资金持续流入，关注高控盘回档的机会，业绩持续增长是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抵御未来不确定的核心因素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822325"/>
            <a:ext cx="9358630" cy="5118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改_1710324207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8731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noProof="0" dirty="0" smtClean="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左手龙头右手题材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政策支持，资金追随：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智能制造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新能源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车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低空经济</a:t>
            </a:r>
            <a:endParaRPr lang="en-US" altLang="zh-CN" sz="2000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周线不死叉，反复跟踪短线龙头机会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0" y="824865"/>
            <a:ext cx="9361170" cy="51200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资金流入，红肥绿瘦，龙头回档，熊线支撑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控盘增加，业绩持续，等待熊线上移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下个金叉的机会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0" y="824865"/>
            <a:ext cx="9285605" cy="50787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110" cy="807720"/>
            <a:chOff x="6595" y="2178"/>
            <a:chExt cx="10386" cy="1272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从核心到稀缺资产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读懂政策关注大势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跟随业绩穿越牛熊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 dirty="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左手龙头右手题材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资金流入，红肥绿瘦，龙头回档，熊线支撑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熊线上移，金叉区域，顺势而为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0" y="824865"/>
            <a:ext cx="9360535" cy="51193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季线死叉末端，月线金叉，周线金叉，日线熊线继续上移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资金持续流入，红肥绿瘦，关注熊线上方的回档机会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70" y="861060"/>
            <a:ext cx="9218930" cy="50425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优必选机器人唯一概念，资金持续流入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金叉，业绩反转，关注突破前期平台后的机会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580" y="838200"/>
            <a:ext cx="9262110" cy="50653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跟随资金提前布局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5150" y="5923803"/>
            <a:ext cx="966169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EDB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异动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市场异动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资金跟随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资金认可消息，在股价上有反应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利好次数大于消息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资金入场建仓，利好次数小于消息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资金入场炒作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35" y="822960"/>
            <a:ext cx="9398000" cy="5140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跟随资金提前布局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资金流入，红肥绿瘦，控盘增加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熊线上移，业绩持续，利好持续，关注熊线上方的控盘回档的机会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35" y="819150"/>
            <a:ext cx="9296400" cy="5084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735" y="1725295"/>
            <a:ext cx="4589145" cy="2765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以终为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始，跟随趋势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5151" y="5659080"/>
            <a:ext cx="966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中长期关注高股息稀缺资产：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层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滚动净利润持续增长，高分红，回购注销等基本面关键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顺势而为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短期关注高波动机会：软科技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硬科技：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层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515" y="867816"/>
            <a:ext cx="7773218" cy="474166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 descr="syncCopiedImage_17103077068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" y="885825"/>
            <a:ext cx="10617526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海报-天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403010" y="3019038"/>
            <a:ext cx="9385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从核心到稀缺资产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发展到安全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02636" y="3585590"/>
            <a:ext cx="4736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增速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5%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省份下调增长目标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未提房住不炒，土地财政转型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俄乌，巴以，红海，北约，韩朝等世界范围冲突四起，全球结束二战后的和平时代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和平时代是大发展时代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发展时代转为大安全时代，安全稳定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关注大安全时代的核心题材，降低投资预期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1" y="3451093"/>
            <a:ext cx="6601741" cy="31313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91" y="851059"/>
            <a:ext cx="6601741" cy="2532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04933" y="851059"/>
            <a:ext cx="5131460" cy="2466907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核心到稀缺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5602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增速下滑，垄断资产业务质量提升，稳定盈利能力成为资金首选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世界范围，全球滞涨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全球地缘冲突背景下，稀缺垄断资产成为投资首选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899" y="1477711"/>
            <a:ext cx="6009566" cy="37121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84" y="1477711"/>
            <a:ext cx="5406710" cy="23595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84" y="3915706"/>
            <a:ext cx="5406710" cy="127410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69028" y="5026000"/>
            <a:ext cx="20813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" dirty="0" smtClean="0"/>
              <a:t>数据来源于：百度</a:t>
            </a:r>
            <a:endParaRPr lang="zh-CN" altLang="en-US" sz="500" dirty="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稀缺的定义和选择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9950" y="5245550"/>
            <a:ext cx="7187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稀缺资产集中于：石油，有色，电力，煤炭，通信，公共事业等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过去两年特许经营和垄断资产，大幅跑赢其他产业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核心盈利未必大幅改善，保值大于增值，安全大于一切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50" y="859994"/>
            <a:ext cx="7187250" cy="42490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17" y="859994"/>
            <a:ext cx="4266617" cy="27598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6" y="3739571"/>
            <a:ext cx="4266618" cy="26767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股稀缺资产的表现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0552" y="599772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稀缺资产三年，一年，年内，均跑赢上证指数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有色金属，电力一年，年内，涨幅落后，有补涨需求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0" y="832890"/>
            <a:ext cx="9474153" cy="51318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678734"/>
            <a:ext cx="2828389" cy="1331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71" y="845807"/>
            <a:ext cx="2469433" cy="17143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2" y="2582087"/>
            <a:ext cx="2469432" cy="1691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972" y="4307251"/>
            <a:ext cx="2469433" cy="1657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股稀缺资产的表现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9772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有控盘不一定涨到最后，涨到最后一定有控盘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股价短期波动和业绩无关，长期和业绩正相关，滚动净利润启动，控盘增加，季线金叉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325" y="822325"/>
            <a:ext cx="9531350" cy="5213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SPECIAL_SOURCE" val="bdnull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SPECIAL_SOURCE" val="bdnull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1.xml><?xml version="1.0" encoding="utf-8"?>
<p:tagLst xmlns:p="http://schemas.openxmlformats.org/presentationml/2006/main">
  <p:tag name="KSO_WM_SPECIAL_SOURCE" val="bdnull"/>
</p:tagLst>
</file>

<file path=ppt/tags/tag142.xml><?xml version="1.0" encoding="utf-8"?>
<p:tagLst xmlns:p="http://schemas.openxmlformats.org/presentationml/2006/main">
  <p:tag name="KSO_WPP_MARK_KEY" val="5d6e9262-ca8a-4070-8ad5-698f89e303ea"/>
  <p:tag name="COMMONDATA" val="eyJoZGlkIjoiOGE4MmM3N2M1Njg0N2RlMTM3NDgxNjk5YmFiZDMxNTIifQ==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4119</Words>
  <Application>WPS 演示</Application>
  <PresentationFormat>宽屏</PresentationFormat>
  <Paragraphs>249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302</cp:revision>
  <dcterms:created xsi:type="dcterms:W3CDTF">2022-12-31T05:43:00Z</dcterms:created>
  <dcterms:modified xsi:type="dcterms:W3CDTF">2024-03-15T11:49:33Z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2052-12.1.0.16412</vt:lpwstr>
  </property>
  <property fmtid="{D5CDD505-2E9C-101B-9397-08002B2CF9AE}" pid="3" name="ICV">
    <vt:lpwstr>1D3D1A6F1E8A4C65835E8C63057896FD_13</vt:lpwstr>
  </property>
</Properties>
</file>