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48" r:id="rId3"/>
    <p:sldId id="481" r:id="rId4"/>
    <p:sldId id="313" r:id="rId5"/>
    <p:sldId id="388" r:id="rId6"/>
    <p:sldId id="389" r:id="rId7"/>
    <p:sldId id="465" r:id="rId8"/>
    <p:sldId id="412" r:id="rId9"/>
    <p:sldId id="300" r:id="rId10"/>
    <p:sldId id="380" r:id="rId11"/>
    <p:sldId id="428" r:id="rId12"/>
    <p:sldId id="414" r:id="rId13"/>
    <p:sldId id="482" r:id="rId14"/>
    <p:sldId id="483" r:id="rId16"/>
    <p:sldId id="526" r:id="rId17"/>
    <p:sldId id="466" r:id="rId18"/>
    <p:sldId id="527" r:id="rId19"/>
    <p:sldId id="322" r:id="rId20"/>
    <p:sldId id="418" r:id="rId21"/>
    <p:sldId id="525" r:id="rId22"/>
    <p:sldId id="529" r:id="rId23"/>
    <p:sldId id="536" r:id="rId24"/>
    <p:sldId id="535" r:id="rId25"/>
    <p:sldId id="528" r:id="rId26"/>
    <p:sldId id="302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B80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58" y="96"/>
      </p:cViewPr>
      <p:guideLst>
        <p:guide orient="horz" pos="217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08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.png"/><Relationship Id="rId2" Type="http://schemas.openxmlformats.org/officeDocument/2006/relationships/tags" Target="../tags/tag9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 :杨春虎丨执业编号:A1120619100003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6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:王延龙丨执业编号:A1120615060002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5" name="图片 4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9" name="图片 8" descr="组 292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5765" y="235585"/>
            <a:ext cx="1220470" cy="26035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10090150" y="207010"/>
            <a:ext cx="1911350" cy="2889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2" Type="http://schemas.openxmlformats.org/officeDocument/2006/relationships/image" Target="../media/image18.png"/><Relationship Id="rId1" Type="http://schemas.openxmlformats.org/officeDocument/2006/relationships/tags" Target="../tags/tag5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4.xml"/><Relationship Id="rId5" Type="http://schemas.openxmlformats.org/officeDocument/2006/relationships/image" Target="../media/image20.png"/><Relationship Id="rId4" Type="http://schemas.openxmlformats.org/officeDocument/2006/relationships/tags" Target="../tags/tag63.xml"/><Relationship Id="rId3" Type="http://schemas.openxmlformats.org/officeDocument/2006/relationships/image" Target="../media/image19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21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image" Target="../media/image23.png"/><Relationship Id="rId4" Type="http://schemas.openxmlformats.org/officeDocument/2006/relationships/tags" Target="../tags/tag70.xml"/><Relationship Id="rId3" Type="http://schemas.openxmlformats.org/officeDocument/2006/relationships/image" Target="../media/image22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24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image" Target="../media/image26.pn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25.png"/><Relationship Id="rId1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27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9.xml"/><Relationship Id="rId7" Type="http://schemas.openxmlformats.org/officeDocument/2006/relationships/image" Target="../media/image30.png"/><Relationship Id="rId6" Type="http://schemas.openxmlformats.org/officeDocument/2006/relationships/tags" Target="../tags/tag88.xml"/><Relationship Id="rId5" Type="http://schemas.openxmlformats.org/officeDocument/2006/relationships/image" Target="../media/image29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28.png"/><Relationship Id="rId10" Type="http://schemas.openxmlformats.org/officeDocument/2006/relationships/notesSlide" Target="../notesSlides/notesSlide4.xml"/><Relationship Id="rId1" Type="http://schemas.openxmlformats.org/officeDocument/2006/relationships/tags" Target="../tags/tag8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3" Type="http://schemas.openxmlformats.org/officeDocument/2006/relationships/image" Target="../media/image31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3" Type="http://schemas.openxmlformats.org/officeDocument/2006/relationships/image" Target="../media/image32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Relationship Id="rId3" Type="http://schemas.openxmlformats.org/officeDocument/2006/relationships/image" Target="../media/image33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../media/image35.jpe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image" Target="../media/image34.png"/><Relationship Id="rId1" Type="http://schemas.openxmlformats.org/officeDocument/2006/relationships/tags" Target="../tags/tag99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image" Target="../media/image36.pn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image" Target="../media/image10.png"/><Relationship Id="rId3" Type="http://schemas.openxmlformats.org/officeDocument/2006/relationships/tags" Target="../tags/tag40.xml"/><Relationship Id="rId2" Type="http://schemas.openxmlformats.org/officeDocument/2006/relationships/image" Target="../media/image9.png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3" Type="http://schemas.openxmlformats.org/officeDocument/2006/relationships/image" Target="../media/image11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3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image" Target="../media/image14.png"/><Relationship Id="rId3" Type="http://schemas.openxmlformats.org/officeDocument/2006/relationships/tags" Target="../tags/tag49.xml"/><Relationship Id="rId2" Type="http://schemas.openxmlformats.org/officeDocument/2006/relationships/image" Target="../media/image13.png"/><Relationship Id="rId1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8.xml"/><Relationship Id="rId7" Type="http://schemas.openxmlformats.org/officeDocument/2006/relationships/image" Target="../media/image17.png"/><Relationship Id="rId6" Type="http://schemas.openxmlformats.org/officeDocument/2006/relationships/tags" Target="../tags/tag57.xml"/><Relationship Id="rId5" Type="http://schemas.openxmlformats.org/officeDocument/2006/relationships/image" Target="../media/image16.pn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15.png"/><Relationship Id="rId1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3785870"/>
            <a:ext cx="9427210" cy="211391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经传多赢投研总监，软件首席架构师。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北京大学金融系毕业，从业10多年，坚持以资金推动论为研究核心，形成了以机构思路选股，游资思路跟踪的稳健投资模型。独创双龙战法，机构分析战法等实战模型！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315085"/>
            <a:ext cx="6087418" cy="24415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fontAlgn="auto"/>
            <a:r>
              <a:rPr lang="zh-CN" altLang="en-US" sz="7200" b="1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峰回路转</a:t>
            </a:r>
            <a:endParaRPr lang="zh-CN" altLang="en-US" sz="7200" b="1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r>
              <a:rPr lang="zh-CN" altLang="en-US" sz="7200" b="1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主题致胜</a:t>
            </a:r>
            <a:endParaRPr lang="zh-CN" altLang="en-US" sz="7200" b="1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 descr="虎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389890"/>
            <a:ext cx="3858260" cy="60788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2615" y="5671640"/>
            <a:ext cx="1001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强者恒强，一九分化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注册制本质就是分化，大部分成交集中于少部分个股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资金集中，趋势启动，强者恒强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适应市场节奏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042" y="776916"/>
            <a:ext cx="9036413" cy="489472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趋势转折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821" y="5949531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季线金叉，季度调整最低点出现，月线金叉，月度调整最低点出现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主题风口结合，热点启动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4120" y="776605"/>
            <a:ext cx="9788525" cy="5196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96135" y="1765300"/>
            <a:ext cx="8175625" cy="16675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趋势转折抓风口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821" y="5949531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汽车月线趋势转折，新能源车涨停风口，二者结合，第一热点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月线半导体金叉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国产芯片风口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1270" y="775970"/>
            <a:ext cx="9636760" cy="52203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趋势龙头，顺势而为</a:t>
            </a:r>
            <a:endParaRPr lang="zh-CN" altLang="en-US" sz="4000" dirty="0" smtClean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821" y="5949531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季线金叉初期，月线金叉，周线金叉，日线金叉初期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资金流入，等待下次熊线上移的机会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24610" y="775970"/>
            <a:ext cx="9543415" cy="51701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3425" y="2795270"/>
            <a:ext cx="3619500" cy="1266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趋势龙头，顺势而为</a:t>
            </a:r>
            <a:endParaRPr lang="zh-CN" altLang="en-US" sz="4000" dirty="0" smtClean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821" y="5949531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月线金叉，周线死叉末端，日线金叉区域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资金流入，控盘增加，等待下次熊线上移控盘双突破的机会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16990" y="800100"/>
            <a:ext cx="9545955" cy="51701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34135" y="794385"/>
            <a:ext cx="9523730" cy="515937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趋势转折抓风口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主题月线金叉，周线金叉，关注主题龙头股的延续机会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选择主题中，趋势龙头的涨停复制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66925" y="2828925"/>
            <a:ext cx="5062220" cy="26879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趋势龙头，顺势而为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月线金叉初期，周线金叉，日线金叉初期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资金流入，控盘增加，</a:t>
            </a: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鸿蒙概念，等待突破近期高点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36040" y="748030"/>
            <a:ext cx="9554210" cy="51758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696787" y="2947174"/>
            <a:ext cx="89197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主题投资时代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41425" y="776605"/>
            <a:ext cx="9808845" cy="520763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炒股就是选方向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93620" y="5984240"/>
            <a:ext cx="7604760" cy="7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股价牛熊线上方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年月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周金叉区域，资金流入，海洋中位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，控盘增加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88770" y="1344930"/>
            <a:ext cx="2951480" cy="349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15815" y="1344930"/>
            <a:ext cx="2960370" cy="3492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趋势龙头，顺势而为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资金持续流入，等待下次熊线上移的机会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年线金叉，</a:t>
            </a:r>
            <a:r>
              <a:rPr lang="zh-CN" altLang="en-US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，周线金叉，日线等待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94460" y="776605"/>
            <a:ext cx="9404350" cy="50939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95643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201295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209931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zh-CN" altLang="en-US" sz="30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四季度窗口期</a:t>
            </a:r>
            <a:endParaRPr lang="zh-CN" altLang="en-US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94703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300355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308991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zh-CN" altLang="en-US" sz="3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精选主题投资</a:t>
            </a:r>
            <a:endParaRPr lang="zh-CN" altLang="en-US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93763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99415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408051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zh-CN" altLang="en-US" sz="30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主题投资时代</a:t>
            </a:r>
            <a:endParaRPr lang="zh-CN" altLang="en-US" sz="3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老热点，龙回头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月线金叉，周线金叉，日线死叉末端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风口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趋势转折，把握投资机会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1935" y="783590"/>
            <a:ext cx="9415145" cy="51003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老热点，龙回头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月线金叉，周线金叉，日线死叉末端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风口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趋势转折，把握投资机会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1600" y="800100"/>
            <a:ext cx="9448165" cy="5118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79220" y="778510"/>
            <a:ext cx="9433560" cy="511048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老热点，龙回头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季线金叉，月线金叉，周线金叉，日线金叉末端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风口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趋势转折，把握投资机会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5430" y="1288415"/>
            <a:ext cx="2277110" cy="393319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535430" y="5038090"/>
            <a:ext cx="235267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"/>
              <a:t>以上数据来源于知丘</a:t>
            </a:r>
            <a:endParaRPr lang="zh-CN" altLang="en-US" sz="600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精选主题，关注异动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923803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资金总体流入，日线死叉，等待下个熊线上移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金叉的机会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年线金叉，季线月线金叉，周线金叉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1755" y="5073650"/>
            <a:ext cx="235267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"/>
              <a:t>以上数据来源于知丘</a:t>
            </a:r>
            <a:endParaRPr lang="zh-CN" altLang="en-US" sz="60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61440" y="768985"/>
            <a:ext cx="9469755" cy="51295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0</a:t>
            </a:r>
            <a:r>
              <a:rPr lang="en-US" altLang="zh-CN" sz="6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779326" y="2828835"/>
            <a:ext cx="863334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72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四季度窗口期</a:t>
            </a:r>
            <a:endParaRPr lang="zh-CN" altLang="en-US" sz="7200" dirty="0" smtClean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59205" y="821690"/>
            <a:ext cx="9420860" cy="51034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54956" y="47515"/>
            <a:ext cx="60290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3000</a:t>
            </a: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点的机遇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1843" y="592515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998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以来趋势支撑，支撑线附近投资机会明显，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3000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点成功收复，所有指数月线金叉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上证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年线投资机会，辅助线附近机遇明显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90" y="1437640"/>
            <a:ext cx="3260090" cy="2515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47514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四季度的投资机遇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7014" y="5871335"/>
            <a:ext cx="837624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5-8-11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年内三次机会对应三次财报数据，一季报，三季报机会最大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大资金把握节奏轮动的投资机会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45260" y="793115"/>
            <a:ext cx="9302750" cy="50393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熊线上移，题材机会</a:t>
            </a:r>
            <a:endParaRPr lang="zh-CN" altLang="en-US" sz="4000" dirty="0" smtClean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8365" y="5965024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平均股价，深成指，创业板，中证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1000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熊线上移，开启题材机会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中线上攻强势，日线死叉，控盘双龙，山后有山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85875" y="773430"/>
            <a:ext cx="9621520" cy="52120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41780" y="760095"/>
            <a:ext cx="9109710" cy="49345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注册</a:t>
            </a: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制下的市场分化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8366" y="5657454"/>
            <a:ext cx="1001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注册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制，大部分成交集中于少部分个股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，跟随资金推动论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上攻强势，中线股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强着恒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强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，顺势而为，敢于追涨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月底短线上攻强势，行情发展，中线上攻强势，一边热点龙头，一边控盘强势股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089" y="2198583"/>
            <a:ext cx="3070739" cy="1716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61277" y="2828835"/>
            <a:ext cx="8469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精选主题方向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1395" y="809625"/>
            <a:ext cx="9439275" cy="501142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主题复盘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882238"/>
            <a:ext cx="9661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选对方向，守住趋势，获得结果</a:t>
            </a:r>
            <a:endParaRPr 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主题投资成为市场主要投资方向，去年二季度季线结束金叉，保险，三季度通信，四季度传媒</a:t>
            </a:r>
            <a:endParaRPr 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6415" y="857250"/>
            <a:ext cx="2936240" cy="4944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85845" y="857250"/>
            <a:ext cx="2954655" cy="4936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PECIAL_SOURCE" val="bdnull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8.xml><?xml version="1.0" encoding="utf-8"?>
<p:tagLst xmlns:p="http://schemas.openxmlformats.org/presentationml/2006/main">
  <p:tag name="KSO_WPP_MARK_KEY" val="5d6e9262-ca8a-4070-8ad5-698f89e303ea"/>
  <p:tag name="COMMONDATA" val="eyJoZGlkIjoiYWY1NTVmNDc1NDQ3YmIzYjdhMGUxOWNiNGYyMGI1YmUifQ=="/>
  <p:tag name="commondata" val="eyJoZGlkIjoiOGE4MmM3N2M1Njg0N2RlMTM3NDgxNjk5YmFiZDMxNTI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SPECIAL_SOURCE" val="bdnull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SPECIAL_SOURCE" val="bdnull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SPECIAL_SOURCE" val="bdnull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SPECIAL_SOURCE" val="bdnull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WPS 演示</Application>
  <PresentationFormat>宽屏</PresentationFormat>
  <Paragraphs>131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俏俏</cp:lastModifiedBy>
  <cp:revision>393</cp:revision>
  <dcterms:created xsi:type="dcterms:W3CDTF">2022-12-31T05:43:00Z</dcterms:created>
  <dcterms:modified xsi:type="dcterms:W3CDTF">2023-11-17T11:31:43Z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7D576A928D314E1A8DD5A9C77447EE3C_13</vt:lpwstr>
  </property>
</Properties>
</file>