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423" r:id="rId3"/>
    <p:sldId id="413" r:id="rId4"/>
    <p:sldId id="414" r:id="rId5"/>
    <p:sldId id="415" r:id="rId6"/>
    <p:sldId id="416" r:id="rId7"/>
    <p:sldId id="417" r:id="rId8"/>
    <p:sldId id="418" r:id="rId9"/>
    <p:sldId id="419" r:id="rId10"/>
    <p:sldId id="420" r:id="rId11"/>
    <p:sldId id="400" r:id="rId12"/>
    <p:sldId id="401" r:id="rId13"/>
    <p:sldId id="411" r:id="rId14"/>
    <p:sldId id="410" r:id="rId15"/>
    <p:sldId id="421" r:id="rId16"/>
    <p:sldId id="384" r:id="rId17"/>
    <p:sldId id="412" r:id="rId18"/>
    <p:sldId id="393" r:id="rId19"/>
    <p:sldId id="394" r:id="rId20"/>
    <p:sldId id="406" r:id="rId21"/>
    <p:sldId id="422" r:id="rId22"/>
    <p:sldId id="424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36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00"/>
        <p:guide pos="36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55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../media/image3.png"/><Relationship Id="rId6" Type="http://schemas.openxmlformats.org/officeDocument/2006/relationships/image" Target="../media/image7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主海报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7390" y="245110"/>
            <a:ext cx="1122045" cy="250190"/>
          </a:xfrm>
          <a:prstGeom prst="rect">
            <a:avLst/>
          </a:prstGeom>
        </p:spPr>
      </p:pic>
      <p:pic>
        <p:nvPicPr>
          <p:cNvPr id="12" name="图片 11" descr="组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7000" y="71755"/>
            <a:ext cx="1307465" cy="553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画板 1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7390" y="245110"/>
            <a:ext cx="1122045" cy="250190"/>
          </a:xfrm>
          <a:prstGeom prst="rect">
            <a:avLst/>
          </a:prstGeom>
        </p:spPr>
      </p:pic>
      <p:pic>
        <p:nvPicPr>
          <p:cNvPr id="12" name="图片 11" descr="组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7000" y="71755"/>
            <a:ext cx="1307465" cy="553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7390" y="375285"/>
            <a:ext cx="1122045" cy="250190"/>
          </a:xfrm>
          <a:prstGeom prst="rect">
            <a:avLst/>
          </a:prstGeom>
        </p:spPr>
      </p:pic>
      <p:pic>
        <p:nvPicPr>
          <p:cNvPr id="11" name="图片 10" descr="组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7000" y="71755"/>
            <a:ext cx="1307465" cy="553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7390" y="375285"/>
            <a:ext cx="1122045" cy="250190"/>
          </a:xfrm>
          <a:prstGeom prst="rect">
            <a:avLst/>
          </a:prstGeom>
        </p:spPr>
      </p:pic>
      <p:pic>
        <p:nvPicPr>
          <p:cNvPr id="11" name="图片 10" descr="组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7000" y="71755"/>
            <a:ext cx="1307465" cy="553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8" name="图片 7" descr="画板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新logo_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67390" y="245110"/>
            <a:ext cx="1122045" cy="250190"/>
          </a:xfrm>
          <a:prstGeom prst="rect">
            <a:avLst/>
          </a:prstGeom>
        </p:spPr>
      </p:pic>
      <p:pic>
        <p:nvPicPr>
          <p:cNvPr id="11" name="图片 10" descr="组 1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27000" y="71755"/>
            <a:ext cx="1307465" cy="553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7390" y="245110"/>
            <a:ext cx="1122045" cy="250190"/>
          </a:xfrm>
          <a:prstGeom prst="rect">
            <a:avLst/>
          </a:prstGeom>
        </p:spPr>
      </p:pic>
      <p:pic>
        <p:nvPicPr>
          <p:cNvPr id="14" name="图片 13" descr="组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7000" y="71755"/>
            <a:ext cx="1307465" cy="55372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4.xml"/><Relationship Id="rId4" Type="http://schemas.openxmlformats.org/officeDocument/2006/relationships/image" Target="../media/image26.jpe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3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6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tags" Target="../tags/tag3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3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3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0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3.xml"/><Relationship Id="rId2" Type="http://schemas.openxmlformats.org/officeDocument/2006/relationships/image" Target="../media/image36.png"/><Relationship Id="rId1" Type="http://schemas.openxmlformats.org/officeDocument/2006/relationships/tags" Target="../tags/tag42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5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tags" Target="../tags/tag44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4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tags" Target="../tags/tag46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9.xml"/><Relationship Id="rId2" Type="http://schemas.openxmlformats.org/officeDocument/2006/relationships/image" Target="../media/image43.png"/><Relationship Id="rId1" Type="http://schemas.openxmlformats.org/officeDocument/2006/relationships/tags" Target="../tags/tag48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image" Target="../media/image9.png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25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24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2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2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28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1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b="1" spc="-2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财富管理，主动面对</a:t>
            </a:r>
            <a:endParaRPr lang="zh-CN" altLang="en-US" sz="4200" b="1" spc="-2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3725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财富不会消失，只会转移，挣钱一阵子，花钱一辈子</a:t>
            </a:r>
            <a:endParaRPr 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</a:rPr>
              <a:t>创造财富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守住财富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享受财富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传承财富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243840" y="874395"/>
            <a:ext cx="3949700" cy="49250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715" y="875665"/>
            <a:ext cx="3680460" cy="492379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8134350" y="872490"/>
            <a:ext cx="3805555" cy="49301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b="1" spc="-2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管理财富，创造财富</a:t>
            </a:r>
            <a:endParaRPr lang="zh-CN" altLang="en-US" sz="4200" b="1" spc="-2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3725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成功者让系统为您工作，普通人让钱为您工作</a:t>
            </a:r>
            <a:endParaRPr 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</a:rPr>
              <a:t>赚钱不是目的，有目的的赚钱才能成功，认知决定财富差距，正确认知</a:t>
            </a:r>
            <a:r>
              <a:rPr lang="en-US" altLang="zh-CN" b="1" dirty="0" smtClean="0">
                <a:solidFill>
                  <a:schemeClr val="tx1"/>
                </a:solidFill>
              </a:rPr>
              <a:t>+</a:t>
            </a:r>
            <a:r>
              <a:rPr lang="zh-CN" altLang="en-US" b="1" dirty="0" smtClean="0">
                <a:solidFill>
                  <a:schemeClr val="tx1"/>
                </a:solidFill>
              </a:rPr>
              <a:t>坚持重复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复利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283845" y="991870"/>
            <a:ext cx="4992370" cy="48704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445" y="994410"/>
            <a:ext cx="3655060" cy="48679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735" y="979170"/>
            <a:ext cx="2859405" cy="48837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b="1" spc="-2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跟随机构，主动变化</a:t>
            </a:r>
            <a:endParaRPr lang="zh-CN" altLang="en-US" sz="4200" b="1" spc="-2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039495" y="3362960"/>
            <a:ext cx="9839325" cy="2453640"/>
            <a:chOff x="2468" y="5225"/>
            <a:chExt cx="15495" cy="386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8" y="5225"/>
              <a:ext cx="5543" cy="3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1" y="5226"/>
              <a:ext cx="9953" cy="3863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654050" y="788035"/>
            <a:ext cx="10752455" cy="2524760"/>
            <a:chOff x="1030" y="1161"/>
            <a:chExt cx="16933" cy="397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0" y="1161"/>
              <a:ext cx="11483" cy="397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13" y="1161"/>
              <a:ext cx="5451" cy="3976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445260" y="59175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低利率，不确定行情下，固收加成为机构投资者首选，规模持续新高</a:t>
            </a:r>
            <a:endParaRPr 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机构减持货基，个人投资者增持货基，认知偏差，跟随机构，主动理财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b="1" spc="-2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理财不慌，经传帮忙</a:t>
            </a:r>
            <a:endParaRPr lang="zh-CN" altLang="en-US" sz="4200" b="1" spc="-2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556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固收</a:t>
            </a:r>
            <a:r>
              <a:rPr lang="en-US" altLang="zh-CN" b="1" dirty="0" smtClean="0">
                <a:solidFill>
                  <a:schemeClr val="tx1"/>
                </a:solidFill>
              </a:rPr>
              <a:t>+</a:t>
            </a:r>
            <a:r>
              <a:rPr lang="zh-CN" altLang="en-US" b="1" dirty="0" smtClean="0">
                <a:solidFill>
                  <a:schemeClr val="tx1"/>
                </a:solidFill>
              </a:rPr>
              <a:t>产品，牛市行情下理财首选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大仓位债基稳健收益</a:t>
            </a:r>
            <a:r>
              <a:rPr lang="en-US" altLang="zh-CN" b="1" dirty="0" smtClean="0">
                <a:solidFill>
                  <a:schemeClr val="tx1"/>
                </a:solidFill>
              </a:rPr>
              <a:t>+</a:t>
            </a:r>
            <a:r>
              <a:rPr lang="zh-CN" altLang="en-US" b="1" dirty="0" smtClean="0">
                <a:solidFill>
                  <a:schemeClr val="tx1"/>
                </a:solidFill>
              </a:rPr>
              <a:t>小仓位股票超额收益，为自己的理财做主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5550" y="680085"/>
            <a:ext cx="9739630" cy="52755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665" y="3679190"/>
            <a:ext cx="5095240" cy="20237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31013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4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PART 0</a:t>
            </a:r>
            <a:r>
              <a:rPr lang="en-US" altLang="zh-CN" sz="4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endParaRPr lang="en-US" altLang="zh-CN" sz="4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591945" y="3289300"/>
            <a:ext cx="87458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ClrTx/>
              <a:buSzTx/>
              <a:buFontTx/>
            </a:pPr>
            <a:r>
              <a:rPr lang="zh-CN" altLang="en-US" sz="5400" b="1">
                <a:solidFill>
                  <a:srgbClr val="E515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历史牛市，把握机遇</a:t>
            </a:r>
            <a:endParaRPr lang="zh-CN" altLang="en-US" sz="5400" b="1">
              <a:solidFill>
                <a:srgbClr val="E515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b="1" spc="-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历史牛市，把握红利</a:t>
            </a:r>
            <a:endParaRPr lang="zh-CN" altLang="en-US" sz="4200" b="1" spc="-200" dirty="0" smtClean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067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28</a:t>
            </a: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个指数年线金叉，其余指数，季度，月度全面金叉。</a:t>
            </a:r>
            <a:endParaRPr lang="zh-CN" altLang="en-US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机构牛，全面牛，中长牛，振幅缩窄，奖励持股，全面跟随市场红利</a:t>
            </a:r>
            <a:endParaRPr lang="zh-CN" altLang="en-US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69060" y="842010"/>
            <a:ext cx="9452610" cy="4974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b="1" spc="-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提升认知，把握机遇</a:t>
            </a:r>
            <a:endParaRPr lang="zh-CN" altLang="en-US" sz="4200" b="1" spc="-200" dirty="0" smtClean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067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理财有认知偏差，投资更有时代机遇。</a:t>
            </a:r>
            <a:endParaRPr lang="zh-CN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2023</a:t>
            </a: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年以后买的基金都赚钱，</a:t>
            </a:r>
            <a:r>
              <a:rPr lang="en-US" altLang="zh-CN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2022</a:t>
            </a: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年以前买的都在回本。那现在呢？</a:t>
            </a:r>
            <a:endParaRPr lang="zh-CN" altLang="en-US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84605" y="784860"/>
            <a:ext cx="9621520" cy="51111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705" y="1504315"/>
            <a:ext cx="5791835" cy="38487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b="1" spc="-2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指数增强，投资首选</a:t>
            </a:r>
            <a:endParaRPr lang="zh-CN" altLang="en-US" sz="4200" b="1" spc="-2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4175" y="837565"/>
            <a:ext cx="8254365" cy="4500245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8723630" y="932180"/>
            <a:ext cx="3012440" cy="4394835"/>
            <a:chOff x="13533" y="1161"/>
            <a:chExt cx="5556" cy="741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rcRect b="58800"/>
            <a:stretch>
              <a:fillRect/>
            </a:stretch>
          </p:blipFill>
          <p:spPr>
            <a:xfrm>
              <a:off x="13533" y="1161"/>
              <a:ext cx="5556" cy="2472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/>
            <a:srcRect b="58800"/>
            <a:stretch>
              <a:fillRect/>
            </a:stretch>
          </p:blipFill>
          <p:spPr>
            <a:xfrm>
              <a:off x="13533" y="3633"/>
              <a:ext cx="5556" cy="2472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/>
            <a:srcRect b="58800"/>
            <a:stretch>
              <a:fillRect/>
            </a:stretch>
          </p:blipFill>
          <p:spPr>
            <a:xfrm>
              <a:off x="13533" y="6105"/>
              <a:ext cx="5556" cy="2472"/>
            </a:xfrm>
            <a:prstGeom prst="rect">
              <a:avLst/>
            </a:prstGeom>
          </p:spPr>
        </p:pic>
      </p:grpSp>
      <p:sp>
        <p:nvSpPr>
          <p:cNvPr id="38" name="文本框 37"/>
          <p:cNvSpPr txBox="1"/>
          <p:nvPr/>
        </p:nvSpPr>
        <p:spPr>
          <a:xfrm>
            <a:off x="1445260" y="5392420"/>
            <a:ext cx="93002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机构牛第一层红利：指数基金机会</a:t>
            </a:r>
            <a:endParaRPr lang="zh-CN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科创</a:t>
            </a:r>
            <a:r>
              <a:rPr lang="en-US" altLang="zh-CN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</a:t>
            </a: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为例，增强与正常的对比，非增强完全复制跟踪，增强复制</a:t>
            </a:r>
            <a:r>
              <a:rPr lang="en-US" altLang="zh-CN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主动跟踪</a:t>
            </a:r>
            <a:endParaRPr lang="zh-CN" altLang="en-US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同等振幅下，增强涨幅高，同等调整下，增强振幅小，跌幅小。增强：少跌，多涨。</a:t>
            </a:r>
            <a:endParaRPr lang="zh-CN" altLang="en-US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质疑增强，理解增强，加入增强，跟随增强。调整就是机会。</a:t>
            </a:r>
            <a:endParaRPr lang="zh-CN" altLang="en-US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b="1" spc="-2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经传严选，中证增强</a:t>
            </a:r>
            <a:endParaRPr lang="zh-CN" altLang="en-US" sz="4200" b="1" spc="-2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93065" y="5911850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</a:t>
            </a:r>
            <a:endParaRPr lang="zh-CN" b="1" kern="0" spc="50" dirty="0">
              <a:solidFill>
                <a:schemeClr val="tx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tx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9360" y="821055"/>
            <a:ext cx="9467850" cy="50120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b="1" spc="-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经传陪伴，投资同行</a:t>
            </a:r>
            <a:endParaRPr lang="zh-CN" sz="4200" b="1" spc="-200" dirty="0" smtClean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8160" y="920115"/>
            <a:ext cx="4432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客户的投资收益构成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流程图: 终止 6"/>
          <p:cNvSpPr/>
          <p:nvPr/>
        </p:nvSpPr>
        <p:spPr>
          <a:xfrm>
            <a:off x="1334135" y="1506855"/>
            <a:ext cx="3020060" cy="72898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产品好不好</a:t>
            </a:r>
            <a:endParaRPr 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流程图: 终止 11"/>
          <p:cNvSpPr/>
          <p:nvPr/>
        </p:nvSpPr>
        <p:spPr>
          <a:xfrm>
            <a:off x="1334135" y="2493010"/>
            <a:ext cx="3020060" cy="72898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市场好不好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流程图: 终止 12"/>
          <p:cNvSpPr/>
          <p:nvPr/>
        </p:nvSpPr>
        <p:spPr>
          <a:xfrm>
            <a:off x="1334135" y="3428365"/>
            <a:ext cx="3020060" cy="73787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做的好不好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右箭头 13"/>
          <p:cNvSpPr/>
          <p:nvPr/>
        </p:nvSpPr>
        <p:spPr>
          <a:xfrm>
            <a:off x="5073650" y="1776730"/>
            <a:ext cx="1705610" cy="288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5073650" y="2765425"/>
            <a:ext cx="1705610" cy="288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5073650" y="3695700"/>
            <a:ext cx="1705610" cy="288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764405" y="1535430"/>
            <a:ext cx="23552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策略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的超额收益不行</a:t>
            </a:r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748530" y="2489835"/>
            <a:ext cx="23552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市场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行业存在周期型波动</a:t>
            </a:r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748530" y="3420745"/>
            <a:ext cx="23552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投资者总是短线追涨杀跌</a:t>
            </a:r>
            <a:endParaRPr lang="zh-CN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流程图: 终止 29"/>
          <p:cNvSpPr/>
          <p:nvPr/>
        </p:nvSpPr>
        <p:spPr>
          <a:xfrm>
            <a:off x="7430770" y="1512570"/>
            <a:ext cx="3669030" cy="72000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严选产品</a:t>
            </a:r>
            <a:endParaRPr 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2" name="流程图: 终止 31"/>
          <p:cNvSpPr/>
          <p:nvPr/>
        </p:nvSpPr>
        <p:spPr>
          <a:xfrm>
            <a:off x="7430770" y="2501265"/>
            <a:ext cx="3669030" cy="72000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不同品种，满足需求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3" name="流程图: 终止 32"/>
          <p:cNvSpPr/>
          <p:nvPr/>
        </p:nvSpPr>
        <p:spPr>
          <a:xfrm>
            <a:off x="7430770" y="3432810"/>
            <a:ext cx="3669030" cy="72000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教学相长，互利共赢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34135" y="4381500"/>
            <a:ext cx="9765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spc="2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买方投顾的价值</a:t>
            </a:r>
            <a:r>
              <a:rPr lang="en-US" altLang="zh-CN" b="1" spc="2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= </a:t>
            </a:r>
            <a:r>
              <a:rPr lang="zh-CN" altLang="en-US" b="1" spc="2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投</a:t>
            </a:r>
            <a:r>
              <a:rPr lang="zh-CN" b="1" spc="2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的价值</a:t>
            </a:r>
            <a:r>
              <a:rPr lang="en-US" altLang="zh-CN" b="1" spc="2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+ </a:t>
            </a:r>
            <a:r>
              <a:rPr lang="zh-CN" altLang="en-US" b="1" spc="2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顾</a:t>
            </a:r>
            <a:r>
              <a:rPr lang="zh-CN" b="1" spc="2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的价值</a:t>
            </a:r>
            <a:endParaRPr lang="zh-CN" altLang="en-US" b="1" spc="20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5" name="左右箭头 34"/>
          <p:cNvSpPr/>
          <p:nvPr/>
        </p:nvSpPr>
        <p:spPr>
          <a:xfrm>
            <a:off x="4687570" y="4872355"/>
            <a:ext cx="2499995" cy="803910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pc="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投顾相长</a:t>
            </a:r>
            <a:endParaRPr lang="en-US" altLang="zh-CN" spc="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149350" y="4914900"/>
            <a:ext cx="32893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产品端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：严选长期稳定有效的产品，匹配不同投资者的财富管理需求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436485" y="4914900"/>
            <a:ext cx="37077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顾问端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：教学相长，普及大概率投资理念，降低过程中的行为损益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1"/>
            </p:custDataLst>
          </p:nvPr>
        </p:nvSpPr>
        <p:spPr>
          <a:xfrm>
            <a:off x="979805" y="5909945"/>
            <a:ext cx="10473690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30000"/>
              </a:lnSpc>
              <a:buClrTx/>
              <a:buSzTx/>
              <a:buFontTx/>
            </a:pPr>
            <a:r>
              <a:rPr lang="zh-CN" sz="2400" b="1" spc="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以客户为中心，教、投、顾一体，“投”“顾”相长，双轮驱动</a:t>
            </a:r>
            <a:endParaRPr lang="zh-CN" sz="2400" b="1" spc="3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430770" y="920115"/>
            <a:ext cx="3669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投教结合</a:t>
            </a:r>
            <a:endParaRPr lang="zh-CN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65028" y="1120775"/>
            <a:ext cx="660019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8000" b="1">
                <a:gradFill>
                  <a:gsLst>
                    <a:gs pos="100000">
                      <a:srgbClr val="FFF100"/>
                    </a:gs>
                    <a:gs pos="0">
                      <a:srgbClr val="FFFFFF">
                        <a:alpha val="100000"/>
                      </a:srgbClr>
                    </a:gs>
                  </a:gsLst>
                  <a:lin ang="18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投资时代</a:t>
            </a:r>
            <a:endParaRPr lang="zh-CN" altLang="en-US" sz="8000" b="1">
              <a:gradFill>
                <a:gsLst>
                  <a:gs pos="100000">
                    <a:srgbClr val="FFF100"/>
                  </a:gs>
                  <a:gs pos="0">
                    <a:srgbClr val="FFFFFF">
                      <a:alpha val="100000"/>
                    </a:srgbClr>
                  </a:gs>
                </a:gsLst>
                <a:lin ang="18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8000" b="1">
                <a:gradFill>
                  <a:gsLst>
                    <a:gs pos="100000">
                      <a:srgbClr val="FFF100"/>
                    </a:gs>
                    <a:gs pos="0">
                      <a:srgbClr val="FFFFFF">
                        <a:alpha val="100000"/>
                      </a:srgbClr>
                    </a:gs>
                  </a:gsLst>
                  <a:lin ang="18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理财红利</a:t>
            </a:r>
            <a:endParaRPr lang="zh-CN" altLang="en-US" sz="8000" b="1">
              <a:gradFill>
                <a:gsLst>
                  <a:gs pos="100000">
                    <a:srgbClr val="FFF100"/>
                  </a:gs>
                  <a:gs pos="0">
                    <a:srgbClr val="FFFFFF">
                      <a:alpha val="100000"/>
                    </a:srgbClr>
                  </a:gs>
                </a:gsLst>
                <a:lin ang="18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27905" y="1895475"/>
            <a:ext cx="6612890" cy="77406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929505" y="2007235"/>
            <a:ext cx="1791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PART 0</a:t>
            </a:r>
            <a:r>
              <a:rPr lang="en-US" alt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endParaRPr lang="en-US" altLang="zh-CN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7224395" y="2049145"/>
            <a:ext cx="4408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中长资金，投资时代</a:t>
            </a:r>
            <a:endParaRPr lang="zh-CN" altLang="en-US" sz="2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 descr="组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27905" y="3043555"/>
            <a:ext cx="6612890" cy="77406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4929505" y="3197225"/>
            <a:ext cx="1791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PART 0</a:t>
            </a:r>
            <a:r>
              <a:rPr lang="en-US" alt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endParaRPr lang="en-US" altLang="zh-CN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224395" y="3225165"/>
            <a:ext cx="4408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管理财富，时代红利</a:t>
            </a:r>
            <a:endParaRPr lang="zh-CN" altLang="en-US" sz="2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1" name="图片 10" descr="组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27905" y="4191635"/>
            <a:ext cx="6612890" cy="77406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4929505" y="4303395"/>
            <a:ext cx="1791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PART 0</a:t>
            </a:r>
            <a:r>
              <a:rPr lang="en-US" alt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endParaRPr lang="en-US" altLang="zh-CN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7224395" y="4373245"/>
            <a:ext cx="4511675" cy="436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历史牛市，把握机遇</a:t>
            </a:r>
            <a:endParaRPr lang="zh-CN" altLang="en-US" sz="2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FontTx/>
            </a:pPr>
            <a:endParaRPr lang="zh-CN" altLang="en-US" sz="2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31013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4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PART 0</a:t>
            </a:r>
            <a:r>
              <a:rPr lang="en-US" altLang="zh-CN" sz="4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endParaRPr lang="en-US" altLang="zh-CN" sz="4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591945" y="3289300"/>
            <a:ext cx="87458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5400" b="1">
                <a:solidFill>
                  <a:srgbClr val="E515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中长资金，投资时代</a:t>
            </a:r>
            <a:endParaRPr lang="zh-CN" altLang="en-US" sz="5400" b="1">
              <a:solidFill>
                <a:srgbClr val="E515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b="1" spc="-2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政策向好，中长入市</a:t>
            </a:r>
            <a:endParaRPr lang="zh-CN" altLang="en-US" sz="4200" b="1" spc="-2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55385" y="4897120"/>
            <a:ext cx="54038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稳预期，扩内需，积极财政持续发力</a:t>
            </a:r>
            <a:endParaRPr lang="zh-CN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机构加速入场，融资规模回归，龙虎活跃</a:t>
            </a:r>
            <a:endParaRPr lang="zh-CN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各路资金持续入场，机构建仓抢筹阶段</a:t>
            </a:r>
            <a:endParaRPr lang="zh-CN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土地财政</a:t>
            </a:r>
            <a:r>
              <a:rPr lang="en-US" altLang="zh-CN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金融财政</a:t>
            </a:r>
            <a:r>
              <a:rPr lang="en-US" altLang="zh-CN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机构牛，中长牛，指数牛</a:t>
            </a:r>
            <a:endParaRPr lang="zh-CN" altLang="zh-CN" sz="20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1010920"/>
            <a:ext cx="5753735" cy="24149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0" y="3456305"/>
            <a:ext cx="5751195" cy="23856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845" y="1125220"/>
            <a:ext cx="5403850" cy="36169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b="1" spc="-2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低利率时代来临</a:t>
            </a:r>
            <a:endParaRPr lang="zh-CN" altLang="en-US" sz="4200" b="1" spc="-2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宏观：经济增长放缓，全球局势紧张，钱越来越难赚</a:t>
            </a:r>
            <a:endParaRPr 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</a:rPr>
              <a:t>微观：存款创新高，贷款持续下降，消费信心不足，利率持续下降，保值难增值更难</a:t>
            </a:r>
            <a:endParaRPr lang="zh-CN" b="1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165" y="874395"/>
            <a:ext cx="5143500" cy="166687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400685" y="874395"/>
            <a:ext cx="3499485" cy="48387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4046855" y="874395"/>
            <a:ext cx="2399665" cy="48387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54165" y="2678430"/>
            <a:ext cx="5142865" cy="30391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b="1" spc="-2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资金旺，资产荒，理财忙</a:t>
            </a:r>
            <a:endParaRPr lang="zh-CN" altLang="en-US" sz="4200" b="1" spc="-2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45260" y="59556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利率下降，机构主动变革，跟随机构，享受时代红利</a:t>
            </a:r>
            <a:endParaRPr 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</a:rPr>
              <a:t>机构主动，个人投资者被动跟随，存款搬家存在误区，理财时代全面来临</a:t>
            </a:r>
            <a:endParaRPr lang="zh-CN" b="1" dirty="0" smtClean="0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95" y="3223260"/>
            <a:ext cx="6830060" cy="27031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385" y="742315"/>
            <a:ext cx="3399790" cy="24409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95" y="742315"/>
            <a:ext cx="6830060" cy="24409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385" y="3223895"/>
            <a:ext cx="3399155" cy="27025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b="1" spc="-2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机构加速，跑步入场</a:t>
            </a:r>
            <a:endParaRPr lang="zh-CN" altLang="en-US" sz="4200" b="1" spc="-2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93715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机构牛，调整就是机会，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中长资金入市，降低波动，指数逐步稳定向上，振幅减少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</a:rPr>
              <a:t>跟随中长期资金，布局理财机遇</a:t>
            </a:r>
            <a:endParaRPr lang="zh-CN" b="1" dirty="0" smtClean="0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5260" y="737235"/>
            <a:ext cx="8923020" cy="48456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5115" y="2311400"/>
            <a:ext cx="5349240" cy="25215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870" y="2401570"/>
            <a:ext cx="3158490" cy="21824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31013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4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PART 0</a:t>
            </a:r>
            <a:r>
              <a:rPr lang="en-US" altLang="zh-CN" sz="4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endParaRPr lang="en-US" altLang="zh-CN" sz="4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591945" y="3289300"/>
            <a:ext cx="87458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ClrTx/>
              <a:buSzTx/>
              <a:buFontTx/>
            </a:pPr>
            <a:r>
              <a:rPr lang="zh-CN" altLang="en-US" sz="5400" b="1">
                <a:solidFill>
                  <a:srgbClr val="E515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管理财富，时代红利</a:t>
            </a:r>
            <a:endParaRPr lang="zh-CN" altLang="en-US" sz="5400" b="1">
              <a:solidFill>
                <a:srgbClr val="E515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14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15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16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17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18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19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21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29&quot;:[50000076],&quot;65&quot;:[20205176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  <p:tag name="resource_record_key" val="{&quot;29&quot;:[50000076],&quot;65&quot;:[20205176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2195</Words>
  <Application>WPS 演示</Application>
  <PresentationFormat>宽屏</PresentationFormat>
  <Paragraphs>153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Wingdings</vt:lpstr>
      <vt:lpstr>黑体</vt:lpstr>
      <vt:lpstr>思源黑体 Medium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303</cp:revision>
  <dcterms:created xsi:type="dcterms:W3CDTF">2022-12-31T05:43:00Z</dcterms:created>
  <dcterms:modified xsi:type="dcterms:W3CDTF">2025-08-26T09:41:08Z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A9333E6FC19546739F85ADCA7148193B_13</vt:lpwstr>
  </property>
</Properties>
</file>