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416" r:id="rId3"/>
    <p:sldId id="417" r:id="rId4"/>
    <p:sldId id="418" r:id="rId5"/>
    <p:sldId id="419" r:id="rId6"/>
    <p:sldId id="420" r:id="rId7"/>
    <p:sldId id="421" r:id="rId8"/>
    <p:sldId id="422" r:id="rId9"/>
    <p:sldId id="423" r:id="rId10"/>
    <p:sldId id="424" r:id="rId11"/>
    <p:sldId id="425" r:id="rId12"/>
    <p:sldId id="426" r:id="rId13"/>
    <p:sldId id="427" r:id="rId14"/>
    <p:sldId id="428" r:id="rId15"/>
    <p:sldId id="429" r:id="rId16"/>
    <p:sldId id="430" r:id="rId17"/>
    <p:sldId id="431" r:id="rId18"/>
    <p:sldId id="432" r:id="rId19"/>
    <p:sldId id="433" r:id="rId21"/>
    <p:sldId id="434" r:id="rId22"/>
    <p:sldId id="435" r:id="rId23"/>
    <p:sldId id="443" r:id="rId24"/>
    <p:sldId id="444" r:id="rId25"/>
    <p:sldId id="440" r:id="rId26"/>
    <p:sldId id="441" r:id="rId27"/>
    <p:sldId id="442" r:id="rId28"/>
    <p:sldId id="439" r:id="rId29"/>
    <p:sldId id="438" r:id="rId30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2031"/>
    <a:srgbClr val="FFF8DC"/>
    <a:srgbClr val="FFF4C9"/>
    <a:srgbClr val="FFFFFF"/>
    <a:srgbClr val="FFF795"/>
    <a:srgbClr val="FFF711"/>
    <a:srgbClr val="F9A221"/>
    <a:srgbClr val="DCDCDC"/>
    <a:srgbClr val="F0F0F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gs" Target="tags/tag59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形状 3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0175" y="135255"/>
            <a:ext cx="2049780" cy="248285"/>
          </a:xfrm>
          <a:prstGeom prst="rect">
            <a:avLst/>
          </a:prstGeom>
        </p:spPr>
      </p:pic>
      <p:pic>
        <p:nvPicPr>
          <p:cNvPr id="11" name="图片 10" descr="图片1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7725" y="147003"/>
            <a:ext cx="1039495" cy="2247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形状 3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0175" y="135255"/>
            <a:ext cx="2049780" cy="248285"/>
          </a:xfrm>
          <a:prstGeom prst="rect">
            <a:avLst/>
          </a:prstGeom>
        </p:spPr>
      </p:pic>
      <p:pic>
        <p:nvPicPr>
          <p:cNvPr id="9" name="图片 8" descr="图片1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7725" y="147003"/>
            <a:ext cx="1039495" cy="2247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 拷贝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形状 3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0175" y="135255"/>
            <a:ext cx="2049780" cy="248285"/>
          </a:xfrm>
          <a:prstGeom prst="rect">
            <a:avLst/>
          </a:prstGeom>
        </p:spPr>
      </p:pic>
      <p:pic>
        <p:nvPicPr>
          <p:cNvPr id="9" name="图片 8" descr="图片1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7725" y="147003"/>
            <a:ext cx="1039495" cy="2247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形状 3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0175" y="135255"/>
            <a:ext cx="2049780" cy="248285"/>
          </a:xfrm>
          <a:prstGeom prst="rect">
            <a:avLst/>
          </a:prstGeom>
        </p:spPr>
      </p:pic>
      <p:pic>
        <p:nvPicPr>
          <p:cNvPr id="9" name="图片 8" descr="图片1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7725" y="147003"/>
            <a:ext cx="1039495" cy="2247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1 拷贝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形状 3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0175" y="135255"/>
            <a:ext cx="2049780" cy="248285"/>
          </a:xfrm>
          <a:prstGeom prst="rect">
            <a:avLst/>
          </a:prstGeom>
        </p:spPr>
      </p:pic>
      <p:pic>
        <p:nvPicPr>
          <p:cNvPr id="13" name="图片 12" descr="图片1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7725" y="147003"/>
            <a:ext cx="1039495" cy="2247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拷贝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形状 3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0175" y="135255"/>
            <a:ext cx="2049780" cy="248285"/>
          </a:xfrm>
          <a:prstGeom prst="rect">
            <a:avLst/>
          </a:prstGeom>
        </p:spPr>
      </p:pic>
      <p:pic>
        <p:nvPicPr>
          <p:cNvPr id="9" name="图片 8" descr="图片1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7725" y="147003"/>
            <a:ext cx="1039495" cy="2247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 拷贝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形状 3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0175" y="135255"/>
            <a:ext cx="2049780" cy="248285"/>
          </a:xfrm>
          <a:prstGeom prst="rect">
            <a:avLst/>
          </a:prstGeom>
        </p:spPr>
      </p:pic>
      <p:pic>
        <p:nvPicPr>
          <p:cNvPr id="9" name="图片 8" descr="图片1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7725" y="147003"/>
            <a:ext cx="1039495" cy="2247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拷贝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635" y="1217295"/>
            <a:ext cx="12191365" cy="636905"/>
          </a:xfrm>
          <a:prstGeom prst="rect">
            <a:avLst/>
          </a:prstGeom>
          <a:noFill/>
          <a:effectLst>
            <a:reflection blurRad="6350" stA="36000" endA="300" endPos="25000" dir="5400000" sy="-100000" algn="bl" rotWithShape="0"/>
          </a:effectLst>
        </p:spPr>
        <p:txBody>
          <a:bodyPr wrap="square" rtlCol="0">
            <a:noAutofit/>
          </a:bodyPr>
          <a:p>
            <a:pPr algn="ctr">
              <a:lnSpc>
                <a:spcPct val="80000"/>
              </a:lnSpc>
            </a:pPr>
            <a:r>
              <a:rPr lang="zh-CN" altLang="en-US" sz="5400">
                <a:gradFill>
                  <a:gsLst>
                    <a:gs pos="0">
                      <a:schemeClr val="bg1"/>
                    </a:gs>
                    <a:gs pos="100000">
                      <a:srgbClr val="FFF795"/>
                    </a:gs>
                  </a:gsLst>
                  <a:lin ang="540000" scaled="1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</a:t>
            </a:r>
            <a:r>
              <a:rPr lang="en-US" altLang="zh-CN" sz="5400">
                <a:gradFill>
                  <a:gsLst>
                    <a:gs pos="0">
                      <a:schemeClr val="bg1"/>
                    </a:gs>
                    <a:gs pos="100000">
                      <a:srgbClr val="FFF795"/>
                    </a:gs>
                  </a:gsLst>
                  <a:lin ang="540000" scaled="1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r>
              <a:rPr lang="zh-CN" altLang="en-US" sz="5400">
                <a:gradFill>
                  <a:gsLst>
                    <a:gs pos="0">
                      <a:schemeClr val="bg1"/>
                    </a:gs>
                    <a:gs pos="100000">
                      <a:srgbClr val="FFF795"/>
                    </a:gs>
                  </a:gsLst>
                  <a:lin ang="540000" scaled="1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endParaRPr lang="zh-CN" altLang="en-US" sz="5400">
              <a:gradFill>
                <a:gsLst>
                  <a:gs pos="0">
                    <a:schemeClr val="bg1"/>
                  </a:gs>
                  <a:gs pos="100000">
                    <a:srgbClr val="FFF795"/>
                  </a:gs>
                </a:gsLst>
                <a:lin ang="540000" scaled="1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形状 3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0175" y="135255"/>
            <a:ext cx="2049780" cy="248285"/>
          </a:xfrm>
          <a:prstGeom prst="rect">
            <a:avLst/>
          </a:prstGeom>
        </p:spPr>
      </p:pic>
      <p:pic>
        <p:nvPicPr>
          <p:cNvPr id="11" name="图片 10" descr="图片1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7725" y="147003"/>
            <a:ext cx="1039495" cy="2247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4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2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3.xml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4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45.xml"/><Relationship Id="rId4" Type="http://schemas.openxmlformats.org/officeDocument/2006/relationships/image" Target="../media/image25.png"/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6.xml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7.xml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48.xml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9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50.xml"/><Relationship Id="rId1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1.xml"/><Relationship Id="rId1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52.xml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53.xml"/><Relationship Id="rId2" Type="http://schemas.openxmlformats.org/officeDocument/2006/relationships/image" Target="../media/image32.png"/><Relationship Id="rId1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4.xml"/><Relationship Id="rId1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5.xml"/><Relationship Id="rId1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56.xml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7.xml"/><Relationship Id="rId1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58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image" Target="../media/image11.png"/><Relationship Id="rId2" Type="http://schemas.openxmlformats.org/officeDocument/2006/relationships/tags" Target="../tags/tag19.xml"/><Relationship Id="rId19" Type="http://schemas.openxmlformats.org/officeDocument/2006/relationships/slideLayout" Target="../slideLayouts/slideLayout5.xml"/><Relationship Id="rId18" Type="http://schemas.openxmlformats.org/officeDocument/2006/relationships/tags" Target="../tags/tag34.xml"/><Relationship Id="rId17" Type="http://schemas.openxmlformats.org/officeDocument/2006/relationships/tags" Target="../tags/tag33.xml"/><Relationship Id="rId16" Type="http://schemas.openxmlformats.org/officeDocument/2006/relationships/tags" Target="../tags/tag32.xml"/><Relationship Id="rId15" Type="http://schemas.openxmlformats.org/officeDocument/2006/relationships/tags" Target="../tags/tag31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tags" Target="../tags/tag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5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6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7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8.xml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9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40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0" y="6542405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经传多赢投研总监 :杨春虎丨执业编号:A1120619100003  风险提示:观点基于软件数据和理论模型分析，仅供参考，不构成买卖建议，股市有风险，投资需谨慎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18180" y="62230"/>
            <a:ext cx="5755005" cy="375285"/>
          </a:xfrm>
          <a:prstGeom prst="rect">
            <a:avLst/>
          </a:prstGeom>
          <a:noFill/>
          <a:effectLst>
            <a:reflection stA="71000" endA="300" endPos="60000" dir="5400000" sy="-100000" algn="bl" rotWithShape="0"/>
          </a:effectLst>
        </p:spPr>
        <p:txBody>
          <a:bodyPr wrap="square" rtlCol="0">
            <a:noAutofit/>
          </a:bodyPr>
          <a:p>
            <a:pPr algn="ctr">
              <a:lnSpc>
                <a:spcPct val="80000"/>
              </a:lnSpc>
            </a:pPr>
            <a:r>
              <a:rPr lang="zh-CN" altLang="en-US" sz="3000">
                <a:gradFill>
                  <a:gsLst>
                    <a:gs pos="0">
                      <a:schemeClr val="bg1"/>
                    </a:gs>
                    <a:gs pos="100000">
                      <a:srgbClr val="FFF795"/>
                    </a:gs>
                  </a:gsLst>
                  <a:lin ang="540000" scaled="1"/>
                </a:gradFill>
                <a:latin typeface="Lucida Sans Unicode" panose="020B0602030504020204" charset="0"/>
                <a:ea typeface="黑体" panose="02010609060101010101" charset="-122"/>
                <a:sym typeface="+mn-ea"/>
              </a:rPr>
              <a:t>好行情也有大风险</a:t>
            </a:r>
            <a:endParaRPr lang="zh-CN" altLang="en-US" sz="3000">
              <a:gradFill>
                <a:gsLst>
                  <a:gs pos="0">
                    <a:schemeClr val="bg1"/>
                  </a:gs>
                  <a:gs pos="100000">
                    <a:srgbClr val="FFF795"/>
                  </a:gs>
                </a:gsLst>
                <a:lin ang="540000" scaled="1"/>
              </a:gradFill>
              <a:latin typeface="Lucida Sans Unicode" panose="020B0602030504020204" charset="0"/>
              <a:ea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26110" y="5601884"/>
            <a:ext cx="107442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b="1" dirty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altLang="zh-CN" b="1" dirty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10</a:t>
            </a:r>
            <a:r>
              <a:rPr lang="zh-CN" altLang="en-US" b="1" dirty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月绩差，</a:t>
            </a:r>
            <a:r>
              <a:rPr lang="en-US" altLang="zh-CN" b="1" dirty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11</a:t>
            </a:r>
            <a:r>
              <a:rPr lang="zh-CN" altLang="en-US" b="1" dirty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月绩优。</a:t>
            </a:r>
            <a:r>
              <a:rPr lang="en-US" altLang="zh-CN" b="1" dirty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10</a:t>
            </a:r>
            <a:r>
              <a:rPr lang="zh-CN" altLang="en-US" b="1" dirty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月新兴产业，</a:t>
            </a:r>
            <a:r>
              <a:rPr lang="en-US" altLang="zh-CN" b="1" dirty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11</a:t>
            </a:r>
            <a:r>
              <a:rPr lang="zh-CN" altLang="en-US" b="1" dirty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月未来产业</a:t>
            </a:r>
            <a:endParaRPr lang="zh-CN" altLang="en-US" b="1" dirty="0">
              <a:latin typeface="Lucida Sans Unicode" panose="020B0602030504020204" charset="0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/>
            <a:r>
              <a:rPr lang="en-US" altLang="zh-CN" b="1" dirty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b="1" dirty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、中小盘居多，大盘跑输</a:t>
            </a:r>
            <a:endParaRPr lang="zh-CN" altLang="en-US" b="1" dirty="0">
              <a:latin typeface="Lucida Sans Unicode" panose="020B0602030504020204" charset="0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/>
            <a:r>
              <a:rPr lang="en-US" altLang="zh-CN" b="1" dirty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3</a:t>
            </a:r>
            <a:r>
              <a:rPr lang="zh-CN" altLang="en-US" b="1" dirty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、牛市机会也会轮动，不是一成不变，注意节奏切换</a:t>
            </a:r>
            <a:endParaRPr lang="zh-CN" altLang="en-US" b="1" dirty="0">
              <a:latin typeface="Lucida Sans Unicode" panose="020B0602030504020204" charset="0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20765" y="861695"/>
            <a:ext cx="5586095" cy="46164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" y="861695"/>
            <a:ext cx="5603875" cy="46170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0" y="6542405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经传多赢投研总监 :杨春虎丨执业编号:A1120619100003  风险提示:观点基于软件数据和理论模型分析，仅供参考，不构成买卖建议，股市有风险，投资需谨慎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18180" y="62230"/>
            <a:ext cx="5755005" cy="375285"/>
          </a:xfrm>
          <a:prstGeom prst="rect">
            <a:avLst/>
          </a:prstGeom>
          <a:noFill/>
          <a:effectLst>
            <a:reflection stA="71000" endA="300" endPos="60000" dir="5400000" sy="-100000" algn="bl" rotWithShape="0"/>
          </a:effectLst>
        </p:spPr>
        <p:txBody>
          <a:bodyPr wrap="square" rtlCol="0">
            <a:noAutofit/>
          </a:bodyPr>
          <a:p>
            <a:pPr algn="ctr">
              <a:lnSpc>
                <a:spcPct val="80000"/>
              </a:lnSpc>
            </a:pPr>
            <a:r>
              <a:rPr lang="zh-CN" altLang="en-US" sz="3000" b="1">
                <a:gradFill>
                  <a:gsLst>
                    <a:gs pos="0">
                      <a:schemeClr val="bg1"/>
                    </a:gs>
                    <a:gs pos="100000">
                      <a:srgbClr val="FFF795"/>
                    </a:gs>
                  </a:gsLst>
                  <a:lin ang="540000" scaled="1"/>
                </a:gradFill>
                <a:latin typeface="Lucida Sans Unicode" panose="020B0602030504020204" charset="0"/>
                <a:ea typeface="黑体" panose="02010609060101010101" charset="-122"/>
                <a:sym typeface="+mn-ea"/>
              </a:rPr>
              <a:t>行情集中于未来</a:t>
            </a:r>
            <a:endParaRPr lang="zh-CN" altLang="en-US" sz="3000" b="1">
              <a:gradFill>
                <a:gsLst>
                  <a:gs pos="0">
                    <a:schemeClr val="bg1"/>
                  </a:gs>
                  <a:gs pos="100000">
                    <a:srgbClr val="FFF795"/>
                  </a:gs>
                </a:gsLst>
                <a:lin ang="540000" scaled="1"/>
              </a:gradFill>
              <a:latin typeface="Lucida Sans Unicode" panose="020B0602030504020204" charset="0"/>
              <a:ea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42795" y="682625"/>
            <a:ext cx="8105775" cy="50577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997014" y="5819051"/>
            <a:ext cx="837624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b="1" dirty="0">
                <a:latin typeface="Lucida Sans Unicode" panose="020B0602030504020204" charset="0"/>
                <a:ea typeface="黑体" panose="02010609060101010101" charset="-122"/>
                <a:sym typeface="+mn-ea"/>
              </a:rPr>
              <a:t>发展看未来，硬科技为主要核心</a:t>
            </a:r>
            <a:endParaRPr lang="zh-CN" b="1" dirty="0">
              <a:latin typeface="Lucida Sans Unicode" panose="020B0602030504020204" charset="0"/>
              <a:ea typeface="黑体" panose="02010609060101010101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>
                <a:latin typeface="Lucida Sans Unicode" panose="020B0602030504020204" charset="0"/>
                <a:ea typeface="黑体" panose="02010609060101010101" charset="-122"/>
                <a:sym typeface="+mn-ea"/>
              </a:rPr>
              <a:t>防守看过去，高股息为防御策略</a:t>
            </a:r>
            <a:endParaRPr lang="zh-CN" b="1" dirty="0">
              <a:latin typeface="Lucida Sans Unicode" panose="020B0602030504020204" charset="0"/>
              <a:ea typeface="黑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453755" y="4861560"/>
            <a:ext cx="14452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图片来源：网络</a:t>
            </a:r>
            <a:endParaRPr lang="zh-CN" altLang="en-US" sz="1400"/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0" y="6542405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经传多赢投研总监 :杨春虎丨执业编号:A1120619100003  风险提示:观点基于软件数据和理论模型分析，仅供参考，不构成买卖建议，股市有风险，投资需谨慎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18180" y="62230"/>
            <a:ext cx="5755005" cy="375285"/>
          </a:xfrm>
          <a:prstGeom prst="rect">
            <a:avLst/>
          </a:prstGeom>
          <a:noFill/>
          <a:effectLst>
            <a:reflection stA="71000" endA="300" endPos="60000" dir="5400000" sy="-100000" algn="bl" rotWithShape="0"/>
          </a:effectLst>
        </p:spPr>
        <p:txBody>
          <a:bodyPr wrap="square" rtlCol="0">
            <a:noAutofit/>
          </a:bodyPr>
          <a:p>
            <a:pPr algn="ctr">
              <a:lnSpc>
                <a:spcPct val="80000"/>
              </a:lnSpc>
            </a:pPr>
            <a:r>
              <a:rPr lang="zh-CN" altLang="en-US" sz="3000" b="1">
                <a:gradFill>
                  <a:gsLst>
                    <a:gs pos="0">
                      <a:schemeClr val="bg1"/>
                    </a:gs>
                    <a:gs pos="100000">
                      <a:srgbClr val="FFF795"/>
                    </a:gs>
                  </a:gsLst>
                  <a:lin ang="540000" scaled="1"/>
                </a:gradFill>
                <a:latin typeface="Lucida Sans Unicode" panose="020B0602030504020204" charset="0"/>
                <a:ea typeface="黑体" panose="02010609060101010101" charset="-122"/>
                <a:sym typeface="+mn-ea"/>
              </a:rPr>
              <a:t>历史中的未来产业</a:t>
            </a:r>
            <a:endParaRPr lang="zh-CN" altLang="en-US" sz="3000" b="1">
              <a:gradFill>
                <a:gsLst>
                  <a:gs pos="0">
                    <a:schemeClr val="bg1"/>
                  </a:gs>
                  <a:gs pos="100000">
                    <a:srgbClr val="FFF795"/>
                  </a:gs>
                </a:gsLst>
                <a:lin ang="540000" scaled="1"/>
              </a:gradFill>
              <a:latin typeface="Lucida Sans Unicode" panose="020B0602030504020204" charset="0"/>
              <a:ea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1025" y="5841279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b="1" dirty="0">
                <a:latin typeface="Lucida Sans Unicode" panose="020B0602030504020204" charset="0"/>
                <a:ea typeface="黑体" panose="02010609060101010101" charset="-122"/>
                <a:cs typeface="思源黑体 CN Bold" panose="020B0800000000000000" charset="-122"/>
                <a:sym typeface="+mn-ea"/>
              </a:rPr>
              <a:t>新能源、光伏、半导体，在前期产业扩展中，成为市场核心主线</a:t>
            </a:r>
            <a:endParaRPr lang="zh-CN" b="1" dirty="0">
              <a:latin typeface="Lucida Sans Unicode" panose="020B0602030504020204" charset="0"/>
              <a:ea typeface="黑体" panose="02010609060101010101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>
                <a:latin typeface="Lucida Sans Unicode" panose="020B0602030504020204" charset="0"/>
                <a:ea typeface="黑体" panose="02010609060101010101" charset="-122"/>
                <a:cs typeface="思源黑体 CN Bold" panose="020B0800000000000000" charset="-122"/>
                <a:sym typeface="+mn-ea"/>
              </a:rPr>
              <a:t>布局月线金叉的未来产业的机会</a:t>
            </a:r>
            <a:endParaRPr lang="zh-CN" altLang="en-US" b="1" dirty="0">
              <a:latin typeface="Lucida Sans Unicode" panose="020B0602030504020204" charset="0"/>
              <a:ea typeface="黑体" panose="02010609060101010101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9195" y="655320"/>
            <a:ext cx="9547225" cy="51841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2562860" y="2130425"/>
            <a:ext cx="2803525" cy="464185"/>
          </a:xfrm>
          <a:prstGeom prst="rect">
            <a:avLst/>
          </a:prstGeom>
          <a:noFill/>
          <a:effectLst>
            <a:reflection blurRad="6350" stA="36000" endA="300" endPos="25000" dir="5400000" sy="-100000" algn="bl" rotWithShape="0"/>
          </a:effectLst>
        </p:spPr>
        <p:txBody>
          <a:bodyPr wrap="square" rtlCol="0">
            <a:noAutofit/>
          </a:bodyPr>
          <a:p>
            <a:pPr algn="l">
              <a:lnSpc>
                <a:spcPct val="80000"/>
              </a:lnSpc>
            </a:pPr>
            <a:r>
              <a:rPr lang="zh-CN" altLang="en-US" sz="4200">
                <a:gradFill>
                  <a:gsLst>
                    <a:gs pos="0">
                      <a:schemeClr val="bg1"/>
                    </a:gs>
                    <a:gs pos="100000">
                      <a:srgbClr val="FFF795"/>
                    </a:gs>
                  </a:gsLst>
                  <a:lin ang="540000" scaled="1"/>
                </a:gradFill>
                <a:latin typeface="Lucida Sans Unicode" panose="020B0602030504020204" charset="0"/>
                <a:ea typeface="黑体" panose="02010609060101010101" charset="-122"/>
              </a:rPr>
              <a:t>PART 0</a:t>
            </a:r>
            <a:r>
              <a:rPr lang="en-US" altLang="zh-CN" sz="4200">
                <a:gradFill>
                  <a:gsLst>
                    <a:gs pos="0">
                      <a:schemeClr val="bg1"/>
                    </a:gs>
                    <a:gs pos="100000">
                      <a:srgbClr val="FFF795"/>
                    </a:gs>
                  </a:gsLst>
                  <a:lin ang="540000" scaled="1"/>
                </a:gradFill>
                <a:latin typeface="Lucida Sans Unicode" panose="020B0602030504020204" charset="0"/>
                <a:ea typeface="黑体" panose="02010609060101010101" charset="-122"/>
              </a:rPr>
              <a:t>3</a:t>
            </a:r>
            <a:endParaRPr lang="en-US" altLang="zh-CN" sz="4200">
              <a:gradFill>
                <a:gsLst>
                  <a:gs pos="0">
                    <a:schemeClr val="bg1"/>
                  </a:gs>
                  <a:gs pos="100000">
                    <a:srgbClr val="FFF795"/>
                  </a:gs>
                </a:gsLst>
                <a:lin ang="540000" scaled="1"/>
              </a:gradFill>
              <a:latin typeface="Lucida Sans Unicode" panose="020B0602030504020204" charset="0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2871470"/>
            <a:ext cx="12192000" cy="752475"/>
          </a:xfrm>
          <a:prstGeom prst="rect">
            <a:avLst/>
          </a:prstGeom>
          <a:noFill/>
          <a:effectLst>
            <a:reflection blurRad="6350" stA="15000" endA="300" endPos="20000" dir="5400000" sy="-100000" algn="bl" rotWithShape="0"/>
          </a:effectLst>
        </p:spPr>
        <p:txBody>
          <a:bodyPr wrap="square" rtlCol="0">
            <a:noAutofit/>
          </a:bodyPr>
          <a:p>
            <a:pPr algn="ctr">
              <a:lnSpc>
                <a:spcPct val="80000"/>
              </a:lnSpc>
            </a:pPr>
            <a:r>
              <a:rPr lang="zh-CN" altLang="en-US" sz="6400">
                <a:gradFill>
                  <a:gsLst>
                    <a:gs pos="0">
                      <a:srgbClr val="F42031"/>
                    </a:gs>
                    <a:gs pos="100000">
                      <a:srgbClr val="F42031"/>
                    </a:gs>
                  </a:gsLst>
                  <a:lin ang="540000" scaled="1"/>
                </a:gradFill>
                <a:latin typeface="Lucida Sans Unicode" panose="020B0602030504020204" charset="0"/>
                <a:ea typeface="黑体" panose="02010609060101010101" charset="-122"/>
              </a:rPr>
              <a:t>投资科技，拥抱未来</a:t>
            </a:r>
            <a:endParaRPr lang="zh-CN" altLang="en-US" sz="6400">
              <a:gradFill>
                <a:gsLst>
                  <a:gs pos="0">
                    <a:srgbClr val="F42031"/>
                  </a:gs>
                  <a:gs pos="100000">
                    <a:srgbClr val="F42031"/>
                  </a:gs>
                </a:gsLst>
                <a:lin ang="540000" scaled="1"/>
              </a:gradFill>
              <a:latin typeface="Lucida Sans Unicode" panose="020B0602030504020204" charset="0"/>
              <a:ea typeface="黑体" panose="0201060906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0" y="6542405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经传多赢投研总监 :杨春虎丨执业编号:A1120619100003  风险提示:观点基于软件数据和理论模型分析，仅供参考，不构成买卖建议，股市有风险，投资需谨慎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18180" y="62230"/>
            <a:ext cx="5755005" cy="375285"/>
          </a:xfrm>
          <a:prstGeom prst="rect">
            <a:avLst/>
          </a:prstGeom>
          <a:noFill/>
          <a:effectLst>
            <a:reflection stA="71000" endA="300" endPos="60000" dir="5400000" sy="-100000" algn="bl" rotWithShape="0"/>
          </a:effectLst>
        </p:spPr>
        <p:txBody>
          <a:bodyPr wrap="square" rtlCol="0">
            <a:noAutofit/>
          </a:bodyPr>
          <a:p>
            <a:pPr algn="ctr">
              <a:lnSpc>
                <a:spcPct val="80000"/>
              </a:lnSpc>
            </a:pPr>
            <a:r>
              <a:rPr lang="zh-CN" altLang="en-US" sz="3000" b="1">
                <a:gradFill>
                  <a:gsLst>
                    <a:gs pos="0">
                      <a:schemeClr val="bg1"/>
                    </a:gs>
                    <a:gs pos="100000">
                      <a:srgbClr val="FFF795"/>
                    </a:gs>
                  </a:gsLst>
                  <a:lin ang="540000" scaled="1"/>
                </a:gradFill>
                <a:latin typeface="Lucida Sans Unicode" panose="020B0602030504020204" charset="0"/>
                <a:ea typeface="黑体" panose="02010609060101010101" charset="-122"/>
              </a:rPr>
              <a:t>新兴产业，未来产业</a:t>
            </a:r>
            <a:endParaRPr lang="zh-CN" altLang="en-US" sz="3000" b="1">
              <a:gradFill>
                <a:gsLst>
                  <a:gs pos="0">
                    <a:schemeClr val="bg1"/>
                  </a:gs>
                  <a:gs pos="100000">
                    <a:srgbClr val="FFF795"/>
                  </a:gs>
                </a:gsLst>
                <a:lin ang="540000" scaled="1"/>
              </a:gradFill>
              <a:latin typeface="Lucida Sans Unicode" panose="020B0602030504020204" charset="0"/>
              <a:ea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3585" y="3308350"/>
            <a:ext cx="2480310" cy="2940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585" y="577850"/>
            <a:ext cx="2480310" cy="28143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8729345" y="577850"/>
            <a:ext cx="2713990" cy="37712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3347720" y="4399280"/>
            <a:ext cx="8095615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b="1" dirty="0" smtClean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本轮行情核心主题：新兴产业，未来产业</a:t>
            </a:r>
            <a:endParaRPr lang="zh-CN" b="1" dirty="0" smtClean="0">
              <a:latin typeface="Lucida Sans Unicode" panose="020B0602030504020204" charset="0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b="1" dirty="0" smtClean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鼓励并购</a:t>
            </a:r>
            <a:r>
              <a:rPr lang="en-US" altLang="zh-CN" b="1" dirty="0" smtClean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-</a:t>
            </a:r>
            <a:r>
              <a:rPr lang="zh-CN" altLang="en-US" b="1" dirty="0" smtClean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设立投资基金</a:t>
            </a:r>
            <a:r>
              <a:rPr lang="en-US" altLang="zh-CN" b="1" dirty="0" smtClean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-</a:t>
            </a:r>
            <a:r>
              <a:rPr lang="zh-CN" altLang="en-US" b="1" dirty="0" smtClean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鼓励员工持股贷</a:t>
            </a:r>
            <a:endParaRPr lang="zh-CN" altLang="en-US" b="1" dirty="0" smtClean="0">
              <a:latin typeface="Lucida Sans Unicode" panose="020B0602030504020204" charset="0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b="1" dirty="0" smtClean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先有机构持股贷，后有员工持股贷</a:t>
            </a:r>
            <a:endParaRPr lang="zh-CN" altLang="en-US" b="1" dirty="0" smtClean="0">
              <a:latin typeface="Lucida Sans Unicode" panose="020B0602030504020204" charset="0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b="1" dirty="0" smtClean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政策扶持</a:t>
            </a:r>
            <a:r>
              <a:rPr lang="en-US" altLang="zh-CN" b="1" dirty="0" smtClean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-</a:t>
            </a:r>
            <a:r>
              <a:rPr lang="zh-CN" altLang="en-US" b="1" dirty="0" smtClean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资金支持</a:t>
            </a:r>
            <a:r>
              <a:rPr lang="en-US" altLang="zh-CN" b="1" dirty="0" smtClean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-</a:t>
            </a:r>
            <a:r>
              <a:rPr lang="zh-CN" altLang="en-US" b="1" dirty="0" smtClean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未来刚需</a:t>
            </a:r>
            <a:r>
              <a:rPr lang="en-US" altLang="zh-CN" b="1" dirty="0" smtClean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-</a:t>
            </a:r>
            <a:r>
              <a:rPr lang="zh-CN" altLang="en-US" b="1" dirty="0" smtClean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投资就是买入未来，等待兑现</a:t>
            </a:r>
            <a:endParaRPr lang="zh-CN" b="1" dirty="0" smtClean="0">
              <a:latin typeface="Lucida Sans Unicode" panose="020B0602030504020204" charset="0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b="1" dirty="0" smtClean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07</a:t>
            </a:r>
            <a:r>
              <a:rPr lang="zh-CN" altLang="en-US" b="1" dirty="0" smtClean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年券商国企</a:t>
            </a:r>
            <a:r>
              <a:rPr lang="en-US" altLang="zh-CN" b="1" dirty="0" smtClean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-15</a:t>
            </a:r>
            <a:r>
              <a:rPr lang="zh-CN" altLang="en-US" b="1" dirty="0" smtClean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年创业科技</a:t>
            </a:r>
            <a:r>
              <a:rPr lang="en-US" altLang="zh-CN" b="1" dirty="0" smtClean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-24</a:t>
            </a:r>
            <a:r>
              <a:rPr lang="zh-CN" altLang="en-US" b="1" dirty="0" smtClean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年新质生产力</a:t>
            </a:r>
            <a:endParaRPr lang="zh-CN" altLang="en-US" b="1" dirty="0" smtClean="0">
              <a:latin typeface="Lucida Sans Unicode" panose="020B0602030504020204" charset="0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453765" y="4399280"/>
            <a:ext cx="14452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图片来源：网络</a:t>
            </a:r>
            <a:endParaRPr lang="zh-CN" altLang="en-US" sz="140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710" y="577850"/>
            <a:ext cx="4910455" cy="378777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0" y="6542405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经传多赢投研总监 :杨春虎丨执业编号:A1120619100003  风险提示:观点基于软件数据和理论模型分析，仅供参考，不构成买卖建议，股市有风险，投资需谨慎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18180" y="62230"/>
            <a:ext cx="5755005" cy="375285"/>
          </a:xfrm>
          <a:prstGeom prst="rect">
            <a:avLst/>
          </a:prstGeom>
          <a:noFill/>
          <a:effectLst>
            <a:reflection stA="71000" endA="300" endPos="60000" dir="5400000" sy="-100000" algn="bl" rotWithShape="0"/>
          </a:effectLst>
        </p:spPr>
        <p:txBody>
          <a:bodyPr wrap="square" rtlCol="0">
            <a:noAutofit/>
          </a:bodyPr>
          <a:p>
            <a:pPr algn="ctr">
              <a:lnSpc>
                <a:spcPct val="80000"/>
              </a:lnSpc>
            </a:pPr>
            <a:r>
              <a:rPr lang="zh-CN" altLang="en-US" sz="3000">
                <a:gradFill>
                  <a:gsLst>
                    <a:gs pos="0">
                      <a:schemeClr val="bg1"/>
                    </a:gs>
                    <a:gs pos="100000">
                      <a:srgbClr val="FFF795"/>
                    </a:gs>
                  </a:gsLst>
                  <a:lin ang="540000" scaled="1"/>
                </a:gradFill>
                <a:latin typeface="Lucida Sans Unicode" panose="020B0602030504020204" charset="0"/>
                <a:ea typeface="黑体" panose="02010609060101010101" charset="-122"/>
              </a:rPr>
              <a:t>未来产业的无限空间</a:t>
            </a:r>
            <a:endParaRPr lang="zh-CN" altLang="en-US" sz="3000">
              <a:gradFill>
                <a:gsLst>
                  <a:gs pos="0">
                    <a:schemeClr val="bg1"/>
                  </a:gs>
                  <a:gs pos="100000">
                    <a:srgbClr val="FFF795"/>
                  </a:gs>
                </a:gsLst>
                <a:lin ang="540000" scaled="1"/>
              </a:gradFill>
              <a:latin typeface="Lucida Sans Unicode" panose="020B0602030504020204" charset="0"/>
              <a:ea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97014" y="5779046"/>
            <a:ext cx="837624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dirty="0">
                <a:latin typeface="Lucida Sans Unicode" panose="020B0602030504020204" charset="0"/>
                <a:ea typeface="黑体" panose="02010609060101010101" charset="-122"/>
                <a:sym typeface="+mn-ea"/>
              </a:rPr>
              <a:t>聚焦大产业，投资大未来</a:t>
            </a:r>
            <a:endParaRPr lang="zh-CN" dirty="0">
              <a:latin typeface="Lucida Sans Unicode" panose="020B0602030504020204" charset="0"/>
              <a:ea typeface="黑体" panose="02010609060101010101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>
                <a:latin typeface="Lucida Sans Unicode" panose="020B0602030504020204" charset="0"/>
                <a:ea typeface="黑体" panose="02010609060101010101" charset="-122"/>
                <a:sym typeface="+mn-ea"/>
              </a:rPr>
              <a:t>人工智能，机器人，量子技术，</a:t>
            </a:r>
            <a:r>
              <a:rPr lang="en-US" altLang="zh-CN" dirty="0">
                <a:latin typeface="Lucida Sans Unicode" panose="020B0602030504020204" charset="0"/>
                <a:ea typeface="黑体" panose="02010609060101010101" charset="-122"/>
                <a:sym typeface="+mn-ea"/>
              </a:rPr>
              <a:t>6G</a:t>
            </a:r>
            <a:r>
              <a:rPr lang="zh-CN" altLang="en-US" dirty="0">
                <a:latin typeface="Lucida Sans Unicode" panose="020B0602030504020204" charset="0"/>
                <a:ea typeface="黑体" panose="02010609060101010101" charset="-122"/>
                <a:sym typeface="+mn-ea"/>
              </a:rPr>
              <a:t>通信等</a:t>
            </a:r>
            <a:endParaRPr lang="zh-CN" altLang="en-US" dirty="0">
              <a:latin typeface="Lucida Sans Unicode" panose="020B0602030504020204" charset="0"/>
              <a:ea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7315" y="657860"/>
            <a:ext cx="9437370" cy="51212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0" y="6542405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经传多赢投研总监 :杨春虎丨执业编号:A1120619100003  风险提示:观点基于软件数据和理论模型分析，仅供参考，不构成买卖建议，股市有风险，投资需谨慎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18180" y="62230"/>
            <a:ext cx="5755005" cy="375285"/>
          </a:xfrm>
          <a:prstGeom prst="rect">
            <a:avLst/>
          </a:prstGeom>
          <a:noFill/>
          <a:effectLst>
            <a:reflection stA="71000" endA="300" endPos="60000" dir="5400000" sy="-100000" algn="bl" rotWithShape="0"/>
          </a:effectLst>
        </p:spPr>
        <p:txBody>
          <a:bodyPr wrap="square" rtlCol="0">
            <a:noAutofit/>
          </a:bodyPr>
          <a:p>
            <a:pPr algn="ctr">
              <a:lnSpc>
                <a:spcPct val="80000"/>
              </a:lnSpc>
            </a:pPr>
            <a:r>
              <a:rPr lang="zh-CN" altLang="en-US" sz="3000" b="1">
                <a:gradFill>
                  <a:gsLst>
                    <a:gs pos="0">
                      <a:schemeClr val="bg1"/>
                    </a:gs>
                    <a:gs pos="100000">
                      <a:srgbClr val="FFF795"/>
                    </a:gs>
                  </a:gsLst>
                  <a:lin ang="540000" scaled="1"/>
                </a:gradFill>
                <a:latin typeface="Lucida Sans Unicode" panose="020B0602030504020204" charset="0"/>
                <a:ea typeface="黑体" panose="02010609060101010101" charset="-122"/>
                <a:sym typeface="+mn-ea"/>
              </a:rPr>
              <a:t>新兴产业的历史借鉴</a:t>
            </a:r>
            <a:endParaRPr lang="zh-CN" altLang="en-US" sz="3000" b="1">
              <a:gradFill>
                <a:gsLst>
                  <a:gs pos="0">
                    <a:schemeClr val="bg1"/>
                  </a:gs>
                  <a:gs pos="100000">
                    <a:srgbClr val="FFF795"/>
                  </a:gs>
                </a:gsLst>
                <a:lin ang="540000" scaled="1"/>
              </a:gradFill>
              <a:latin typeface="Lucida Sans Unicode" panose="020B0602030504020204" charset="0"/>
              <a:ea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6515" y="561975"/>
            <a:ext cx="9716770" cy="527621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997014" y="5838101"/>
            <a:ext cx="837624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dirty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2019</a:t>
            </a:r>
            <a:r>
              <a:rPr lang="zh-CN" altLang="en-US" dirty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年内外双循环，循环核心，房住不炒，新能源车一马当先</a:t>
            </a:r>
            <a:endParaRPr lang="zh-CN" altLang="en-US" dirty="0">
              <a:latin typeface="Lucida Sans Unicode" panose="020B0602030504020204" charset="0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小到大是梦想，大到更大，是信念和机遇</a:t>
            </a:r>
            <a:endParaRPr lang="zh-CN" altLang="en-US" dirty="0">
              <a:latin typeface="Lucida Sans Unicode" panose="020B0602030504020204" charset="0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0" y="6542405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经传多赢投研总监 :杨春虎丨执业编号:A1120619100003  风险提示:观点基于软件数据和理论模型分析，仅供参考，不构成买卖建议，股市有风险，投资需谨慎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18180" y="62230"/>
            <a:ext cx="5755005" cy="375285"/>
          </a:xfrm>
          <a:prstGeom prst="rect">
            <a:avLst/>
          </a:prstGeom>
          <a:noFill/>
          <a:effectLst>
            <a:reflection stA="71000" endA="300" endPos="60000" dir="5400000" sy="-100000" algn="bl" rotWithShape="0"/>
          </a:effectLst>
        </p:spPr>
        <p:txBody>
          <a:bodyPr wrap="square" rtlCol="0">
            <a:noAutofit/>
          </a:bodyPr>
          <a:p>
            <a:pPr algn="ctr">
              <a:lnSpc>
                <a:spcPct val="80000"/>
              </a:lnSpc>
            </a:pPr>
            <a:r>
              <a:rPr lang="zh-CN" altLang="en-US" sz="3000" b="1">
                <a:gradFill>
                  <a:gsLst>
                    <a:gs pos="0">
                      <a:schemeClr val="bg1"/>
                    </a:gs>
                    <a:gs pos="100000">
                      <a:srgbClr val="FFF795"/>
                    </a:gs>
                  </a:gsLst>
                  <a:lin ang="540000" scaled="1"/>
                </a:gradFill>
                <a:latin typeface="Lucida Sans Unicode" panose="020B0602030504020204" charset="0"/>
                <a:ea typeface="黑体" panose="02010609060101010101" charset="-122"/>
                <a:sym typeface="+mn-ea"/>
              </a:rPr>
              <a:t>历史龙头的规律</a:t>
            </a:r>
            <a:endParaRPr lang="zh-CN" altLang="en-US" sz="3000" b="1">
              <a:gradFill>
                <a:gsLst>
                  <a:gs pos="0">
                    <a:schemeClr val="bg1"/>
                  </a:gs>
                  <a:gs pos="100000">
                    <a:srgbClr val="FFF795"/>
                  </a:gs>
                </a:gsLst>
                <a:lin ang="540000" scaled="1"/>
              </a:gradFill>
              <a:latin typeface="Lucida Sans Unicode" panose="020B0602030504020204" charset="0"/>
              <a:ea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97014" y="5838101"/>
            <a:ext cx="837624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dirty="0">
                <a:latin typeface="Lucida Sans Unicode" panose="020B0602030504020204" charset="0"/>
                <a:ea typeface="黑体" panose="02010609060101010101" charset="-122"/>
                <a:sym typeface="+mn-ea"/>
              </a:rPr>
              <a:t>好行业，业绩好的公司，机构反复参与，控盘反复增加</a:t>
            </a:r>
            <a:endParaRPr lang="zh-CN" dirty="0">
              <a:latin typeface="Lucida Sans Unicode" panose="020B0602030504020204" charset="0"/>
              <a:ea typeface="黑体" panose="02010609060101010101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>
                <a:latin typeface="Lucida Sans Unicode" panose="020B0602030504020204" charset="0"/>
                <a:ea typeface="黑体" panose="02010609060101010101" charset="-122"/>
                <a:sym typeface="+mn-ea"/>
              </a:rPr>
              <a:t>投早，投小，投长期，投硬科技</a:t>
            </a:r>
            <a:endParaRPr lang="zh-CN" dirty="0">
              <a:latin typeface="Lucida Sans Unicode" panose="020B0602030504020204" charset="0"/>
              <a:ea typeface="黑体" panose="02010609060101010101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9215" y="574675"/>
            <a:ext cx="9692640" cy="52635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2562860" y="2130425"/>
            <a:ext cx="2803525" cy="464185"/>
          </a:xfrm>
          <a:prstGeom prst="rect">
            <a:avLst/>
          </a:prstGeom>
          <a:noFill/>
          <a:effectLst>
            <a:reflection blurRad="6350" stA="36000" endA="300" endPos="25000" dir="5400000" sy="-100000" algn="bl" rotWithShape="0"/>
          </a:effectLst>
        </p:spPr>
        <p:txBody>
          <a:bodyPr wrap="square" rtlCol="0">
            <a:noAutofit/>
          </a:bodyPr>
          <a:p>
            <a:pPr algn="l">
              <a:lnSpc>
                <a:spcPct val="80000"/>
              </a:lnSpc>
            </a:pPr>
            <a:r>
              <a:rPr lang="zh-CN" altLang="en-US" sz="4200">
                <a:gradFill>
                  <a:gsLst>
                    <a:gs pos="0">
                      <a:schemeClr val="bg1"/>
                    </a:gs>
                    <a:gs pos="100000">
                      <a:srgbClr val="FFF795"/>
                    </a:gs>
                  </a:gsLst>
                  <a:lin ang="540000" scaled="1"/>
                </a:gradFill>
                <a:latin typeface="Lucida Sans Unicode" panose="020B0602030504020204" charset="0"/>
                <a:ea typeface="黑体" panose="02010609060101010101" charset="-122"/>
              </a:rPr>
              <a:t>PART 0</a:t>
            </a:r>
            <a:r>
              <a:rPr lang="en-US" altLang="zh-CN" sz="4200">
                <a:gradFill>
                  <a:gsLst>
                    <a:gs pos="0">
                      <a:schemeClr val="bg1"/>
                    </a:gs>
                    <a:gs pos="100000">
                      <a:srgbClr val="FFF795"/>
                    </a:gs>
                  </a:gsLst>
                  <a:lin ang="540000" scaled="1"/>
                </a:gradFill>
                <a:latin typeface="Lucida Sans Unicode" panose="020B0602030504020204" charset="0"/>
                <a:ea typeface="黑体" panose="02010609060101010101" charset="-122"/>
              </a:rPr>
              <a:t>4</a:t>
            </a:r>
            <a:endParaRPr lang="en-US" altLang="zh-CN" sz="4200">
              <a:gradFill>
                <a:gsLst>
                  <a:gs pos="0">
                    <a:schemeClr val="bg1"/>
                  </a:gs>
                  <a:gs pos="100000">
                    <a:srgbClr val="FFF795"/>
                  </a:gs>
                </a:gsLst>
                <a:lin ang="540000" scaled="1"/>
              </a:gradFill>
              <a:latin typeface="Lucida Sans Unicode" panose="020B0602030504020204" charset="0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2871470"/>
            <a:ext cx="12192000" cy="752475"/>
          </a:xfrm>
          <a:prstGeom prst="rect">
            <a:avLst/>
          </a:prstGeom>
          <a:noFill/>
          <a:effectLst>
            <a:reflection blurRad="6350" stA="15000" endA="300" endPos="20000" dir="5400000" sy="-100000" algn="bl" rotWithShape="0"/>
          </a:effectLst>
        </p:spPr>
        <p:txBody>
          <a:bodyPr wrap="square" rtlCol="0">
            <a:noAutofit/>
          </a:bodyPr>
          <a:p>
            <a:pPr algn="ctr">
              <a:lnSpc>
                <a:spcPct val="80000"/>
              </a:lnSpc>
            </a:pPr>
            <a:r>
              <a:rPr lang="zh-CN" altLang="en-US" sz="6400">
                <a:gradFill>
                  <a:gsLst>
                    <a:gs pos="0">
                      <a:srgbClr val="F42031"/>
                    </a:gs>
                    <a:gs pos="100000">
                      <a:srgbClr val="F42031"/>
                    </a:gs>
                  </a:gsLst>
                  <a:lin ang="540000" scaled="1"/>
                </a:gradFill>
                <a:latin typeface="Lucida Sans Unicode" panose="020B0602030504020204" charset="0"/>
                <a:ea typeface="黑体" panose="02010609060101010101" charset="-122"/>
              </a:rPr>
              <a:t>轻舟已过，未来可期</a:t>
            </a:r>
            <a:endParaRPr lang="zh-CN" altLang="en-US" sz="6400">
              <a:gradFill>
                <a:gsLst>
                  <a:gs pos="0">
                    <a:srgbClr val="F42031"/>
                  </a:gs>
                  <a:gs pos="100000">
                    <a:srgbClr val="F42031"/>
                  </a:gs>
                </a:gsLst>
                <a:lin ang="540000" scaled="1"/>
              </a:gradFill>
              <a:latin typeface="Lucida Sans Unicode" panose="020B0602030504020204" charset="0"/>
              <a:ea typeface="黑体" panose="0201060906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0" y="6542405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经传多赢投研总监 :杨春虎丨执业编号:A1120619100003  风险提示:观点基于软件数据和理论模型分析，仅供参考，不构成买卖建议，股市有风险，投资需谨慎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18180" y="62230"/>
            <a:ext cx="5755005" cy="375285"/>
          </a:xfrm>
          <a:prstGeom prst="rect">
            <a:avLst/>
          </a:prstGeom>
          <a:noFill/>
          <a:effectLst>
            <a:reflection stA="71000" endA="300" endPos="60000" dir="5400000" sy="-100000" algn="bl" rotWithShape="0"/>
          </a:effectLst>
        </p:spPr>
        <p:txBody>
          <a:bodyPr wrap="square" rtlCol="0">
            <a:noAutofit/>
          </a:bodyPr>
          <a:p>
            <a:pPr algn="ctr">
              <a:lnSpc>
                <a:spcPct val="80000"/>
              </a:lnSpc>
            </a:pPr>
            <a:r>
              <a:rPr lang="zh-CN" altLang="en-US" sz="3000">
                <a:gradFill>
                  <a:gsLst>
                    <a:gs pos="0">
                      <a:schemeClr val="bg1"/>
                    </a:gs>
                    <a:gs pos="100000">
                      <a:srgbClr val="FFF795"/>
                    </a:gs>
                  </a:gsLst>
                  <a:lin ang="540000" scaled="1"/>
                </a:gradFill>
                <a:latin typeface="Lucida Sans Unicode" panose="020B0602030504020204" charset="0"/>
                <a:ea typeface="黑体" panose="02010609060101010101" charset="-122"/>
              </a:rPr>
              <a:t>轻舟已过，机遇难得</a:t>
            </a:r>
            <a:endParaRPr lang="zh-CN" altLang="en-US" sz="3000">
              <a:gradFill>
                <a:gsLst>
                  <a:gs pos="0">
                    <a:schemeClr val="bg1"/>
                  </a:gs>
                  <a:gs pos="100000">
                    <a:srgbClr val="FFF795"/>
                  </a:gs>
                </a:gsLst>
                <a:lin ang="540000" scaled="1"/>
              </a:gradFill>
              <a:latin typeface="Lucida Sans Unicode" panose="020B0602030504020204" charset="0"/>
              <a:ea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2705" y="557530"/>
            <a:ext cx="9725025" cy="52806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997014" y="5838101"/>
            <a:ext cx="837624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dirty="0">
                <a:latin typeface="Lucida Sans Unicode" panose="020B0602030504020204" charset="0"/>
                <a:ea typeface="黑体" panose="02010609060101010101" charset="-122"/>
                <a:sym typeface="+mn-ea"/>
              </a:rPr>
              <a:t>行情的机遇周期，产业变革的机遇周期</a:t>
            </a:r>
            <a:endParaRPr lang="zh-CN" dirty="0">
              <a:latin typeface="Lucida Sans Unicode" panose="020B0602030504020204" charset="0"/>
              <a:ea typeface="黑体" panose="02010609060101010101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>
                <a:latin typeface="Lucida Sans Unicode" panose="020B0602030504020204" charset="0"/>
                <a:ea typeface="黑体" panose="02010609060101010101" charset="-122"/>
                <a:sym typeface="+mn-ea"/>
              </a:rPr>
              <a:t>人生难得几回博，股民都是社会变迁的见证者</a:t>
            </a:r>
            <a:endParaRPr lang="zh-CN" dirty="0">
              <a:latin typeface="Lucida Sans Unicode" panose="020B0602030504020204" charset="0"/>
              <a:ea typeface="黑体" panose="02010609060101010101" charset="-122"/>
              <a:sym typeface="+mn-ea"/>
            </a:endParaRPr>
          </a:p>
        </p:txBody>
      </p:sp>
      <p:sp>
        <p:nvSpPr>
          <p:cNvPr id="5" name="圆角矩形标注 4"/>
          <p:cNvSpPr/>
          <p:nvPr/>
        </p:nvSpPr>
        <p:spPr>
          <a:xfrm>
            <a:off x="1622425" y="5133340"/>
            <a:ext cx="894080" cy="411480"/>
          </a:xfrm>
          <a:prstGeom prst="wedgeRoundRectCallout">
            <a:avLst>
              <a:gd name="adj1" fmla="val -43892"/>
              <a:gd name="adj2" fmla="val -106327"/>
              <a:gd name="adj3" fmla="val 1666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/>
              <a:t>优质公司的奖励</a:t>
            </a:r>
            <a:endParaRPr lang="zh-CN" altLang="en-US" sz="1200"/>
          </a:p>
        </p:txBody>
      </p:sp>
      <p:sp>
        <p:nvSpPr>
          <p:cNvPr id="6" name="圆角矩形标注 5"/>
          <p:cNvSpPr/>
          <p:nvPr/>
        </p:nvSpPr>
        <p:spPr>
          <a:xfrm>
            <a:off x="2516505" y="3364865"/>
            <a:ext cx="894080" cy="411480"/>
          </a:xfrm>
          <a:prstGeom prst="wedgeRoundRectCallout">
            <a:avLst>
              <a:gd name="adj1" fmla="val 37428"/>
              <a:gd name="adj2" fmla="val 112500"/>
              <a:gd name="adj3" fmla="val 1666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/>
              <a:t>第一代互联网行情</a:t>
            </a:r>
            <a:endParaRPr lang="zh-CN" altLang="en-US" sz="1200"/>
          </a:p>
        </p:txBody>
      </p:sp>
      <p:sp>
        <p:nvSpPr>
          <p:cNvPr id="7" name="圆角矩形标注 6"/>
          <p:cNvSpPr/>
          <p:nvPr/>
        </p:nvSpPr>
        <p:spPr>
          <a:xfrm>
            <a:off x="4297045" y="2494280"/>
            <a:ext cx="894080" cy="411480"/>
          </a:xfrm>
          <a:prstGeom prst="wedgeRoundRectCallout">
            <a:avLst>
              <a:gd name="adj1" fmla="val 37428"/>
              <a:gd name="adj2" fmla="val 112500"/>
              <a:gd name="adj3" fmla="val 1666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/>
              <a:t>大国企央企的行情</a:t>
            </a:r>
            <a:endParaRPr lang="zh-CN" altLang="en-US" sz="1200"/>
          </a:p>
        </p:txBody>
      </p:sp>
      <p:sp>
        <p:nvSpPr>
          <p:cNvPr id="9" name="圆角矩形标注 8"/>
          <p:cNvSpPr/>
          <p:nvPr/>
        </p:nvSpPr>
        <p:spPr>
          <a:xfrm>
            <a:off x="6045200" y="2273935"/>
            <a:ext cx="894080" cy="411480"/>
          </a:xfrm>
          <a:prstGeom prst="wedgeRoundRectCallout">
            <a:avLst>
              <a:gd name="adj1" fmla="val 37428"/>
              <a:gd name="adj2" fmla="val 112500"/>
              <a:gd name="adj3" fmla="val 1666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/>
              <a:t>第二次科技行情</a:t>
            </a:r>
            <a:endParaRPr lang="zh-CN" altLang="en-US" sz="1200"/>
          </a:p>
        </p:txBody>
      </p:sp>
      <p:sp>
        <p:nvSpPr>
          <p:cNvPr id="10" name="圆角矩形标注 9"/>
          <p:cNvSpPr/>
          <p:nvPr/>
        </p:nvSpPr>
        <p:spPr>
          <a:xfrm>
            <a:off x="7478395" y="2082800"/>
            <a:ext cx="894080" cy="411480"/>
          </a:xfrm>
          <a:prstGeom prst="wedgeRoundRectCallout">
            <a:avLst>
              <a:gd name="adj1" fmla="val 37428"/>
              <a:gd name="adj2" fmla="val 112500"/>
              <a:gd name="adj3" fmla="val 1666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/>
              <a:t>新兴产业行情阶段</a:t>
            </a:r>
            <a:endParaRPr lang="zh-CN" altLang="en-US" sz="1200"/>
          </a:p>
        </p:txBody>
      </p:sp>
      <p:sp>
        <p:nvSpPr>
          <p:cNvPr id="11" name="圆角矩形标注 10"/>
          <p:cNvSpPr/>
          <p:nvPr/>
        </p:nvSpPr>
        <p:spPr>
          <a:xfrm>
            <a:off x="9129395" y="3364865"/>
            <a:ext cx="894080" cy="411480"/>
          </a:xfrm>
          <a:prstGeom prst="wedgeRoundRectCallout">
            <a:avLst>
              <a:gd name="adj1" fmla="val -19460"/>
              <a:gd name="adj2" fmla="val -115740"/>
              <a:gd name="adj3" fmla="val 1666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/>
              <a:t>未来产业正在到来</a:t>
            </a:r>
            <a:endParaRPr lang="zh-CN" altLang="en-US" sz="1200"/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4267835" y="1789430"/>
            <a:ext cx="7770495" cy="774700"/>
          </a:xfrm>
          <a:prstGeom prst="rect">
            <a:avLst/>
          </a:prstGeom>
          <a:noFill/>
          <a:effectLst>
            <a:reflection blurRad="6350" stA="36000" endA="300" endPos="25000" dir="5400000" sy="-100000" algn="bl" rotWithShape="0"/>
          </a:effectLst>
        </p:spPr>
        <p:txBody>
          <a:bodyPr wrap="square" rtlCol="0">
            <a:noAutofit/>
          </a:bodyPr>
          <a:p>
            <a:pPr algn="l">
              <a:lnSpc>
                <a:spcPct val="80000"/>
              </a:lnSpc>
            </a:pPr>
            <a:r>
              <a:rPr lang="zh-CN" altLang="en-US" sz="6600">
                <a:gradFill>
                  <a:gsLst>
                    <a:gs pos="0">
                      <a:schemeClr val="bg1"/>
                    </a:gs>
                    <a:gs pos="100000">
                      <a:srgbClr val="FFF795"/>
                    </a:gs>
                  </a:gsLst>
                  <a:lin ang="540000" scaled="1"/>
                </a:gradFill>
                <a:latin typeface="Lucida Sans Unicode" panose="020B0602030504020204" charset="0"/>
                <a:ea typeface="黑体" panose="02010609060101010101" charset="-122"/>
                <a:sym typeface="+mn-ea"/>
              </a:rPr>
              <a:t>冬去春来，曲中求直</a:t>
            </a:r>
            <a:endParaRPr lang="zh-CN" altLang="en-US" sz="6600">
              <a:gradFill>
                <a:gsLst>
                  <a:gs pos="0">
                    <a:schemeClr val="bg1"/>
                  </a:gs>
                  <a:gs pos="100000">
                    <a:srgbClr val="FFF795"/>
                  </a:gs>
                </a:gsLst>
                <a:lin ang="540000" scaled="1"/>
              </a:gradFill>
              <a:latin typeface="Lucida Sans Unicode" panose="020B0602030504020204" charset="0"/>
              <a:ea typeface="黑体" panose="0201060906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0" y="6542405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经传多赢投研总监 :杨春虎丨执业编号:A1120619100003  风险提示:观点基于软件数据和理论模型分析，仅供参考，不构成买卖建议，股市有风险，投资需谨慎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18180" y="62230"/>
            <a:ext cx="5755005" cy="375285"/>
          </a:xfrm>
          <a:prstGeom prst="rect">
            <a:avLst/>
          </a:prstGeom>
          <a:noFill/>
          <a:effectLst>
            <a:reflection stA="71000" endA="300" endPos="60000" dir="5400000" sy="-100000" algn="bl" rotWithShape="0"/>
          </a:effectLst>
        </p:spPr>
        <p:txBody>
          <a:bodyPr wrap="square" rtlCol="0">
            <a:noAutofit/>
          </a:bodyPr>
          <a:p>
            <a:pPr algn="ctr">
              <a:lnSpc>
                <a:spcPct val="80000"/>
              </a:lnSpc>
            </a:pPr>
            <a:r>
              <a:rPr lang="zh-CN" altLang="en-US" sz="3000">
                <a:gradFill>
                  <a:gsLst>
                    <a:gs pos="0">
                      <a:schemeClr val="bg1"/>
                    </a:gs>
                    <a:gs pos="100000">
                      <a:srgbClr val="FFF795"/>
                    </a:gs>
                  </a:gsLst>
                  <a:lin ang="540000" scaled="1"/>
                </a:gradFill>
                <a:latin typeface="Lucida Sans Unicode" panose="020B0602030504020204" charset="0"/>
                <a:ea typeface="黑体" panose="02010609060101010101" charset="-122"/>
              </a:rPr>
              <a:t>聚焦科技主题</a:t>
            </a:r>
            <a:endParaRPr lang="zh-CN" altLang="en-US" sz="3000">
              <a:gradFill>
                <a:gsLst>
                  <a:gs pos="0">
                    <a:schemeClr val="bg1"/>
                  </a:gs>
                  <a:gs pos="100000">
                    <a:srgbClr val="FFF795"/>
                  </a:gs>
                </a:gsLst>
                <a:lin ang="540000" scaled="1"/>
              </a:gradFill>
              <a:latin typeface="Lucida Sans Unicode" panose="020B0602030504020204" charset="0"/>
              <a:ea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2700" y="563880"/>
            <a:ext cx="9639935" cy="523430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997014" y="5838101"/>
            <a:ext cx="837624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dirty="0">
                <a:latin typeface="Lucida Sans Unicode" panose="020B0602030504020204" charset="0"/>
                <a:ea typeface="黑体" panose="02010609060101010101" charset="-122"/>
                <a:sym typeface="+mn-ea"/>
              </a:rPr>
              <a:t>年初提出硬科技，政策倡导硬科技，主题把握硬科技</a:t>
            </a:r>
            <a:endParaRPr lang="zh-CN" dirty="0">
              <a:latin typeface="Lucida Sans Unicode" panose="020B0602030504020204" charset="0"/>
              <a:ea typeface="黑体" panose="02010609060101010101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>
                <a:latin typeface="Lucida Sans Unicode" panose="020B0602030504020204" charset="0"/>
                <a:ea typeface="黑体" panose="02010609060101010101" charset="-122"/>
                <a:sym typeface="+mn-ea"/>
              </a:rPr>
              <a:t>机器人，人工智能，智能制造，低空经济，商业航天，芯片等</a:t>
            </a:r>
            <a:endParaRPr lang="zh-CN" dirty="0">
              <a:latin typeface="Lucida Sans Unicode" panose="020B0602030504020204" charset="0"/>
              <a:ea typeface="黑体" panose="02010609060101010101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微信图片_20241205160703"/>
          <p:cNvPicPr>
            <a:picLocks noChangeAspect="1"/>
          </p:cNvPicPr>
          <p:nvPr/>
        </p:nvPicPr>
        <p:blipFill>
          <a:blip r:embed="rId1"/>
          <a:srcRect t="17500" r="11736"/>
          <a:stretch>
            <a:fillRect/>
          </a:stretch>
        </p:blipFill>
        <p:spPr>
          <a:xfrm>
            <a:off x="282575" y="701675"/>
            <a:ext cx="8070850" cy="56578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456930" y="2460625"/>
            <a:ext cx="3348990" cy="16433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1</a:t>
            </a:r>
            <a:r>
              <a:rPr lang="zh-CN" altLang="en-US"/>
              <a:t>台主机，</a:t>
            </a:r>
            <a:r>
              <a:rPr lang="en-US" altLang="zh-CN"/>
              <a:t>4</a:t>
            </a:r>
            <a:r>
              <a:rPr lang="zh-CN" altLang="en-US"/>
              <a:t>个显示器（</a:t>
            </a:r>
            <a:r>
              <a:rPr lang="en-US" altLang="zh-CN"/>
              <a:t>24</a:t>
            </a:r>
            <a:r>
              <a:rPr lang="zh-CN" altLang="en-US"/>
              <a:t>英寸）</a:t>
            </a:r>
            <a:endParaRPr lang="zh-CN" altLang="en-US"/>
          </a:p>
          <a:p>
            <a:r>
              <a:rPr lang="zh-CN" altLang="en-US"/>
              <a:t>长度</a:t>
            </a:r>
            <a:r>
              <a:rPr lang="en-US" altLang="zh-CN"/>
              <a:t>1.1m</a:t>
            </a:r>
            <a:endParaRPr lang="en-US" altLang="zh-CN"/>
          </a:p>
          <a:p>
            <a:r>
              <a:rPr lang="zh-CN" altLang="en-US"/>
              <a:t>高度</a:t>
            </a:r>
            <a:r>
              <a:rPr lang="en-US" altLang="zh-CN"/>
              <a:t>66cm</a:t>
            </a:r>
            <a:r>
              <a:rPr lang="zh-CN" altLang="en-US"/>
              <a:t>（不含支架）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支架支持左右，上下调节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834640" y="4762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80000"/>
              </a:lnSpc>
            </a:pPr>
            <a:r>
              <a:rPr lang="zh-CN" altLang="en-US" sz="3000">
                <a:gradFill>
                  <a:gsLst>
                    <a:gs pos="0">
                      <a:schemeClr val="bg1"/>
                    </a:gs>
                    <a:gs pos="100000">
                      <a:srgbClr val="FFF795"/>
                    </a:gs>
                  </a:gsLst>
                  <a:lin ang="540000" scaled="1"/>
                </a:gradFill>
                <a:latin typeface="Lucida Sans Unicode" panose="020B0602030504020204" charset="0"/>
                <a:ea typeface="黑体" panose="02010609060101010101" charset="-122"/>
                <a:sym typeface="+mn-ea"/>
              </a:rPr>
              <a:t>四屏炒股电脑图</a:t>
            </a:r>
            <a:endParaRPr lang="zh-CN" altLang="en-US" sz="3000">
              <a:gradFill>
                <a:gsLst>
                  <a:gs pos="0">
                    <a:schemeClr val="bg1"/>
                  </a:gs>
                  <a:gs pos="100000">
                    <a:srgbClr val="FFF795"/>
                  </a:gs>
                </a:gsLst>
                <a:lin ang="540000" scaled="1"/>
              </a:gradFill>
              <a:latin typeface="Lucida Sans Unicode" panose="020B0602030504020204" charset="0"/>
              <a:ea typeface="黑体" panose="02010609060101010101" charset="-122"/>
              <a:sym typeface="+mn-ea"/>
            </a:endParaRPr>
          </a:p>
        </p:txBody>
      </p:sp>
      <p:pic>
        <p:nvPicPr>
          <p:cNvPr id="8" name="图片 7" descr="6b942d2b48cac11423c3fdf990c75552364ff401d98f-GMvmb6_fw12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430" y="701675"/>
            <a:ext cx="2499995" cy="19373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095365" y="1289685"/>
            <a:ext cx="1863725" cy="5988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000" b="1">
                <a:sym typeface="+mn-ea"/>
              </a:rPr>
              <a:t>上门安装</a:t>
            </a:r>
            <a:endParaRPr lang="zh-CN" altLang="en-US" sz="2000" b="1">
              <a:sym typeface="+mn-ea"/>
            </a:endParaRPr>
          </a:p>
          <a:p>
            <a:pPr algn="ctr"/>
            <a:r>
              <a:rPr lang="zh-CN" altLang="en-US" sz="2000" b="1">
                <a:sym typeface="+mn-ea"/>
              </a:rPr>
              <a:t>整机三年质保</a:t>
            </a:r>
            <a:endParaRPr lang="zh-CN" altLang="en-US" sz="2000" b="1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微信图片_20241205160648"/>
          <p:cNvPicPr>
            <a:picLocks noChangeAspect="1"/>
          </p:cNvPicPr>
          <p:nvPr/>
        </p:nvPicPr>
        <p:blipFill>
          <a:blip r:embed="rId1"/>
          <a:srcRect t="22648"/>
          <a:stretch>
            <a:fillRect/>
          </a:stretch>
        </p:blipFill>
        <p:spPr>
          <a:xfrm>
            <a:off x="273685" y="884555"/>
            <a:ext cx="9144000" cy="53047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535795" y="2649220"/>
            <a:ext cx="2426970" cy="21844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台主机，</a:t>
            </a:r>
            <a:r>
              <a:rPr lang="en-US" altLang="zh-CN">
                <a:sym typeface="+mn-ea"/>
              </a:rPr>
              <a:t>6</a:t>
            </a:r>
            <a:r>
              <a:rPr lang="zh-CN" altLang="en-US">
                <a:sym typeface="+mn-ea"/>
              </a:rPr>
              <a:t>个显示器（</a:t>
            </a:r>
            <a:r>
              <a:rPr lang="en-US" altLang="zh-CN">
                <a:sym typeface="+mn-ea"/>
              </a:rPr>
              <a:t>24</a:t>
            </a:r>
            <a:r>
              <a:rPr lang="zh-CN" altLang="en-US">
                <a:sym typeface="+mn-ea"/>
              </a:rPr>
              <a:t>英寸）</a:t>
            </a:r>
            <a:endParaRPr lang="zh-CN" altLang="en-US"/>
          </a:p>
          <a:p>
            <a:r>
              <a:rPr lang="zh-CN" altLang="en-US">
                <a:sym typeface="+mn-ea"/>
              </a:rPr>
              <a:t>长度</a:t>
            </a:r>
            <a:r>
              <a:rPr lang="en-US" altLang="zh-CN">
                <a:sym typeface="+mn-ea"/>
              </a:rPr>
              <a:t>1.6m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高度</a:t>
            </a:r>
            <a:r>
              <a:rPr lang="en-US" altLang="zh-CN">
                <a:sym typeface="+mn-ea"/>
              </a:rPr>
              <a:t>66cm</a:t>
            </a:r>
            <a:r>
              <a:rPr lang="zh-CN" altLang="en-US">
                <a:sym typeface="+mn-ea"/>
              </a:rPr>
              <a:t>（不含支架）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支架支持左右，上下调节</a:t>
            </a:r>
            <a:endParaRPr lang="zh-CN" altLang="en-US"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34640" y="4762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80000"/>
              </a:lnSpc>
            </a:pPr>
            <a:r>
              <a:rPr lang="zh-CN" altLang="en-US" sz="3000">
                <a:gradFill>
                  <a:gsLst>
                    <a:gs pos="0">
                      <a:schemeClr val="bg1"/>
                    </a:gs>
                    <a:gs pos="100000">
                      <a:srgbClr val="FFF795"/>
                    </a:gs>
                  </a:gsLst>
                  <a:lin ang="540000" scaled="1"/>
                </a:gradFill>
                <a:latin typeface="Lucida Sans Unicode" panose="020B0602030504020204" charset="0"/>
                <a:ea typeface="黑体" panose="02010609060101010101" charset="-122"/>
                <a:sym typeface="+mn-ea"/>
              </a:rPr>
              <a:t>六屏炒股电脑图</a:t>
            </a:r>
            <a:endParaRPr lang="zh-CN" altLang="en-US" sz="3000">
              <a:gradFill>
                <a:gsLst>
                  <a:gs pos="0">
                    <a:schemeClr val="bg1"/>
                  </a:gs>
                  <a:gs pos="100000">
                    <a:srgbClr val="FFF795"/>
                  </a:gs>
                </a:gsLst>
                <a:lin ang="540000" scaled="1"/>
              </a:gradFill>
              <a:latin typeface="Lucida Sans Unicode" panose="020B0602030504020204" charset="0"/>
              <a:ea typeface="黑体" panose="02010609060101010101" charset="-122"/>
              <a:sym typeface="+mn-ea"/>
            </a:endParaRPr>
          </a:p>
        </p:txBody>
      </p:sp>
      <p:pic>
        <p:nvPicPr>
          <p:cNvPr id="8" name="图片 7" descr="6b942d2b48cac11423c3fdf990c75552364ff401d98f-GMvmb6_fw12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525" y="884555"/>
            <a:ext cx="2499995" cy="193738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347460" y="1472565"/>
            <a:ext cx="1863725" cy="5988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000" b="1">
                <a:sym typeface="+mn-ea"/>
              </a:rPr>
              <a:t>上门安装</a:t>
            </a:r>
            <a:endParaRPr lang="zh-CN" altLang="en-US" sz="2000" b="1">
              <a:sym typeface="+mn-ea"/>
            </a:endParaRPr>
          </a:p>
          <a:p>
            <a:pPr algn="ctr"/>
            <a:r>
              <a:rPr lang="zh-CN" altLang="en-US" sz="2000" b="1">
                <a:sym typeface="+mn-ea"/>
              </a:rPr>
              <a:t>整机三年质保</a:t>
            </a:r>
            <a:endParaRPr lang="zh-CN" altLang="en-US" sz="2000" b="1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 descr="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画板2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炒股电脑01_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9525"/>
            <a:ext cx="12192000" cy="4787900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4550411"/>
            <a:ext cx="12192000" cy="2451099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>
            <p:custDataLst>
              <p:tags r:id="rId1"/>
            </p:custDataLst>
          </p:nvPr>
        </p:nvGrpSpPr>
        <p:grpSpPr>
          <a:xfrm>
            <a:off x="4751070" y="1307465"/>
            <a:ext cx="6756400" cy="1062355"/>
            <a:chOff x="7564" y="2210"/>
            <a:chExt cx="10640" cy="1673"/>
          </a:xfrm>
        </p:grpSpPr>
        <p:pic>
          <p:nvPicPr>
            <p:cNvPr id="2" name="图片 1" descr="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564" y="2210"/>
              <a:ext cx="10599" cy="1673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>
              <p:custDataLst>
                <p:tags r:id="rId4"/>
              </p:custDataLst>
            </p:nvPr>
          </p:nvSpPr>
          <p:spPr>
            <a:xfrm>
              <a:off x="7770" y="2450"/>
              <a:ext cx="231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800">
                  <a:solidFill>
                    <a:srgbClr val="FFF8DC"/>
                  </a:solidFill>
                  <a:latin typeface="Lucida Sans Unicode" panose="020B0602030504020204" charset="0"/>
                  <a:ea typeface="黑体" panose="02010609060101010101" charset="-122"/>
                </a:rPr>
                <a:t>第一章</a:t>
              </a:r>
              <a:endParaRPr lang="zh-CN" altLang="en-US" sz="2800">
                <a:solidFill>
                  <a:srgbClr val="FFF8DC"/>
                </a:solidFill>
                <a:latin typeface="Lucida Sans Unicode" panose="020B0602030504020204" charset="0"/>
                <a:ea typeface="黑体" panose="02010609060101010101" charset="-122"/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5"/>
              </p:custDataLst>
            </p:nvPr>
          </p:nvSpPr>
          <p:spPr>
            <a:xfrm>
              <a:off x="10330" y="2410"/>
              <a:ext cx="7874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320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Sans Unicode" panose="020B0602030504020204" charset="0"/>
                  <a:ea typeface="黑体" panose="02010609060101010101" charset="-122"/>
                </a:rPr>
                <a:t>三九已过，静待花开</a:t>
              </a:r>
              <a:endParaRPr lang="zh-CN" altLang="en-US" sz="320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 panose="020B0602030504020204" charset="0"/>
                <a:ea typeface="黑体" panose="02010609060101010101" charset="-122"/>
              </a:endParaRPr>
            </a:p>
          </p:txBody>
        </p:sp>
      </p:grpSp>
      <p:grpSp>
        <p:nvGrpSpPr>
          <p:cNvPr id="6" name="组合 5"/>
          <p:cNvGrpSpPr/>
          <p:nvPr>
            <p:custDataLst>
              <p:tags r:id="rId6"/>
            </p:custDataLst>
          </p:nvPr>
        </p:nvGrpSpPr>
        <p:grpSpPr>
          <a:xfrm>
            <a:off x="4751070" y="2488565"/>
            <a:ext cx="6756400" cy="1062355"/>
            <a:chOff x="7564" y="2210"/>
            <a:chExt cx="10640" cy="1673"/>
          </a:xfrm>
        </p:grpSpPr>
        <p:pic>
          <p:nvPicPr>
            <p:cNvPr id="7" name="图片 6" descr="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564" y="2210"/>
              <a:ext cx="10599" cy="1673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7770" y="2450"/>
              <a:ext cx="231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800">
                  <a:solidFill>
                    <a:srgbClr val="FFF8DC"/>
                  </a:solidFill>
                  <a:latin typeface="Lucida Sans Unicode" panose="020B0602030504020204" charset="0"/>
                  <a:ea typeface="黑体" panose="02010609060101010101" charset="-122"/>
                </a:rPr>
                <a:t>第二章</a:t>
              </a:r>
              <a:endParaRPr lang="zh-CN" altLang="en-US" sz="2800">
                <a:solidFill>
                  <a:srgbClr val="FFF8DC"/>
                </a:solidFill>
                <a:latin typeface="Lucida Sans Unicode" panose="020B0602030504020204" charset="0"/>
                <a:ea typeface="黑体" panose="02010609060101010101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10330" y="2410"/>
              <a:ext cx="7874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320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Sans Unicode" panose="020B0602030504020204" charset="0"/>
                  <a:ea typeface="黑体" panose="02010609060101010101" charset="-122"/>
                </a:rPr>
                <a:t>历史重复，滚滚向前</a:t>
              </a:r>
              <a:endParaRPr lang="zh-CN" altLang="en-US" sz="320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 panose="020B0602030504020204" charset="0"/>
                <a:ea typeface="黑体" panose="02010609060101010101" charset="-122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10"/>
            </p:custDataLst>
          </p:nvPr>
        </p:nvGrpSpPr>
        <p:grpSpPr>
          <a:xfrm>
            <a:off x="4751070" y="3669665"/>
            <a:ext cx="6756400" cy="1062355"/>
            <a:chOff x="7564" y="2210"/>
            <a:chExt cx="10640" cy="1673"/>
          </a:xfrm>
        </p:grpSpPr>
        <p:pic>
          <p:nvPicPr>
            <p:cNvPr id="11" name="图片 10" descr="1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564" y="2210"/>
              <a:ext cx="10599" cy="16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7770" y="2450"/>
              <a:ext cx="231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800">
                  <a:solidFill>
                    <a:srgbClr val="FFF8DC"/>
                  </a:solidFill>
                  <a:latin typeface="Lucida Sans Unicode" panose="020B0602030504020204" charset="0"/>
                  <a:ea typeface="黑体" panose="02010609060101010101" charset="-122"/>
                </a:rPr>
                <a:t>第三章</a:t>
              </a:r>
              <a:endParaRPr lang="zh-CN" altLang="en-US" sz="2800">
                <a:solidFill>
                  <a:srgbClr val="FFF8DC"/>
                </a:solidFill>
                <a:latin typeface="Lucida Sans Unicode" panose="020B0602030504020204" charset="0"/>
                <a:ea typeface="黑体" panose="02010609060101010101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10330" y="2410"/>
              <a:ext cx="7874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320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Sans Unicode" panose="020B0602030504020204" charset="0"/>
                  <a:ea typeface="黑体" panose="02010609060101010101" charset="-122"/>
                </a:rPr>
                <a:t>投资科技，拥抱未来</a:t>
              </a:r>
              <a:endParaRPr lang="zh-CN" altLang="en-US" sz="320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 panose="020B0602030504020204" charset="0"/>
                <a:ea typeface="黑体" panose="02010609060101010101" charset="-122"/>
              </a:endParaRPr>
            </a:p>
          </p:txBody>
        </p:sp>
      </p:grpSp>
      <p:grpSp>
        <p:nvGrpSpPr>
          <p:cNvPr id="14" name="组合 13"/>
          <p:cNvGrpSpPr/>
          <p:nvPr>
            <p:custDataLst>
              <p:tags r:id="rId14"/>
            </p:custDataLst>
          </p:nvPr>
        </p:nvGrpSpPr>
        <p:grpSpPr>
          <a:xfrm>
            <a:off x="4751070" y="4850765"/>
            <a:ext cx="6756400" cy="1062355"/>
            <a:chOff x="7564" y="2210"/>
            <a:chExt cx="10640" cy="1673"/>
          </a:xfrm>
        </p:grpSpPr>
        <p:pic>
          <p:nvPicPr>
            <p:cNvPr id="15" name="图片 14" descr="1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564" y="2210"/>
              <a:ext cx="10599" cy="1673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>
              <p:custDataLst>
                <p:tags r:id="rId16"/>
              </p:custDataLst>
            </p:nvPr>
          </p:nvSpPr>
          <p:spPr>
            <a:xfrm>
              <a:off x="7770" y="2450"/>
              <a:ext cx="231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800">
                  <a:solidFill>
                    <a:srgbClr val="FFF8DC"/>
                  </a:solidFill>
                  <a:latin typeface="Lucida Sans Unicode" panose="020B0602030504020204" charset="0"/>
                  <a:ea typeface="黑体" panose="02010609060101010101" charset="-122"/>
                </a:rPr>
                <a:t>第四章</a:t>
              </a:r>
              <a:endParaRPr lang="zh-CN" altLang="en-US" sz="2800">
                <a:solidFill>
                  <a:srgbClr val="FFF8DC"/>
                </a:solidFill>
                <a:latin typeface="Lucida Sans Unicode" panose="020B0602030504020204" charset="0"/>
                <a:ea typeface="黑体" panose="02010609060101010101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7"/>
              </p:custDataLst>
            </p:nvPr>
          </p:nvSpPr>
          <p:spPr>
            <a:xfrm>
              <a:off x="10330" y="2410"/>
              <a:ext cx="7874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320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Sans Unicode" panose="020B0602030504020204" charset="0"/>
                  <a:ea typeface="黑体" panose="02010609060101010101" charset="-122"/>
                </a:rPr>
                <a:t>轻舟已过，未来可期</a:t>
              </a:r>
              <a:endParaRPr lang="zh-CN" altLang="en-US" sz="320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 panose="020B0602030504020204" charset="0"/>
                <a:ea typeface="黑体" panose="02010609060101010101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2562860" y="2130425"/>
            <a:ext cx="2803525" cy="464185"/>
          </a:xfrm>
          <a:prstGeom prst="rect">
            <a:avLst/>
          </a:prstGeom>
          <a:noFill/>
          <a:effectLst>
            <a:reflection blurRad="6350" stA="36000" endA="300" endPos="25000" dir="5400000" sy="-100000" algn="bl" rotWithShape="0"/>
          </a:effectLst>
        </p:spPr>
        <p:txBody>
          <a:bodyPr wrap="square" rtlCol="0">
            <a:noAutofit/>
          </a:bodyPr>
          <a:p>
            <a:pPr algn="l">
              <a:lnSpc>
                <a:spcPct val="80000"/>
              </a:lnSpc>
            </a:pPr>
            <a:r>
              <a:rPr lang="zh-CN" altLang="en-US" sz="4200">
                <a:gradFill>
                  <a:gsLst>
                    <a:gs pos="0">
                      <a:schemeClr val="bg1"/>
                    </a:gs>
                    <a:gs pos="100000">
                      <a:srgbClr val="FFF795"/>
                    </a:gs>
                  </a:gsLst>
                  <a:lin ang="540000" scaled="1"/>
                </a:gradFill>
                <a:latin typeface="Lucida Sans Unicode" panose="020B0602030504020204" charset="0"/>
                <a:ea typeface="黑体" panose="02010609060101010101" charset="-122"/>
              </a:rPr>
              <a:t>PART 01</a:t>
            </a:r>
            <a:endParaRPr lang="zh-CN" altLang="en-US" sz="4200">
              <a:gradFill>
                <a:gsLst>
                  <a:gs pos="0">
                    <a:schemeClr val="bg1"/>
                  </a:gs>
                  <a:gs pos="100000">
                    <a:srgbClr val="FFF795"/>
                  </a:gs>
                </a:gsLst>
                <a:lin ang="540000" scaled="1"/>
              </a:gradFill>
              <a:latin typeface="Lucida Sans Unicode" panose="020B0602030504020204" charset="0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2871470"/>
            <a:ext cx="12192000" cy="752475"/>
          </a:xfrm>
          <a:prstGeom prst="rect">
            <a:avLst/>
          </a:prstGeom>
          <a:noFill/>
          <a:effectLst>
            <a:reflection blurRad="6350" stA="15000" endA="300" endPos="20000" dir="5400000" sy="-100000" algn="bl" rotWithShape="0"/>
          </a:effectLst>
        </p:spPr>
        <p:txBody>
          <a:bodyPr wrap="square" rtlCol="0">
            <a:noAutofit/>
          </a:bodyPr>
          <a:p>
            <a:pPr algn="ctr">
              <a:lnSpc>
                <a:spcPct val="80000"/>
              </a:lnSpc>
            </a:pPr>
            <a:r>
              <a:rPr lang="zh-CN" altLang="en-US" sz="6400">
                <a:gradFill>
                  <a:gsLst>
                    <a:gs pos="0">
                      <a:srgbClr val="F42031"/>
                    </a:gs>
                    <a:gs pos="100000">
                      <a:srgbClr val="F42031"/>
                    </a:gs>
                  </a:gsLst>
                  <a:lin ang="540000" scaled="1"/>
                </a:gradFill>
                <a:latin typeface="Lucida Sans Unicode" panose="020B0602030504020204" charset="0"/>
                <a:ea typeface="黑体" panose="02010609060101010101" charset="-122"/>
              </a:rPr>
              <a:t>三九已过，静待花开</a:t>
            </a:r>
            <a:endParaRPr lang="zh-CN" altLang="en-US" sz="6400">
              <a:gradFill>
                <a:gsLst>
                  <a:gs pos="0">
                    <a:srgbClr val="F42031"/>
                  </a:gs>
                  <a:gs pos="100000">
                    <a:srgbClr val="F42031"/>
                  </a:gs>
                </a:gsLst>
                <a:lin ang="540000" scaled="1"/>
              </a:gradFill>
              <a:latin typeface="Lucida Sans Unicode" panose="020B0602030504020204" charset="0"/>
              <a:ea typeface="黑体" panose="0201060906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0" y="6542405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经传多赢投研总监 :杨春虎丨执业编号:A1120619100003  风险提示:观点基于软件数据和理论模型分析，仅供参考，不构成买卖建议，股市有风险，投资需谨慎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18180" y="62230"/>
            <a:ext cx="5755005" cy="375285"/>
          </a:xfrm>
          <a:prstGeom prst="rect">
            <a:avLst/>
          </a:prstGeom>
          <a:noFill/>
          <a:effectLst>
            <a:reflection stA="71000" endA="300" endPos="60000" dir="5400000" sy="-100000" algn="bl" rotWithShape="0"/>
          </a:effectLst>
        </p:spPr>
        <p:txBody>
          <a:bodyPr wrap="square" rtlCol="0">
            <a:noAutofit/>
          </a:bodyPr>
          <a:p>
            <a:pPr algn="ctr">
              <a:lnSpc>
                <a:spcPct val="80000"/>
              </a:lnSpc>
            </a:pPr>
            <a:r>
              <a:rPr lang="zh-CN" altLang="en-US" sz="3000" b="1">
                <a:gradFill>
                  <a:gsLst>
                    <a:gs pos="0">
                      <a:schemeClr val="bg1"/>
                    </a:gs>
                    <a:gs pos="100000">
                      <a:srgbClr val="FFF795"/>
                    </a:gs>
                  </a:gsLst>
                  <a:lin ang="540000" scaled="1"/>
                </a:gradFill>
                <a:latin typeface="Lucida Sans Unicode" panose="020B0602030504020204" charset="0"/>
                <a:ea typeface="黑体" panose="02010609060101010101" charset="-122"/>
              </a:rPr>
              <a:t>三年轮回，新的起点</a:t>
            </a:r>
            <a:endParaRPr lang="zh-CN" altLang="en-US" sz="3000" b="1">
              <a:gradFill>
                <a:gsLst>
                  <a:gs pos="0">
                    <a:schemeClr val="bg1"/>
                  </a:gs>
                  <a:gs pos="100000">
                    <a:srgbClr val="FFF795"/>
                  </a:gs>
                </a:gsLst>
                <a:lin ang="540000" scaled="1"/>
              </a:gradFill>
              <a:latin typeface="Lucida Sans Unicode" panose="020B0602030504020204" charset="0"/>
              <a:ea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3345" y="622300"/>
            <a:ext cx="9464675" cy="51396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630" y="942975"/>
            <a:ext cx="2679700" cy="44977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文本框 32"/>
          <p:cNvSpPr txBox="1"/>
          <p:nvPr/>
        </p:nvSpPr>
        <p:spPr>
          <a:xfrm>
            <a:off x="955392" y="5853933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dirty="0" smtClean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上证指数历史上最多年线两连阴，创业板最多年线三连阴</a:t>
            </a:r>
            <a:endParaRPr lang="zh-CN" dirty="0" smtClean="0">
              <a:latin typeface="Lucida Sans Unicode" panose="020B0602030504020204" charset="0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年线辅助线支撑，上证</a:t>
            </a:r>
            <a:r>
              <a:rPr lang="en-US" altLang="zh-CN" dirty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B</a:t>
            </a:r>
            <a:r>
              <a:rPr lang="zh-CN" altLang="en-US" dirty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点出现，年线即将金叉，最坏的时间已经过去，最好的已经在路上</a:t>
            </a:r>
            <a:endParaRPr lang="zh-CN" altLang="en-US" dirty="0">
              <a:latin typeface="Lucida Sans Unicode" panose="020B0602030504020204" charset="0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0" y="6542405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经传多赢投研总监 :杨春虎丨执业编号:A1120619100003  风险提示:观点基于软件数据和理论模型分析，仅供参考，不构成买卖建议，股市有风险，投资需谨慎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18180" y="62230"/>
            <a:ext cx="5755005" cy="375285"/>
          </a:xfrm>
          <a:prstGeom prst="rect">
            <a:avLst/>
          </a:prstGeom>
          <a:noFill/>
          <a:effectLst>
            <a:reflection stA="71000" endA="300" endPos="60000" dir="5400000" sy="-100000" algn="bl" rotWithShape="0"/>
          </a:effectLst>
        </p:spPr>
        <p:txBody>
          <a:bodyPr wrap="square" rtlCol="0">
            <a:noAutofit/>
          </a:bodyPr>
          <a:p>
            <a:pPr algn="ctr">
              <a:lnSpc>
                <a:spcPct val="80000"/>
              </a:lnSpc>
            </a:pPr>
            <a:r>
              <a:rPr lang="zh-CN" altLang="en-US" sz="3000" b="1">
                <a:gradFill>
                  <a:gsLst>
                    <a:gs pos="0">
                      <a:schemeClr val="bg1"/>
                    </a:gs>
                    <a:gs pos="100000">
                      <a:srgbClr val="FFF795"/>
                    </a:gs>
                  </a:gsLst>
                  <a:lin ang="540000" scaled="1"/>
                </a:gradFill>
                <a:latin typeface="Lucida Sans Unicode" panose="020B0602030504020204" charset="0"/>
                <a:ea typeface="黑体" panose="02010609060101010101" charset="-122"/>
              </a:rPr>
              <a:t>资金新高，持续推动</a:t>
            </a:r>
            <a:endParaRPr lang="zh-CN" altLang="en-US" sz="3000" b="1">
              <a:gradFill>
                <a:gsLst>
                  <a:gs pos="0">
                    <a:schemeClr val="bg1"/>
                  </a:gs>
                  <a:gs pos="100000">
                    <a:srgbClr val="FFF795"/>
                  </a:gs>
                </a:gsLst>
                <a:lin ang="540000" scaled="1"/>
              </a:gradFill>
              <a:latin typeface="Lucida Sans Unicode" panose="020B0602030504020204" charset="0"/>
              <a:ea typeface="黑体" panose="02010609060101010101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55392" y="5853933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dirty="0" smtClean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资金突破成为行情启动信号，资金打破下降趋势，突破前高</a:t>
            </a:r>
            <a:endParaRPr lang="zh-CN" dirty="0" smtClean="0">
              <a:latin typeface="Lucida Sans Unicode" panose="020B0602030504020204" charset="0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回踩之后，关注资金的再次流入，沪深</a:t>
            </a:r>
            <a:r>
              <a:rPr lang="en-US" altLang="zh-CN" dirty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300</a:t>
            </a:r>
            <a:r>
              <a:rPr lang="zh-CN" altLang="en-US" dirty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，中证</a:t>
            </a:r>
            <a:r>
              <a:rPr lang="en-US" altLang="zh-CN" dirty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A500ETF</a:t>
            </a:r>
            <a:r>
              <a:rPr lang="zh-CN" altLang="en-US" dirty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资金持续流入</a:t>
            </a:r>
            <a:endParaRPr lang="zh-CN" altLang="en-US" dirty="0">
              <a:latin typeface="Lucida Sans Unicode" panose="020B0602030504020204" charset="0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7145" y="564515"/>
            <a:ext cx="9709150" cy="52717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0" y="6542405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经传多赢投研总监 :杨春虎丨执业编号:A1120619100003  风险提示:观点基于软件数据和理论模型分析，仅供参考，不构成买卖建议，股市有风险，投资需谨慎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18180" y="62230"/>
            <a:ext cx="5755005" cy="375285"/>
          </a:xfrm>
          <a:prstGeom prst="rect">
            <a:avLst/>
          </a:prstGeom>
          <a:noFill/>
          <a:effectLst>
            <a:reflection stA="71000" endA="300" endPos="60000" dir="5400000" sy="-100000" algn="bl" rotWithShape="0"/>
          </a:effectLst>
        </p:spPr>
        <p:txBody>
          <a:bodyPr wrap="square" rtlCol="0">
            <a:noAutofit/>
          </a:bodyPr>
          <a:p>
            <a:pPr algn="ctr">
              <a:lnSpc>
                <a:spcPct val="80000"/>
              </a:lnSpc>
            </a:pPr>
            <a:r>
              <a:rPr lang="zh-CN" altLang="en-US" sz="3000" b="1">
                <a:gradFill>
                  <a:gsLst>
                    <a:gs pos="0">
                      <a:schemeClr val="bg1"/>
                    </a:gs>
                    <a:gs pos="100000">
                      <a:srgbClr val="FFF795"/>
                    </a:gs>
                  </a:gsLst>
                  <a:lin ang="540000" scaled="1"/>
                </a:gradFill>
                <a:latin typeface="Lucida Sans Unicode" panose="020B0602030504020204" charset="0"/>
                <a:ea typeface="黑体" panose="02010609060101010101" charset="-122"/>
              </a:rPr>
              <a:t>中线稳健，短线切换</a:t>
            </a:r>
            <a:endParaRPr lang="zh-CN" altLang="en-US" sz="3000" b="1">
              <a:gradFill>
                <a:gsLst>
                  <a:gs pos="0">
                    <a:schemeClr val="bg1"/>
                  </a:gs>
                  <a:gs pos="100000">
                    <a:srgbClr val="FFF795"/>
                  </a:gs>
                </a:gsLst>
                <a:lin ang="540000" scaled="1"/>
              </a:gradFill>
              <a:latin typeface="Lucida Sans Unicode" panose="020B0602030504020204" charset="0"/>
              <a:ea typeface="黑体" panose="02010609060101010101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55392" y="5853933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dirty="0" smtClean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好行情，也有节奏轮换</a:t>
            </a:r>
            <a:endParaRPr lang="zh-CN" dirty="0" smtClean="0">
              <a:latin typeface="Lucida Sans Unicode" panose="020B0602030504020204" charset="0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中证</a:t>
            </a:r>
            <a:r>
              <a:rPr lang="en-US" altLang="zh-CN" dirty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A100</a:t>
            </a:r>
            <a:r>
              <a:rPr lang="zh-CN" altLang="en-US" dirty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短线上攻低位，指数调整位置有限，轮动是行情永恒的节奏</a:t>
            </a:r>
            <a:endParaRPr lang="zh-CN" altLang="en-US" dirty="0">
              <a:latin typeface="Lucida Sans Unicode" panose="020B0602030504020204" charset="0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7290" y="551815"/>
            <a:ext cx="9838055" cy="53422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2562860" y="2130425"/>
            <a:ext cx="2803525" cy="464185"/>
          </a:xfrm>
          <a:prstGeom prst="rect">
            <a:avLst/>
          </a:prstGeom>
          <a:noFill/>
          <a:effectLst>
            <a:reflection blurRad="6350" stA="36000" endA="300" endPos="25000" dir="5400000" sy="-100000" algn="bl" rotWithShape="0"/>
          </a:effectLst>
        </p:spPr>
        <p:txBody>
          <a:bodyPr wrap="square" rtlCol="0">
            <a:noAutofit/>
          </a:bodyPr>
          <a:p>
            <a:pPr algn="l">
              <a:lnSpc>
                <a:spcPct val="80000"/>
              </a:lnSpc>
            </a:pPr>
            <a:r>
              <a:rPr lang="zh-CN" altLang="en-US" sz="4200">
                <a:gradFill>
                  <a:gsLst>
                    <a:gs pos="0">
                      <a:schemeClr val="bg1"/>
                    </a:gs>
                    <a:gs pos="100000">
                      <a:srgbClr val="FFF795"/>
                    </a:gs>
                  </a:gsLst>
                  <a:lin ang="540000" scaled="1"/>
                </a:gradFill>
                <a:latin typeface="Lucida Sans Unicode" panose="020B0602030504020204" charset="0"/>
                <a:ea typeface="黑体" panose="02010609060101010101" charset="-122"/>
              </a:rPr>
              <a:t>PART 0</a:t>
            </a:r>
            <a:r>
              <a:rPr lang="en-US" altLang="zh-CN" sz="4200">
                <a:gradFill>
                  <a:gsLst>
                    <a:gs pos="0">
                      <a:schemeClr val="bg1"/>
                    </a:gs>
                    <a:gs pos="100000">
                      <a:srgbClr val="FFF795"/>
                    </a:gs>
                  </a:gsLst>
                  <a:lin ang="540000" scaled="1"/>
                </a:gradFill>
                <a:latin typeface="Lucida Sans Unicode" panose="020B0602030504020204" charset="0"/>
                <a:ea typeface="黑体" panose="02010609060101010101" charset="-122"/>
              </a:rPr>
              <a:t>2</a:t>
            </a:r>
            <a:endParaRPr lang="en-US" altLang="zh-CN" sz="4200">
              <a:gradFill>
                <a:gsLst>
                  <a:gs pos="0">
                    <a:schemeClr val="bg1"/>
                  </a:gs>
                  <a:gs pos="100000">
                    <a:srgbClr val="FFF795"/>
                  </a:gs>
                </a:gsLst>
                <a:lin ang="540000" scaled="1"/>
              </a:gradFill>
              <a:latin typeface="Lucida Sans Unicode" panose="020B0602030504020204" charset="0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2871470"/>
            <a:ext cx="12192000" cy="752475"/>
          </a:xfrm>
          <a:prstGeom prst="rect">
            <a:avLst/>
          </a:prstGeom>
          <a:noFill/>
          <a:effectLst>
            <a:reflection blurRad="6350" stA="15000" endA="300" endPos="20000" dir="5400000" sy="-100000" algn="bl" rotWithShape="0"/>
          </a:effectLst>
        </p:spPr>
        <p:txBody>
          <a:bodyPr wrap="square" rtlCol="0">
            <a:noAutofit/>
          </a:bodyPr>
          <a:p>
            <a:pPr algn="ctr">
              <a:lnSpc>
                <a:spcPct val="80000"/>
              </a:lnSpc>
            </a:pPr>
            <a:r>
              <a:rPr lang="zh-CN" altLang="en-US" sz="6400">
                <a:gradFill>
                  <a:gsLst>
                    <a:gs pos="0">
                      <a:srgbClr val="F42031"/>
                    </a:gs>
                    <a:gs pos="100000">
                      <a:srgbClr val="F42031"/>
                    </a:gs>
                  </a:gsLst>
                  <a:lin ang="540000" scaled="1"/>
                </a:gradFill>
                <a:latin typeface="Lucida Sans Unicode" panose="020B0602030504020204" charset="0"/>
                <a:ea typeface="黑体" panose="02010609060101010101" charset="-122"/>
              </a:rPr>
              <a:t>历史重复，滚滚向前</a:t>
            </a:r>
            <a:endParaRPr lang="zh-CN" altLang="en-US" sz="6400">
              <a:gradFill>
                <a:gsLst>
                  <a:gs pos="0">
                    <a:srgbClr val="F42031"/>
                  </a:gs>
                  <a:gs pos="100000">
                    <a:srgbClr val="F42031"/>
                  </a:gs>
                </a:gsLst>
                <a:lin ang="540000" scaled="1"/>
              </a:gradFill>
              <a:latin typeface="Lucida Sans Unicode" panose="020B0602030504020204" charset="0"/>
              <a:ea typeface="黑体" panose="0201060906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0" y="6542405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经传多赢投研总监 :杨春虎丨执业编号:A1120619100003  风险提示:观点基于软件数据和理论模型分析，仅供参考，不构成买卖建议，股市有风险，投资需谨慎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lumMod val="9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18180" y="62230"/>
            <a:ext cx="5755005" cy="375285"/>
          </a:xfrm>
          <a:prstGeom prst="rect">
            <a:avLst/>
          </a:prstGeom>
          <a:noFill/>
          <a:effectLst>
            <a:reflection stA="71000" endA="300" endPos="60000" dir="5400000" sy="-100000" algn="bl" rotWithShape="0"/>
          </a:effectLst>
        </p:spPr>
        <p:txBody>
          <a:bodyPr wrap="square" rtlCol="0">
            <a:noAutofit/>
          </a:bodyPr>
          <a:p>
            <a:pPr algn="ctr">
              <a:lnSpc>
                <a:spcPct val="80000"/>
              </a:lnSpc>
            </a:pPr>
            <a:r>
              <a:rPr lang="zh-CN" altLang="en-US" sz="3000" b="1">
                <a:gradFill>
                  <a:gsLst>
                    <a:gs pos="0">
                      <a:schemeClr val="bg1"/>
                    </a:gs>
                    <a:gs pos="100000">
                      <a:srgbClr val="FFF795"/>
                    </a:gs>
                  </a:gsLst>
                  <a:lin ang="540000" scaled="1"/>
                </a:gradFill>
                <a:latin typeface="Lucida Sans Unicode" panose="020B0602030504020204" charset="0"/>
                <a:ea typeface="黑体" panose="02010609060101010101" charset="-122"/>
                <a:sym typeface="+mn-ea"/>
              </a:rPr>
              <a:t>好行情也有大风险</a:t>
            </a:r>
            <a:endParaRPr lang="zh-CN" altLang="en-US" sz="3000" b="1">
              <a:gradFill>
                <a:gsLst>
                  <a:gs pos="0">
                    <a:schemeClr val="bg1"/>
                  </a:gs>
                  <a:gs pos="100000">
                    <a:srgbClr val="FFF795"/>
                  </a:gs>
                </a:gsLst>
                <a:lin ang="540000" scaled="1"/>
              </a:gradFill>
              <a:latin typeface="Lucida Sans Unicode" panose="020B0602030504020204" charset="0"/>
              <a:ea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26110" y="5601884"/>
            <a:ext cx="107442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b="1" dirty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b="1" dirty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10</a:t>
            </a:r>
            <a:r>
              <a:rPr lang="zh-CN" altLang="en-US" b="1" dirty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月上演新股上市日疯狂，疯狂过后，持续走低</a:t>
            </a:r>
            <a:endParaRPr lang="zh-CN" altLang="en-US" b="1" dirty="0">
              <a:latin typeface="Lucida Sans Unicode" panose="020B0602030504020204" charset="0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/>
            <a:r>
              <a:rPr lang="en-US" altLang="zh-CN" b="1" dirty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b="1" dirty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、好行情也不会同时普涨，方向不对，努力白费</a:t>
            </a:r>
            <a:endParaRPr lang="zh-CN" altLang="en-US" b="1" dirty="0">
              <a:latin typeface="Lucida Sans Unicode" panose="020B0602030504020204" charset="0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/>
            <a:r>
              <a:rPr lang="en-US" altLang="zh-CN" b="1" dirty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3</a:t>
            </a:r>
            <a:r>
              <a:rPr lang="zh-CN" altLang="en-US" b="1" dirty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altLang="zh-CN" b="1" dirty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10</a:t>
            </a:r>
            <a:r>
              <a:rPr lang="zh-CN" altLang="en-US" b="1" dirty="0">
                <a:latin typeface="Lucida Sans Unicode" panose="020B0602030504020204" charset="0"/>
                <a:ea typeface="黑体" panose="02010609060101010101" charset="-122"/>
                <a:cs typeface="黑体" panose="02010609060101010101" charset="-122"/>
                <a:sym typeface="+mn-ea"/>
              </a:rPr>
              <a:t>月集中于新兴产业的上涨，牛市是对过去的奖励，和对未来的期待</a:t>
            </a:r>
            <a:endParaRPr lang="zh-CN" altLang="en-US" b="1" dirty="0">
              <a:latin typeface="Lucida Sans Unicode" panose="020B0602030504020204" charset="0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8790" y="861060"/>
            <a:ext cx="5591810" cy="46170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975" y="861060"/>
            <a:ext cx="5563235" cy="46164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p="http://schemas.openxmlformats.org/presentationml/2006/main">
  <p:tag name="KSO_WM_DIAGRAM_VIRTUALLY_FRAME" val="{&quot;height&quot;:362.65,&quot;left&quot;:374.1,&quot;top&quot;:102.95,&quot;width&quot;:532}"/>
</p:tagLst>
</file>

<file path=ppt/tags/tag19.xml><?xml version="1.0" encoding="utf-8"?>
<p:tagLst xmlns:p="http://schemas.openxmlformats.org/presentationml/2006/main">
  <p:tag name="KSO_WM_DIAGRAM_VIRTUALLY_FRAME" val="{&quot;height&quot;:362.65,&quot;left&quot;:374.1,&quot;top&quot;:102.95,&quot;width&quot;:532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362.65,&quot;left&quot;:374.1,&quot;top&quot;:102.95,&quot;width&quot;:532}"/>
</p:tagLst>
</file>

<file path=ppt/tags/tag21.xml><?xml version="1.0" encoding="utf-8"?>
<p:tagLst xmlns:p="http://schemas.openxmlformats.org/presentationml/2006/main">
  <p:tag name="KSO_WM_DIAGRAM_VIRTUALLY_FRAME" val="{&quot;height&quot;:362.65,&quot;left&quot;:374.1,&quot;top&quot;:102.95,&quot;width&quot;:532}"/>
</p:tagLst>
</file>

<file path=ppt/tags/tag22.xml><?xml version="1.0" encoding="utf-8"?>
<p:tagLst xmlns:p="http://schemas.openxmlformats.org/presentationml/2006/main">
  <p:tag name="KSO_WM_DIAGRAM_VIRTUALLY_FRAME" val="{&quot;height&quot;:362.65,&quot;left&quot;:374.1,&quot;top&quot;:102.95,&quot;width&quot;:532}"/>
</p:tagLst>
</file>

<file path=ppt/tags/tag23.xml><?xml version="1.0" encoding="utf-8"?>
<p:tagLst xmlns:p="http://schemas.openxmlformats.org/presentationml/2006/main">
  <p:tag name="KSO_WM_DIAGRAM_VIRTUALLY_FRAME" val="{&quot;height&quot;:362.65,&quot;left&quot;:374.1,&quot;top&quot;:102.95,&quot;width&quot;:532}"/>
</p:tagLst>
</file>

<file path=ppt/tags/tag24.xml><?xml version="1.0" encoding="utf-8"?>
<p:tagLst xmlns:p="http://schemas.openxmlformats.org/presentationml/2006/main">
  <p:tag name="KSO_WM_DIAGRAM_VIRTUALLY_FRAME" val="{&quot;height&quot;:362.65,&quot;left&quot;:374.1,&quot;top&quot;:102.95,&quot;width&quot;:532}"/>
</p:tagLst>
</file>

<file path=ppt/tags/tag25.xml><?xml version="1.0" encoding="utf-8"?>
<p:tagLst xmlns:p="http://schemas.openxmlformats.org/presentationml/2006/main">
  <p:tag name="KSO_WM_DIAGRAM_VIRTUALLY_FRAME" val="{&quot;height&quot;:362.65,&quot;left&quot;:374.1,&quot;top&quot;:102.95,&quot;width&quot;:532}"/>
</p:tagLst>
</file>

<file path=ppt/tags/tag26.xml><?xml version="1.0" encoding="utf-8"?>
<p:tagLst xmlns:p="http://schemas.openxmlformats.org/presentationml/2006/main">
  <p:tag name="KSO_WM_DIAGRAM_VIRTUALLY_FRAME" val="{&quot;height&quot;:362.65,&quot;left&quot;:374.1,&quot;top&quot;:102.95,&quot;width&quot;:532}"/>
</p:tagLst>
</file>

<file path=ppt/tags/tag27.xml><?xml version="1.0" encoding="utf-8"?>
<p:tagLst xmlns:p="http://schemas.openxmlformats.org/presentationml/2006/main">
  <p:tag name="KSO_WM_DIAGRAM_VIRTUALLY_FRAME" val="{&quot;height&quot;:362.65,&quot;left&quot;:374.1,&quot;top&quot;:102.95,&quot;width&quot;:532}"/>
</p:tagLst>
</file>

<file path=ppt/tags/tag28.xml><?xml version="1.0" encoding="utf-8"?>
<p:tagLst xmlns:p="http://schemas.openxmlformats.org/presentationml/2006/main">
  <p:tag name="KSO_WM_DIAGRAM_VIRTUALLY_FRAME" val="{&quot;height&quot;:362.65,&quot;left&quot;:374.1,&quot;top&quot;:102.95,&quot;width&quot;:532}"/>
</p:tagLst>
</file>

<file path=ppt/tags/tag29.xml><?xml version="1.0" encoding="utf-8"?>
<p:tagLst xmlns:p="http://schemas.openxmlformats.org/presentationml/2006/main">
  <p:tag name="KSO_WM_DIAGRAM_VIRTUALLY_FRAME" val="{&quot;height&quot;:362.65,&quot;left&quot;:374.1,&quot;top&quot;:102.95,&quot;width&quot;:532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362.65,&quot;left&quot;:374.1,&quot;top&quot;:102.95,&quot;width&quot;:532}"/>
</p:tagLst>
</file>

<file path=ppt/tags/tag31.xml><?xml version="1.0" encoding="utf-8"?>
<p:tagLst xmlns:p="http://schemas.openxmlformats.org/presentationml/2006/main">
  <p:tag name="KSO_WM_DIAGRAM_VIRTUALLY_FRAME" val="{&quot;height&quot;:362.65,&quot;left&quot;:374.1,&quot;top&quot;:102.95,&quot;width&quot;:532}"/>
</p:tagLst>
</file>

<file path=ppt/tags/tag32.xml><?xml version="1.0" encoding="utf-8"?>
<p:tagLst xmlns:p="http://schemas.openxmlformats.org/presentationml/2006/main">
  <p:tag name="KSO_WM_DIAGRAM_VIRTUALLY_FRAME" val="{&quot;height&quot;:362.65,&quot;left&quot;:374.1,&quot;top&quot;:102.95,&quot;width&quot;:532}"/>
</p:tagLst>
</file>

<file path=ppt/tags/tag33.xml><?xml version="1.0" encoding="utf-8"?>
<p:tagLst xmlns:p="http://schemas.openxmlformats.org/presentationml/2006/main">
  <p:tag name="KSO_WM_DIAGRAM_VIRTUALLY_FRAME" val="{&quot;height&quot;:362.65,&quot;left&quot;:374.1,&quot;top&quot;:102.95,&quot;width&quot;:532}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commondata" val="eyJoZGlkIjoiNzUyODQ2NTIxNzdjNDdjOWIxYjlkZGQxZjhmNmNjNjg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">
      <a:majorFont>
        <a:latin typeface="Lucida Sans Unicode"/>
        <a:ea typeface="黑体"/>
        <a:cs typeface=""/>
      </a:majorFont>
      <a:minorFont>
        <a:latin typeface="Lucida Sans Unicode"/>
        <a:ea typeface="黑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2141</Words>
  <Application>WPS 演示</Application>
  <PresentationFormat>宽屏</PresentationFormat>
  <Paragraphs>168</Paragraphs>
  <Slides>27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9" baseType="lpstr">
      <vt:lpstr>Arial</vt:lpstr>
      <vt:lpstr>宋体</vt:lpstr>
      <vt:lpstr>Wingdings</vt:lpstr>
      <vt:lpstr>Wingdings</vt:lpstr>
      <vt:lpstr>思源黑体 CN Bold</vt:lpstr>
      <vt:lpstr>黑体</vt:lpstr>
      <vt:lpstr>Lucida Sans Unicode</vt:lpstr>
      <vt:lpstr>思源黑体 CN Regular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俏俏</cp:lastModifiedBy>
  <cp:revision>203</cp:revision>
  <dcterms:created xsi:type="dcterms:W3CDTF">2019-06-19T02:08:00Z</dcterms:created>
  <dcterms:modified xsi:type="dcterms:W3CDTF">2024-12-06T02:42:01Z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CE391239AC764DC395EBDE8FBD764EC3_13</vt:lpwstr>
  </property>
</Properties>
</file>