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329" r:id="rId3"/>
    <p:sldId id="321" r:id="rId4"/>
    <p:sldId id="322" r:id="rId5"/>
    <p:sldId id="330" r:id="rId6"/>
    <p:sldId id="333" r:id="rId7"/>
    <p:sldId id="334" r:id="rId8"/>
    <p:sldId id="335" r:id="rId9"/>
    <p:sldId id="336" r:id="rId10"/>
    <p:sldId id="337" r:id="rId11"/>
    <p:sldId id="338" r:id="rId12"/>
    <p:sldId id="367" r:id="rId14"/>
    <p:sldId id="339" r:id="rId15"/>
    <p:sldId id="340" r:id="rId16"/>
    <p:sldId id="341" r:id="rId17"/>
    <p:sldId id="342" r:id="rId18"/>
    <p:sldId id="344" r:id="rId19"/>
    <p:sldId id="358" r:id="rId20"/>
    <p:sldId id="350" r:id="rId21"/>
    <p:sldId id="351" r:id="rId22"/>
    <p:sldId id="352" r:id="rId23"/>
    <p:sldId id="360" r:id="rId24"/>
    <p:sldId id="354" r:id="rId25"/>
    <p:sldId id="355" r:id="rId26"/>
    <p:sldId id="357" r:id="rId27"/>
    <p:sldId id="327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3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90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1.xml"/><Relationship Id="rId6" Type="http://schemas.openxmlformats.org/officeDocument/2006/relationships/image" Target="../media/image8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56.xml"/><Relationship Id="rId2" Type="http://schemas.openxmlformats.org/officeDocument/2006/relationships/image" Target="../media/image29.png"/><Relationship Id="rId1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4.xml"/><Relationship Id="rId6" Type="http://schemas.openxmlformats.org/officeDocument/2006/relationships/tags" Target="../tags/tag60.xml"/><Relationship Id="rId5" Type="http://schemas.openxmlformats.org/officeDocument/2006/relationships/image" Target="../media/image31.png"/><Relationship Id="rId4" Type="http://schemas.openxmlformats.org/officeDocument/2006/relationships/tags" Target="../tags/tag59.xml"/><Relationship Id="rId3" Type="http://schemas.openxmlformats.org/officeDocument/2006/relationships/image" Target="../media/image30.png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62.xml"/><Relationship Id="rId2" Type="http://schemas.openxmlformats.org/officeDocument/2006/relationships/image" Target="../media/image32.png"/><Relationship Id="rId1" Type="http://schemas.openxmlformats.org/officeDocument/2006/relationships/tags" Target="../tags/tag6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4.xml"/><Relationship Id="rId2" Type="http://schemas.openxmlformats.org/officeDocument/2006/relationships/image" Target="../media/image33.png"/><Relationship Id="rId1" Type="http://schemas.openxmlformats.org/officeDocument/2006/relationships/tags" Target="../tags/tag63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9.xml"/><Relationship Id="rId2" Type="http://schemas.openxmlformats.org/officeDocument/2006/relationships/image" Target="../media/image34.jpeg"/><Relationship Id="rId1" Type="http://schemas.openxmlformats.org/officeDocument/2006/relationships/tags" Target="../tags/tag68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71.xml"/><Relationship Id="rId2" Type="http://schemas.openxmlformats.org/officeDocument/2006/relationships/image" Target="../media/image35.png"/><Relationship Id="rId1" Type="http://schemas.openxmlformats.org/officeDocument/2006/relationships/tags" Target="../tags/tag7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3.xml"/><Relationship Id="rId2" Type="http://schemas.openxmlformats.org/officeDocument/2006/relationships/image" Target="../media/image36.png"/><Relationship Id="rId1" Type="http://schemas.openxmlformats.org/officeDocument/2006/relationships/tags" Target="../tags/tag7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5.xml"/><Relationship Id="rId2" Type="http://schemas.openxmlformats.org/officeDocument/2006/relationships/image" Target="../media/image37.png"/><Relationship Id="rId1" Type="http://schemas.openxmlformats.org/officeDocument/2006/relationships/tags" Target="../tags/tag7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10.png"/><Relationship Id="rId3" Type="http://schemas.openxmlformats.org/officeDocument/2006/relationships/tags" Target="../tags/tag23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9" Type="http://schemas.openxmlformats.org/officeDocument/2006/relationships/tags" Target="../tags/tag38.xml"/><Relationship Id="rId18" Type="http://schemas.openxmlformats.org/officeDocument/2006/relationships/tags" Target="../tags/tag37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0.xml"/><Relationship Id="rId3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tags" Target="../tags/tag79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2.xml"/><Relationship Id="rId3" Type="http://schemas.openxmlformats.org/officeDocument/2006/relationships/image" Target="../media/image40.png"/><Relationship Id="rId2" Type="http://schemas.openxmlformats.org/officeDocument/2006/relationships/tags" Target="../tags/tag81.xml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4.xml"/><Relationship Id="rId2" Type="http://schemas.openxmlformats.org/officeDocument/2006/relationships/image" Target="../media/image41.png"/><Relationship Id="rId1" Type="http://schemas.openxmlformats.org/officeDocument/2006/relationships/tags" Target="../tags/tag8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6.xml"/><Relationship Id="rId2" Type="http://schemas.openxmlformats.org/officeDocument/2006/relationships/image" Target="../media/image42.png"/><Relationship Id="rId1" Type="http://schemas.openxmlformats.org/officeDocument/2006/relationships/tags" Target="../tags/tag85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8.xml"/><Relationship Id="rId2" Type="http://schemas.openxmlformats.org/officeDocument/2006/relationships/image" Target="../media/image43.png"/><Relationship Id="rId1" Type="http://schemas.openxmlformats.org/officeDocument/2006/relationships/tags" Target="../tags/tag8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9.xml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3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tags" Target="../tags/tag4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5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4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image" Target="../media/image28.png"/><Relationship Id="rId2" Type="http://schemas.openxmlformats.org/officeDocument/2006/relationships/tags" Target="../tags/tag53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行稳致远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轮动前行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17265"/>
            <a:ext cx="5671820" cy="7308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572510"/>
            <a:ext cx="53949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:A20250618011797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3700" y="5746750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年线金叉区域</a:t>
            </a:r>
            <a:r>
              <a:rPr lang="en-US" altLang="zh-CN" b="1">
                <a:solidFill>
                  <a:schemeClr val="bg1"/>
                </a:solidFill>
              </a:rPr>
              <a:t>31</a:t>
            </a:r>
            <a:r>
              <a:rPr lang="zh-CN" altLang="en-US" b="1">
                <a:solidFill>
                  <a:schemeClr val="bg1"/>
                </a:solidFill>
              </a:rPr>
              <a:t>个，季线金叉区域</a:t>
            </a:r>
            <a:r>
              <a:rPr lang="en-US" altLang="zh-CN" b="1">
                <a:solidFill>
                  <a:schemeClr val="bg1"/>
                </a:solidFill>
              </a:rPr>
              <a:t>23</a:t>
            </a:r>
            <a:r>
              <a:rPr lang="zh-CN" altLang="en-US" b="1">
                <a:solidFill>
                  <a:schemeClr val="bg1"/>
                </a:solidFill>
              </a:rPr>
              <a:t>个，长期向好，中期震荡，逢低布局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月线金叉区域</a:t>
            </a:r>
            <a:r>
              <a:rPr lang="en-US" altLang="zh-CN" b="1">
                <a:solidFill>
                  <a:schemeClr val="bg1"/>
                </a:solidFill>
              </a:rPr>
              <a:t>30</a:t>
            </a:r>
            <a:r>
              <a:rPr lang="zh-CN" altLang="en-US" b="1">
                <a:solidFill>
                  <a:schemeClr val="bg1"/>
                </a:solidFill>
              </a:rPr>
              <a:t>个，周线金叉区域</a:t>
            </a:r>
            <a:r>
              <a:rPr lang="en-US" altLang="zh-CN" b="1">
                <a:solidFill>
                  <a:schemeClr val="bg1"/>
                </a:solidFill>
              </a:rPr>
              <a:t>24</a:t>
            </a:r>
            <a:r>
              <a:rPr lang="zh-CN" altLang="en-US" b="1">
                <a:solidFill>
                  <a:schemeClr val="bg1"/>
                </a:solidFill>
              </a:rPr>
              <a:t>个，中短期趋势确认，把握机会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周期共振，轮动分化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56385" y="781685"/>
            <a:ext cx="9079230" cy="49650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3700" y="5788025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solidFill>
                  <a:schemeClr val="bg1"/>
                </a:solidFill>
              </a:rPr>
              <a:t>月线金叉区域，周线死叉，关注周线金叉机会</a:t>
            </a:r>
            <a:endParaRPr lang="zh-CN" b="1">
              <a:solidFill>
                <a:schemeClr val="bg1"/>
              </a:solidFill>
            </a:endParaRPr>
          </a:p>
          <a:p>
            <a:pPr algn="ctr"/>
            <a:r>
              <a:rPr lang="zh-CN" b="1">
                <a:solidFill>
                  <a:schemeClr val="bg1"/>
                </a:solidFill>
              </a:rPr>
              <a:t>资金持续流入，中短期资金背离，辅助线支撑，理解慢牛，静待日线金叉反弹</a:t>
            </a:r>
            <a:endParaRPr lang="zh-CN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趋势支撑，资金背离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1531620" y="795655"/>
            <a:ext cx="9128125" cy="49923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483100" y="1074420"/>
            <a:ext cx="3224530" cy="447611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463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新高震荡，静待金叉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787390"/>
            <a:ext cx="9533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短线上攻向下，中线上攻向上，资金持续流入，下影线牛线支撑，短线洗盘为主</a:t>
            </a:r>
            <a:endParaRPr lang="zh-CN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短线静待短线上攻启动机会，稳健关注周线金叉机会，中线上攻启动，控盘为主</a:t>
            </a:r>
            <a:endParaRPr lang="zh-CN" b="1" dirty="0" smtClean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55115" y="783590"/>
            <a:ext cx="9082405" cy="49669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切合实际，降低预期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3065" y="58229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指数增强的本质：调整跑赢指数，上涨跑赢指数，震荡区域低位机会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4315" y="800735"/>
            <a:ext cx="9182735" cy="50222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全球变局，安全资产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安全资产，现金为王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836295"/>
            <a:ext cx="9110345" cy="4712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49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，安全资产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新基建</a:t>
            </a:r>
            <a:r>
              <a:rPr lang="zh-CN" altLang="en-US" b="1" dirty="0" smtClean="0">
                <a:solidFill>
                  <a:schemeClr val="bg1"/>
                </a:solidFill>
              </a:rPr>
              <a:t>，左手红利现金，右手科技基建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463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风格转换，创业大盘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0815" y="578739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47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个行业年线金叉区域，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9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个季线金叉区域，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20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个月线金叉区域，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22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个行业周线金叉区域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风格切换，轮动补涨，行业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ETF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或前十大重仓股的信号机会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15745" y="783590"/>
            <a:ext cx="9149715" cy="50038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业绩稳定，资金流入，红肥绿瘦，控盘增加，月线，周线金叉区域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</a:t>
            </a:r>
            <a:r>
              <a:rPr lang="zh-CN" b="1" dirty="0" smtClean="0">
                <a:solidFill>
                  <a:schemeClr val="bg1"/>
                </a:solidFill>
              </a:rPr>
              <a:t>静待符合金叉信号或熊线上移的机会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2720" y="778510"/>
            <a:ext cx="9112250" cy="49841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8465" y="836295"/>
            <a:ext cx="8915400" cy="48761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产业主题，强者恒强</a:t>
            </a:r>
            <a:endParaRPr lang="en-US" altLang="zh-CN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开局之年，稳字当头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短线超跌，轮动前行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全球变局，安全资产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产业主题，强者恒强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安全资产，现金为王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" y="836295"/>
            <a:ext cx="9110345" cy="4712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49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，安全资产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新基建</a:t>
            </a:r>
            <a:r>
              <a:rPr lang="zh-CN" altLang="en-US" b="1" dirty="0" smtClean="0">
                <a:solidFill>
                  <a:schemeClr val="bg1"/>
                </a:solidFill>
              </a:rPr>
              <a:t>，左手红利现金，右手科技基建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015" y="836295"/>
            <a:ext cx="2839085" cy="47123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979420" y="831215"/>
            <a:ext cx="8963025" cy="49022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产业主题，能源科技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77088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空间龙头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趋势龙头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控盘反复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光通信，智能电网，云计算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" y="835660"/>
            <a:ext cx="7534910" cy="4897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0675" y="779145"/>
            <a:ext cx="9111615" cy="49834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业绩稳定，资金流入，红肥绿瘦，控盘增加，月，周线金叉区域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控盘增加，熊线上移后的</a:t>
            </a:r>
            <a:r>
              <a:rPr lang="en-US" altLang="zh-CN" b="1" dirty="0" smtClean="0">
                <a:solidFill>
                  <a:schemeClr val="bg1"/>
                </a:solidFill>
              </a:rPr>
              <a:t>B</a:t>
            </a:r>
            <a:r>
              <a:rPr lang="zh-CN" altLang="en-US" b="1" dirty="0" smtClean="0">
                <a:solidFill>
                  <a:schemeClr val="bg1"/>
                </a:solidFill>
              </a:rPr>
              <a:t>点回档金叉，注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10335" y="782320"/>
            <a:ext cx="9105900" cy="49803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90675" y="834390"/>
            <a:ext cx="9010650" cy="4928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开局之年，稳字当头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" y="1600835"/>
            <a:ext cx="7884160" cy="3197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663700" y="5441315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切合实际，降低预期，争取更好结果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绿色发展持续加码，设立国家低碳转型基金，培育氢能、绿色燃料等新增长点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345" y="1593215"/>
            <a:ext cx="3923030" cy="3205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切合实际，降低预期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投融协调，理财时代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84270" y="4851400"/>
            <a:ext cx="775525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余年第一次，投资融资并重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稳股市，稳消费，稳预期，巩固向好势头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引导中长期资金入市，稳定指数，万亿理财时代到来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明确本质：政策行情，指数行情，中长期行情，机构行情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270" y="836295"/>
            <a:ext cx="7755890" cy="377634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93115" y="836295"/>
            <a:ext cx="2835275" cy="5434965"/>
            <a:chOff x="0" y="1334"/>
            <a:chExt cx="4750" cy="89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123"/>
              <a:ext cx="4751" cy="4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334"/>
              <a:ext cx="4751" cy="4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864235" y="831215"/>
            <a:ext cx="10494010" cy="4902835"/>
            <a:chOff x="309" y="1317"/>
            <a:chExt cx="18590" cy="868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885" y="1326"/>
              <a:ext cx="16015" cy="867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" y="1317"/>
              <a:ext cx="4518" cy="8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4" y="6556"/>
              <a:ext cx="2895" cy="13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5" y="4844"/>
              <a:ext cx="2865" cy="13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63" y="2126"/>
              <a:ext cx="2940" cy="13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85" y="1993"/>
              <a:ext cx="2910" cy="1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4" y="1317"/>
              <a:ext cx="3584" cy="39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92" y="4434"/>
              <a:ext cx="3400" cy="45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417" y="5139"/>
              <a:ext cx="3298" cy="42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文本框 2"/>
          <p:cNvSpPr txBox="1"/>
          <p:nvPr userDrawn="1">
            <p:custDataLst>
              <p:tags r:id="rId10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提振稳定，慢长趋势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72790" y="5419725"/>
            <a:ext cx="6167120" cy="9220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tx1"/>
                </a:solidFill>
              </a:rPr>
              <a:t>稳市场，稳预期，稳信心，稳就业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完善特色稳市机制，慢长趋势，指数行情，理财正当时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稳字当头，高低切换，轮动为主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稳中求进，理财时代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76008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固收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产品，理财首选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大仓位债基稳健收益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小仓位股票超额收益，跑赢普通理财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t="10420"/>
          <a:stretch>
            <a:fillRect/>
          </a:stretch>
        </p:blipFill>
        <p:spPr>
          <a:xfrm>
            <a:off x="285750" y="892810"/>
            <a:ext cx="2538730" cy="48958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46400" y="892810"/>
            <a:ext cx="8952230" cy="48964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短线超跌，轮动前行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5915" y="836295"/>
            <a:ext cx="9007475" cy="487934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中长向上，内部轮动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上证指数捕捞季节年线金叉初期，收敛三角形，震荡突破之后，空间更大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季线第六次金叉，年线第七次（</a:t>
            </a:r>
            <a:r>
              <a:rPr lang="en-US" altLang="zh-CN" b="1" dirty="0" smtClean="0">
                <a:solidFill>
                  <a:schemeClr val="bg1"/>
                </a:solidFill>
              </a:rPr>
              <a:t>96-97</a:t>
            </a:r>
            <a:r>
              <a:rPr lang="zh-CN" altLang="en-US" b="1" dirty="0" smtClean="0">
                <a:solidFill>
                  <a:schemeClr val="bg1"/>
                </a:solidFill>
              </a:rPr>
              <a:t>震荡）金叉，迎接历史机遇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30" y="2115820"/>
            <a:ext cx="4675505" cy="25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UNIT_PLACING_PICTURE_USER_VIEWPORT" val="{&quot;height&quot;:7862,&quot;width&quot;:14375}"/>
</p:tagLst>
</file>

<file path=ppt/tags/tag59.xml><?xml version="1.0" encoding="utf-8"?>
<p:tagLst xmlns:p="http://schemas.openxmlformats.org/presentationml/2006/main">
  <p:tag name="KSO_WM_UNIT_PLACING_PICTURE_USER_VIEWPORT" val="{&quot;height&quot;:7049,&quot;width&quot;:5078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4173</Words>
  <Application>WPS 演示</Application>
  <PresentationFormat>宽屏</PresentationFormat>
  <Paragraphs>177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301</cp:revision>
  <dcterms:created xsi:type="dcterms:W3CDTF">2022-12-31T05:43:00Z</dcterms:created>
  <dcterms:modified xsi:type="dcterms:W3CDTF">2026-05-15T10:04:54Z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  <property fmtid="{D5CDD505-2E9C-101B-9397-08002B2CF9AE}" pid="3" name="ICV">
    <vt:lpwstr>B5DFE0ADE02D4639AF48556E48160A50_13</vt:lpwstr>
  </property>
</Properties>
</file>