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13" r:id="rId2"/>
    <p:sldId id="287" r:id="rId3"/>
    <p:sldId id="286" r:id="rId4"/>
    <p:sldId id="354" r:id="rId5"/>
    <p:sldId id="387" r:id="rId6"/>
    <p:sldId id="388" r:id="rId7"/>
    <p:sldId id="389" r:id="rId8"/>
    <p:sldId id="330" r:id="rId9"/>
    <p:sldId id="390" r:id="rId10"/>
    <p:sldId id="394" r:id="rId11"/>
    <p:sldId id="391" r:id="rId12"/>
    <p:sldId id="352" r:id="rId13"/>
    <p:sldId id="320" r:id="rId14"/>
    <p:sldId id="376" r:id="rId15"/>
    <p:sldId id="328" r:id="rId16"/>
    <p:sldId id="392" r:id="rId17"/>
    <p:sldId id="393" r:id="rId18"/>
    <p:sldId id="395" r:id="rId19"/>
    <p:sldId id="322" r:id="rId20"/>
    <p:sldId id="337" r:id="rId21"/>
    <p:sldId id="338" r:id="rId22"/>
    <p:sldId id="340" r:id="rId23"/>
    <p:sldId id="343" r:id="rId24"/>
    <p:sldId id="356" r:id="rId25"/>
    <p:sldId id="336" r:id="rId26"/>
    <p:sldId id="289" r:id="rId27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63" d="100"/>
          <a:sy n="163" d="100"/>
        </p:scale>
        <p:origin x="318" y="150"/>
      </p:cViewPr>
      <p:guideLst>
        <p:guide orient="horz" pos="2092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8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时间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主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主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1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12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2024/11/1/Fri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9.xml"/><Relationship Id="rId7" Type="http://schemas.openxmlformats.org/officeDocument/2006/relationships/image" Target="../media/image9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18" Type="http://schemas.openxmlformats.org/officeDocument/2006/relationships/slideLayout" Target="../slideLayouts/slideLayout4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tags" Target="../tags/tag38.xml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20" Type="http://schemas.openxmlformats.org/officeDocument/2006/relationships/image" Target="../media/image12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tags" Target="../tags/tag36.xml"/><Relationship Id="rId10" Type="http://schemas.openxmlformats.org/officeDocument/2006/relationships/tags" Target="../tags/tag31.xml"/><Relationship Id="rId19" Type="http://schemas.openxmlformats.org/officeDocument/2006/relationships/image" Target="../media/image11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9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框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</a:t>
            </a: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en-US" altLang="zh-CN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sz="75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风宜长物</a:t>
            </a:r>
          </a:p>
          <a:p>
            <a:pPr algn="ctr" fontAlgn="auto">
              <a:lnSpc>
                <a:spcPct val="100000"/>
              </a:lnSpc>
            </a:pPr>
            <a:r>
              <a:rPr lang="zh-CN" sz="75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放眼量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65391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宽基</a:t>
            </a:r>
            <a:r>
              <a:rPr lang="en-US" alt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ETF</a:t>
            </a:r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的投资方式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5392" y="5887782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选取弹性充足的核心指数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ETF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，进行不同时间的择时</a:t>
            </a: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优化投资方向，提供投资便利，半自动与全自动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251" y="794808"/>
            <a:ext cx="9393498" cy="513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56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风格轮动的机会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5392" y="5905368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资金流入，平均股价，上证指数，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小盘股，中盘股，大盘股</a:t>
            </a: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回流中证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100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，沪深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，关注国企改革，国企重组，国企科技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818" y="795584"/>
            <a:ext cx="9343604" cy="51097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高低切换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5392" y="5842739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沪深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300S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点，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S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点后有反弹，</a:t>
            </a: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所有指数中短线分化，高低切换，关注控盘增加的方向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237" y="813156"/>
            <a:ext cx="9283526" cy="507692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跟政策，抓本质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再次回顾，行情主线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01105" y="3227070"/>
            <a:ext cx="524129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定性：机构贷款牛</a:t>
            </a:r>
            <a:endParaRPr 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，优质资产机构非必要卖出，换取贷款，合理增加买入</a:t>
            </a: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，利好沪深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，高股息，高净资产，破净股，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A50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，国企改革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证券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钢铁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科技亏损并购重组</a:t>
            </a: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，首提止跌回稳，利好地产，促进消费信心</a:t>
            </a: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核心主题，并购重组</a:t>
            </a: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核心稳健：沪深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300,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高股息，高净资产，破净股</a:t>
            </a: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央企国企为主，核心民营为辅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770" y="788670"/>
            <a:ext cx="8048625" cy="2438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15" y="3519170"/>
            <a:ext cx="2480310" cy="2940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770" y="3349625"/>
            <a:ext cx="2688590" cy="31095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415" y="787400"/>
            <a:ext cx="2480310" cy="2814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沪深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，控盘增加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88365" y="5904171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控盘增加，资金流入，反复控盘，机构洗盘明显</a:t>
            </a: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寻找周线金叉区域，二次控盘增加的机会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967" y="821412"/>
            <a:ext cx="9384063" cy="51319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沪深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，控盘增加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88365" y="5904171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控盘增加，资金流入，反复控盘，机构洗盘明显</a:t>
            </a:r>
          </a:p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周线金叉区域，关注新高，反包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080" y="785510"/>
            <a:ext cx="9359837" cy="511866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沪深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，控盘增加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88365" y="5904171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控盘增加，资金流入，反复控盘，机构洗盘明显</a:t>
            </a:r>
          </a:p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周线金叉区域，关注新高，反包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050" y="798602"/>
            <a:ext cx="9335897" cy="51055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宽基</a:t>
            </a:r>
            <a:r>
              <a:rPr lang="en-US" alt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ETF</a:t>
            </a:r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的投资方式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5392" y="5887782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选取弹性充足的核心指数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ETF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，进行不同时间的择时</a:t>
            </a: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优化投资方向，提供投资便利，半自动与全自动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251" y="794808"/>
            <a:ext cx="9393498" cy="513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03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科技强，则国强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抓本质，树信心</a:t>
              </a:r>
            </a:p>
          </p:txBody>
        </p:sp>
      </p:grpSp>
      <p:grpSp>
        <p:nvGrpSpPr>
          <p:cNvPr id="17" name="组合 16"/>
          <p:cNvGrpSpPr/>
          <p:nvPr>
            <p:custDataLst>
              <p:tags r:id="rId3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</a:p>
          </p:txBody>
        </p:sp>
        <p:sp>
          <p:nvSpPr>
            <p:cNvPr id="25" name="文本框 24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抬望眼，路依旧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4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跟政策，抓本质</a:t>
              </a:r>
            </a:p>
          </p:txBody>
        </p:sp>
      </p:grpSp>
      <p:grpSp>
        <p:nvGrpSpPr>
          <p:cNvPr id="30" name="组合 29"/>
          <p:cNvGrpSpPr/>
          <p:nvPr>
            <p:custDataLst>
              <p:tags r:id="rId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第四章</a:t>
              </a:r>
            </a:p>
          </p:txBody>
        </p:sp>
        <p:sp>
          <p:nvSpPr>
            <p:cNvPr id="37" name="文本框 36"/>
            <p:cNvSpPr txBox="1"/>
            <p:nvPr>
              <p:custDataLst>
                <p:tags r:id="rId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科技强，则国强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龙头是怎么来的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97014" y="5904141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板块：有政策，持续发酵，产业扶持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个股：有业绩，有机构，有控盘，有游资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688" y="753745"/>
            <a:ext cx="9584624" cy="519167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龙头是怎么来的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97014" y="5920651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板块：有政策，持续发酵，产业扶持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个股：有业绩，有机构，有控盘，有游资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979" y="745490"/>
            <a:ext cx="9662042" cy="523360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主题挖掘，核心主题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97014" y="588491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金融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金融科技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国企科技重组</a:t>
            </a: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国企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改革，稀缺材料，稀缺资源，主题轮动，跟对风口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700" y="792090"/>
            <a:ext cx="9312599" cy="509282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业绩打底，机构抱团，周线金叉区域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208" y="818447"/>
            <a:ext cx="9403860" cy="514273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，主力控盘，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机构抱团，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143" y="797255"/>
            <a:ext cx="9337989" cy="510671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重风控，重配置，跟策略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51789" y="5431467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业绩不稳定，适合短线博弈（少部分仓位），业绩稳定，适合投资（大部分仓位）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大资金大市值适合稳健，短线热点小市值适合波段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88" y="1092512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889" y="1092512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抓本质，树信心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机构无限开火权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01105" y="3227070"/>
            <a:ext cx="524129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定性：机构贷款牛</a:t>
            </a:r>
            <a:endParaRPr 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，优质资产机构非必要卖出，换取贷款，合理增加买入</a:t>
            </a: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，利好沪深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，高股息，高净资产，破净股，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A50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，国企改革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证券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钢铁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科技亏损并购重组</a:t>
            </a: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，首提止跌回稳，利好地产，促进消费信心</a:t>
            </a: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核心主题，并购重组</a:t>
            </a: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核心稳健：沪深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300,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高股息，高净资产，破净股</a:t>
            </a: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央企国企为主，核心民营为辅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770" y="788670"/>
            <a:ext cx="8048625" cy="2438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15" y="3519170"/>
            <a:ext cx="2480310" cy="2940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770" y="3349625"/>
            <a:ext cx="2688590" cy="31095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415" y="787400"/>
            <a:ext cx="2480310" cy="2814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信心大于黄金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950" y="811530"/>
            <a:ext cx="3658235" cy="32810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50" y="4234180"/>
            <a:ext cx="5006975" cy="2201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50" y="811530"/>
            <a:ext cx="4000500" cy="34226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5670" y="811530"/>
            <a:ext cx="3129280" cy="345757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843905" y="4107180"/>
            <a:ext cx="5669280" cy="21723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信心大于黄金</a:t>
            </a: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地方政府轻装上阵，民营经济促进信心</a:t>
            </a: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健康运行，稳经济，促就业，</a:t>
            </a: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财政部，住建部，人行，证监会，发改委，金监局。。</a:t>
            </a: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预期向好才是发展的核心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动力</a:t>
            </a:r>
            <a:endParaRPr lang="en-US" altLang="zh-CN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大选，降息等，核心方向都有应对预期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历史不是简单的重复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63026" y="4376595"/>
            <a:ext cx="5619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沪深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300ETF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依然为核心首选</a:t>
            </a:r>
            <a:endParaRPr lang="en-US" altLang="zh-CN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资金大举加仓新质生产力方向</a:t>
            </a:r>
            <a:endParaRPr lang="en-US" altLang="zh-CN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创新，智能制造，软件硬件，牛市是对未来的期待</a:t>
            </a:r>
            <a:endParaRPr lang="en-US" altLang="zh-CN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电子，电器，加点，通信，软件等</a:t>
            </a:r>
            <a:endParaRPr lang="en-US" altLang="zh-CN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07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年券商国企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-15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年创业科技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-24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年新质生产力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23" y="891970"/>
            <a:ext cx="5904686" cy="30097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438" y="891970"/>
            <a:ext cx="5143680" cy="3009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513" y="3901730"/>
            <a:ext cx="4350409" cy="25577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抬望眼，路依旧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趋势依旧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955392" y="5905368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28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指数，季线金叉区域初期，月线金叉区域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初期，北证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50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线金叉区域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趋势不是不在，是短线波动之后，依然关注核心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主线，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11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8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次历史中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,2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次阴线，天时将至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150" y="802042"/>
            <a:ext cx="9443751" cy="516455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980" y="1610976"/>
            <a:ext cx="7100758" cy="38832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资金为王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955392" y="5905368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每一轮行情，资金突破下降趋势开始，资金突破前期平台加速</a:t>
            </a:r>
          </a:p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两次资金打破下降趋势，两次大机会，历史会重复</a:t>
            </a: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创业板先突破，先修整，上证发力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265" y="791866"/>
            <a:ext cx="9350403" cy="5113502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5d6e9262-ca8a-4070-8ad5-698f89e303ea"/>
  <p:tag name="COMMONDATA" val="eyJoZGlkIjoiZjkxNDE4ODljZWExNTBkMGRlYzgyODQzYTkyNzNjMz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1771</Words>
  <Application>Microsoft Office PowerPoint</Application>
  <PresentationFormat>宽屏</PresentationFormat>
  <Paragraphs>119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6" baseType="lpstr">
      <vt:lpstr>黑体</vt:lpstr>
      <vt:lpstr>思源黑体 CN Bold</vt:lpstr>
      <vt:lpstr>思源黑体 CN Light</vt:lpstr>
      <vt:lpstr>思源黑体 CN Medium</vt:lpstr>
      <vt:lpstr>思源黑体 CN Normal</vt:lpstr>
      <vt:lpstr>思源黑体 Medium</vt:lpstr>
      <vt:lpstr>微软雅黑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Administrator</cp:lastModifiedBy>
  <cp:revision>303</cp:revision>
  <dcterms:created xsi:type="dcterms:W3CDTF">2022-12-31T05:43:00Z</dcterms:created>
  <dcterms:modified xsi:type="dcterms:W3CDTF">2024-11-01T11:07:27Z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78ECEF935A0B415A89173511E81979AC_13</vt:lpwstr>
  </property>
</Properties>
</file>