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83" r:id="rId3"/>
    <p:sldId id="333" r:id="rId4"/>
    <p:sldId id="321" r:id="rId5"/>
    <p:sldId id="322" r:id="rId6"/>
    <p:sldId id="326" r:id="rId7"/>
    <p:sldId id="348" r:id="rId8"/>
    <p:sldId id="349" r:id="rId9"/>
    <p:sldId id="350" r:id="rId10"/>
    <p:sldId id="351" r:id="rId11"/>
    <p:sldId id="337" r:id="rId12"/>
    <p:sldId id="343" r:id="rId13"/>
    <p:sldId id="347" r:id="rId14"/>
    <p:sldId id="342" r:id="rId15"/>
    <p:sldId id="344" r:id="rId16"/>
    <p:sldId id="352" r:id="rId17"/>
    <p:sldId id="353" r:id="rId18"/>
    <p:sldId id="335" r:id="rId19"/>
    <p:sldId id="339" r:id="rId20"/>
    <p:sldId id="338" r:id="rId21"/>
    <p:sldId id="341" r:id="rId22"/>
    <p:sldId id="340" r:id="rId23"/>
    <p:sldId id="354" r:id="rId24"/>
    <p:sldId id="327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99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image" Target="../media/image20.pn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0.xml"/><Relationship Id="rId4" Type="http://schemas.openxmlformats.org/officeDocument/2006/relationships/image" Target="../media/image21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3.xml"/><Relationship Id="rId4" Type="http://schemas.openxmlformats.org/officeDocument/2006/relationships/image" Target="../media/image22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6.xml"/><Relationship Id="rId4" Type="http://schemas.openxmlformats.org/officeDocument/2006/relationships/image" Target="../media/image23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2.xml"/><Relationship Id="rId4" Type="http://schemas.openxmlformats.org/officeDocument/2006/relationships/image" Target="../media/image24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5.xml"/><Relationship Id="rId4" Type="http://schemas.openxmlformats.org/officeDocument/2006/relationships/image" Target="../media/image25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8.xml"/><Relationship Id="rId4" Type="http://schemas.openxmlformats.org/officeDocument/2006/relationships/image" Target="../media/image26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2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4.xml"/><Relationship Id="rId4" Type="http://schemas.openxmlformats.org/officeDocument/2006/relationships/image" Target="../media/image27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8.xml"/><Relationship Id="rId2" Type="http://schemas.openxmlformats.org/officeDocument/2006/relationships/image" Target="../media/image30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4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8.xml"/><Relationship Id="rId4" Type="http://schemas.openxmlformats.org/officeDocument/2006/relationships/image" Target="../media/image15.pn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4.xml"/><Relationship Id="rId4" Type="http://schemas.openxmlformats.org/officeDocument/2006/relationships/image" Target="../media/image16.png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宁波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上海加地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拓展</a:t>
            </a:r>
            <a:endParaRPr lang="en-US" altLang="zh-CN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222375"/>
            <a:ext cx="6280150" cy="44132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005320" y="940435"/>
            <a:ext cx="452437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该表格通过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“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亏损幅度</a:t>
            </a:r>
            <a:r>
              <a:rPr lang="en-US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→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回、本所需涨幅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”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的直接对应，清晰展示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“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跌易涨难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”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的核心规律，数据基于公式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“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回、本涨幅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=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亏损比例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</a:t>
            </a:r>
            <a:r>
              <a:rPr lang="en-US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÷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(1 -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亏损比例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)”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计算，保留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1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位小数。</a:t>
            </a:r>
            <a:endParaRPr lang="zh-CN" altLang="en-US" sz="2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endParaRPr lang="zh-CN" altLang="en-US" sz="2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关键提醒</a:t>
            </a:r>
            <a:endParaRPr lang="zh-CN" altLang="en-US" sz="2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、亏损幅度每增加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10%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，回、本所需涨幅的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“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增幅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”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会越来越大，比如从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30%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亏损到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40%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亏损，回、本涨幅仅增加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23.8%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；但从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60%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亏损到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70%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亏损，回本涨幅会增加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83.3%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，风险呈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“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加速累积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”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状态。</a:t>
            </a:r>
            <a:endParaRPr lang="zh-CN" altLang="en-US" sz="2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、表格中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“20%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亏损需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25%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涨幅</a:t>
            </a:r>
            <a:r>
              <a:rPr lang="en-US" altLang="zh-CN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” </a:t>
            </a:r>
            <a:r>
              <a:rPr lang="zh-CN" altLang="en-US" sz="2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是重要临界点，意味着一旦持仓亏损过半，后续难度显著提升。</a:t>
            </a:r>
            <a:endParaRPr lang="zh-CN" altLang="en-US" sz="2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聊聊接下来的猎手掘金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周日月三者之间的关系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3445" y="1379220"/>
            <a:ext cx="10490200" cy="45231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个股的涨跌离不开周期共振，尤其是牛市中，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日线看起爆、周线定趋势、月线判主升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，这是把握黄金坑的关键：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周线：中线持股的刚性门槛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必须满足周线金叉，若未金叉，至少需处于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周线死叉末端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（如死叉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5-8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周，符合斐波纳契变盘周期），这是筛选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黄金坑标的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的基础。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日线：起爆点的验证条件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周线金叉背景下，需找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日线底背离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+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主力动向达标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+ 10%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）的起爆点，这是入场的精准信号。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月线：主升浪的核心信号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月线金叉较罕见，通常需周线先走出底背离，才能推动月线扭转。一旦月线金叉，个股将进入主升浪（如澜起科技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6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月末周线底背离后，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月月初金叉，后续翻倍）。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提醒：若等月线金叉再入场，会错过低位；若仅周线金叉无月线共振，个股难有主升，但会有中线反弹行情（跌几天、反弹几周）。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系统图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235" y="652780"/>
            <a:ext cx="8788400" cy="56610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时机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83990" y="1299210"/>
            <a:ext cx="441388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、大盘跌至熊线甚至跌破熊线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、平均股价月线止跌金叉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965" y="2432685"/>
            <a:ext cx="9274810" cy="39331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海康威视</a:t>
            </a:r>
            <a:endParaRPr lang="zh-CN" altLang="zh-CN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90" y="796925"/>
            <a:ext cx="9812655" cy="55200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打不过，就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加入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用户的策略感受（怕月线死叉，股票盈利转策略）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0" y="835025"/>
            <a:ext cx="8201660" cy="5264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724900" y="1776730"/>
            <a:ext cx="3035300" cy="33610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500"/>
              </a:lnSpc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跟投前的顾虑，王姐都帮你验证过了！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来看用户「王姐」的逐步加仓路径：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20W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试水跟投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信心增强，新增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20W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效果显著，加投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40W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随后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将股票盈利、私募赎回、银行基金陆续转入策略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至今总跟投达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180W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，累计收益近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4W</a:t>
            </a: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endParaRPr lang="en-US" alt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策略猎手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用持续表现赢得深度信任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ts val="1500"/>
              </a:lnSpc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不怕你小资金开始，就怕你看到效果后后悔投得少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宓老师自己实操策略结果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1038225"/>
            <a:ext cx="9829800" cy="47815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金玉满堂的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“</a:t>
            </a:r>
            <a:r>
              <a: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最坏结果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”</a:t>
            </a:r>
            <a:endParaRPr lang="en-US" altLang="zh-CN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25" y="782955"/>
            <a:ext cx="9676130" cy="55168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10余年从业经验，主张“一切从简单出发，追求本质把握重点”。精通软件指标盈利模式，独创“四四原则”“至猎战法”“三天原则”等模式，善于在不同行情中运用不同盈利模式抉择市场机会。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1196340"/>
            <a:ext cx="5952490" cy="1947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4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别被死叉</a:t>
            </a:r>
            <a:r>
              <a:rPr lang="en-US" altLang="zh-CN" sz="4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“</a:t>
            </a:r>
            <a:r>
              <a:rPr lang="zh-CN" altLang="en-US" sz="4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乱了阵脚</a:t>
            </a:r>
            <a:r>
              <a:rPr lang="en-US" altLang="zh-CN" sz="4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40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：沉心学基础，备战月线金叉新行情</a:t>
            </a:r>
            <a:endParaRPr lang="zh-CN" altLang="en-US" sz="40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1719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宓睿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:A1120616040002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宓睿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665" y="696595"/>
            <a:ext cx="3829685" cy="52736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策略所向，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“</a:t>
            </a:r>
            <a:r>
              <a: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稳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”</a:t>
            </a:r>
            <a:endParaRPr lang="en-US" altLang="zh-CN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1360" y="1659890"/>
            <a:ext cx="10695940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如果论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个月行情，可能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80%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的用户可以好过策略；</a:t>
            </a:r>
            <a:endParaRPr lang="zh-CN" altLang="en-US" sz="28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/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如果是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个月，可能还有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60%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的用户可以好过策略；</a:t>
            </a:r>
            <a:endParaRPr lang="zh-CN" altLang="en-US" sz="28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/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如果是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个月，可能只有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30%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的用户可以超过策略；</a:t>
            </a:r>
            <a:endParaRPr lang="zh-CN" altLang="en-US" sz="28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/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如果是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年，可能就仅不到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10%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了；</a:t>
            </a:r>
            <a:endParaRPr lang="zh-CN" altLang="en-US" sz="28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/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如果是 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</a:t>
            </a:r>
            <a:r>
              <a:rPr lang="en-US" altLang="zh-CN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 </a:t>
            </a:r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年。。。</a:t>
            </a:r>
            <a:endParaRPr lang="zh-CN" altLang="en-US" sz="28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/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策略跟投追求的不是一次性的暴利，而是在股市中的长期稳定。</a:t>
            </a:r>
            <a:endParaRPr lang="zh-CN" altLang="en-US" sz="28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/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千万不要每天看一眼，会坚持不下去的。</a:t>
            </a:r>
            <a:endParaRPr lang="zh-CN" altLang="en-US" sz="28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/>
            <a:r>
              <a:rPr lang="zh-CN" altLang="en-US" sz="2800" b="0" i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如果手痒，那请自己留些仓位去做股票。</a:t>
            </a:r>
            <a:endParaRPr lang="zh-CN" altLang="en-US" sz="2800" b="0" i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这轮四月和十月平均股价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月线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死叉的经验总结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1620" y="1756727"/>
            <a:ext cx="5080000" cy="304609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平均股价的周线、月线均未形成金叉，周线仍处死叉，月线刚进入死叉状态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这意味着整体市场环境仍需防守，而非激进开新仓。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月线金叉行情，股票进攻为主（重仓），月线死叉行情，股票防守为主（空仓或者轻仓），然后多余股票资金暂时转移策略或者量化基金，等后期重新月线金叉回归。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资本市场最厉害的杀招就是：拐点时刻杀惯性思维！用逐步反复强化你的某种思维乃至演化变成信仰，最终拐点来临就是绝杀时刻，而你还沉浸在自己的某种信仰里面毫无警醒不能自拔。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340" y="1492250"/>
            <a:ext cx="6350000" cy="35750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红利的各类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etf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和红利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etf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易方达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15" y="932815"/>
            <a:ext cx="5440045" cy="4993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850" y="932815"/>
            <a:ext cx="4589145" cy="51200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牛线下移月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死叉怎么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聊聊接下来的猎手掘金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打不过，就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加入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牛线下移和月死叉，怎么</a:t>
            </a:r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肺腑之言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852805" y="1130300"/>
            <a:ext cx="1067689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在公司工作了</a:t>
            </a:r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14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年，各种软件模型都已经分享给大家，无论是猎手掘金，还是至猎战法，股票模型的执行力和紧密跟进是关键，如果无法做到，反而会适得其反。针对这个问题，随着技术的发展，我们提供代销基金和策略猎手，通过量化的方式以帮助提升执行力。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、成本优势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、仓位管理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l"/>
            <a:r>
              <a:rPr lang="en-US" alt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、量化基金或者策略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每一轮牛线下移，都是热点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切换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435" y="741045"/>
            <a:ext cx="9770745" cy="56013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四季度，多看看</a:t>
            </a:r>
            <a:r>
              <a: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红利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3230" y="1588770"/>
            <a:ext cx="11304905" cy="37642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spcBef>
                <a:spcPct val="0"/>
              </a:spcBef>
              <a:spcAft>
                <a:spcPts val="8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当前市场的核心矛盾，源于公募基金的业绩考核压力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——2025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推动公募基金高质量发展行动方案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明确：三年期产品业绩低于基准超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，基金经理绩效薪酬需明显下降。这一规则直接导致四季度 “风格分化”：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ts val="8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业绩领先者 “守”：主线短期滞涨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ts val="8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过去一年（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924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至今），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402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只主动权益基金净值翻倍，头部基金（德邦鑫星价值（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275.76%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）、华夏北交所创新中小企业精选两年定开（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260.08%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）、中欧数字经济（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256.12%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））涨幅超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250%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，重仓方向集中在北交所专精特新、高端制造、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基础设施等主线。对于年内已斩获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60%+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收益的基金经理，四季度更倾向 “保守”：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ts val="8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）锁定年度收益，避免高位回撤；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ts val="8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）兼顾三年期考核，优先维持业绩稳定性。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ts val="80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由此，前期涨幅较大的主线板块可能面临短期套现压力，但并非趋势终结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调整后仍是长期方向。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ts val="800"/>
              </a:spcAft>
            </a:pP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业绩落后者 “攻”：补涨板块活跃</a:t>
            </a:r>
            <a:endParaRPr lang="zh-CN" altLang="en-US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对于跑输指数（尤其是以沪深 </a:t>
            </a:r>
            <a:r>
              <a:rPr lang="en-US" alt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 </a:t>
            </a:r>
            <a:r>
              <a:rPr lang="zh-CN" altLang="en-US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为基准）的基金经理，四季度需 “冲刺补涨”：主动基金普遍低配银行、非银金融等低估值板块，与基准存在 “配置缺口”。这类基金可能会布局低估值补涨板块</a:t>
            </a:r>
            <a:r>
              <a:rPr 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，比如红利</a:t>
            </a:r>
            <a:r>
              <a:rPr lang="zh-CN" sz="1600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</a:t>
            </a:r>
            <a:endParaRPr lang="zh-CN" sz="1600" b="0" i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风格轮动</a:t>
            </a:r>
            <a:r>
              <a:rPr lang="en-US" altLang="zh-CN" sz="28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,</a:t>
            </a:r>
            <a:r>
              <a:rPr lang="zh-CN" altLang="en-US" sz="28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红利占优</a:t>
            </a:r>
            <a:endParaRPr lang="zh-CN" altLang="en-US" sz="28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6050" y="686435"/>
            <a:ext cx="9094470" cy="49739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21360" y="64300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经传多赢资深投顾：宓睿丨投顾执业编号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:A1120616040002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A20250617003815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125345" y="130810"/>
            <a:ext cx="8162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插一句，老股票怎么</a:t>
            </a:r>
            <a:r>
              <a:rPr lang="zh-CN" altLang="en-US" sz="28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办？</a:t>
            </a:r>
            <a:endParaRPr lang="zh-CN" altLang="en-US" sz="28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95" y="1202690"/>
            <a:ext cx="5219700" cy="4367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415" y="1282700"/>
            <a:ext cx="37407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1970" y="1397635"/>
            <a:ext cx="3721735" cy="41116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4555</Words>
  <Application>WPS 演示</Application>
  <PresentationFormat>宽屏</PresentationFormat>
  <Paragraphs>184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宓睿</cp:lastModifiedBy>
  <cp:revision>297</cp:revision>
  <dcterms:created xsi:type="dcterms:W3CDTF">2022-12-31T05:43:00Z</dcterms:created>
  <dcterms:modified xsi:type="dcterms:W3CDTF">2025-10-18T23:46:19Z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08C91070A6654837A9FA73F3F7BE268A_13</vt:lpwstr>
  </property>
</Properties>
</file>