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83" r:id="rId2"/>
    <p:sldId id="370" r:id="rId3"/>
    <p:sldId id="313" r:id="rId4"/>
    <p:sldId id="323" r:id="rId5"/>
    <p:sldId id="324" r:id="rId6"/>
    <p:sldId id="330" r:id="rId7"/>
    <p:sldId id="334" r:id="rId8"/>
    <p:sldId id="332" r:id="rId9"/>
    <p:sldId id="328" r:id="rId10"/>
    <p:sldId id="335" r:id="rId11"/>
    <p:sldId id="336" r:id="rId12"/>
    <p:sldId id="341" r:id="rId13"/>
    <p:sldId id="337" r:id="rId14"/>
    <p:sldId id="338" r:id="rId15"/>
    <p:sldId id="366" r:id="rId16"/>
    <p:sldId id="367" r:id="rId17"/>
    <p:sldId id="339" r:id="rId18"/>
    <p:sldId id="342" r:id="rId19"/>
    <p:sldId id="343" r:id="rId20"/>
    <p:sldId id="344" r:id="rId21"/>
    <p:sldId id="345" r:id="rId22"/>
    <p:sldId id="368" r:id="rId23"/>
    <p:sldId id="369" r:id="rId24"/>
    <p:sldId id="346" r:id="rId25"/>
    <p:sldId id="347" r:id="rId26"/>
    <p:sldId id="371" r:id="rId27"/>
    <p:sldId id="356" r:id="rId28"/>
    <p:sldId id="354" r:id="rId29"/>
    <p:sldId id="353" r:id="rId30"/>
    <p:sldId id="355" r:id="rId31"/>
    <p:sldId id="289"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0" userDrawn="1">
          <p15:clr>
            <a:srgbClr val="A4A3A4"/>
          </p15:clr>
        </p15:guide>
        <p15:guide id="2" pos="365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admin" initials="a" lastIdx="1" clrIdx="0"/>
  <p:cmAuthor id="8" name="姜伟光" initials="姜" lastIdx="1" clrIdx="0"/>
  <p:cmAuthor id="2" name="作者" initials="A" lastIdx="0" clrIdx="1"/>
  <p:cmAuthor id="3" name="lenovo" initials="l" lastIdx="6" clrIdx="2"/>
  <p:cmAuthor id="4" name="Administrator" initials="A" lastIdx="6" clrIdx="3"/>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21E6"/>
    <a:srgbClr val="B47BFD"/>
    <a:srgbClr val="4B58ED"/>
    <a:srgbClr val="1E38B8"/>
    <a:srgbClr val="B77DFE"/>
    <a:srgbClr val="171DA6"/>
    <a:srgbClr val="210BB8"/>
    <a:srgbClr val="241789"/>
    <a:srgbClr val="4A4A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2" d="100"/>
          <a:sy n="82" d="100"/>
        </p:scale>
        <p:origin x="773" y="62"/>
      </p:cViewPr>
      <p:guideLst>
        <p:guide orient="horz" pos="2140"/>
        <p:guide pos="365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2024/3/23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0.xml"/><Relationship Id="rId7" Type="http://schemas.openxmlformats.org/officeDocument/2006/relationships/image" Target="../media/image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4.xml"/><Relationship Id="rId7" Type="http://schemas.openxmlformats.org/officeDocument/2006/relationships/image" Target="../media/image2.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6"/>
          <a:stretch>
            <a:fillRect/>
          </a:stretch>
        </p:blipFill>
        <p:spPr>
          <a:xfrm>
            <a:off x="0" y="0"/>
            <a:ext cx="12192000" cy="6858000"/>
          </a:xfrm>
          <a:prstGeom prst="rect">
            <a:avLst/>
          </a:prstGeom>
        </p:spPr>
      </p:pic>
      <p:cxnSp>
        <p:nvCxnSpPr>
          <p:cNvPr id="15" name="直接连接符 14"/>
          <p:cNvCxnSpPr/>
          <p:nvPr userDrawn="1">
            <p:custDataLst>
              <p:tags r:id="rId1"/>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2"/>
            </p:custDataLst>
          </p:nvPr>
        </p:nvPicPr>
        <p:blipFill>
          <a:blip r:embed="rId7"/>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3"/>
            </p:custDataLst>
          </p:nvPr>
        </p:nvPicPr>
        <p:blipFill>
          <a:blip r:embed="rId8"/>
          <a:stretch>
            <a:fillRect/>
          </a:stretch>
        </p:blipFill>
        <p:spPr>
          <a:xfrm>
            <a:off x="10718165" y="327025"/>
            <a:ext cx="1220470" cy="260350"/>
          </a:xfrm>
          <a:prstGeom prst="rect">
            <a:avLst/>
          </a:prstGeom>
        </p:spPr>
      </p:pic>
      <p:sp>
        <p:nvSpPr>
          <p:cNvPr id="13" name="文本框 12"/>
          <p:cNvSpPr txBox="1"/>
          <p:nvPr userDrawn="1">
            <p:custDataLst>
              <p:tags r:id="rId4"/>
            </p:custDataLst>
          </p:nvPr>
        </p:nvSpPr>
        <p:spPr>
          <a:xfrm>
            <a:off x="0" y="6582410"/>
            <a:ext cx="12192000" cy="275590"/>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经传多赢投顾总监 :孙硌丨执业编号: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A1120613090005</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6"/>
          <a:stretch>
            <a:fillRect/>
          </a:stretch>
        </p:blipFill>
        <p:spPr>
          <a:xfrm>
            <a:off x="0" y="0"/>
            <a:ext cx="12192000" cy="6858000"/>
          </a:xfrm>
          <a:prstGeom prst="rect">
            <a:avLst/>
          </a:prstGeom>
        </p:spPr>
      </p:pic>
      <p:cxnSp>
        <p:nvCxnSpPr>
          <p:cNvPr id="15" name="直接连接符 14"/>
          <p:cNvCxnSpPr/>
          <p:nvPr userDrawn="1">
            <p:custDataLst>
              <p:tags r:id="rId1"/>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2"/>
            </p:custDataLst>
          </p:nvPr>
        </p:nvPicPr>
        <p:blipFill>
          <a:blip r:embed="rId7"/>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3"/>
            </p:custDataLst>
          </p:nvPr>
        </p:nvPicPr>
        <p:blipFill>
          <a:blip r:embed="rId8"/>
          <a:stretch>
            <a:fillRect/>
          </a:stretch>
        </p:blipFill>
        <p:spPr>
          <a:xfrm>
            <a:off x="10718165" y="327025"/>
            <a:ext cx="1220470" cy="260350"/>
          </a:xfrm>
          <a:prstGeom prst="rect">
            <a:avLst/>
          </a:prstGeom>
        </p:spPr>
      </p:pic>
      <p:sp>
        <p:nvSpPr>
          <p:cNvPr id="13" name="文本框 12"/>
          <p:cNvSpPr txBox="1"/>
          <p:nvPr userDrawn="1">
            <p:custDataLst>
              <p:tags r:id="rId4"/>
            </p:custDataLst>
          </p:nvPr>
        </p:nvSpPr>
        <p:spPr>
          <a:xfrm>
            <a:off x="0" y="6582410"/>
            <a:ext cx="12192000" cy="275590"/>
          </a:xfrm>
          <a:prstGeom prst="rect">
            <a:avLst/>
          </a:prstGeom>
          <a:noFill/>
        </p:spPr>
        <p:txBody>
          <a:bodyPr wrap="square" rtlCol="0" anchor="t">
            <a:spAutoFit/>
          </a:bodyPr>
          <a:lstStyle/>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经传多赢投资顾问 :林育明丨执业编号:A1120621120003 风险提示:观点基于软件数据和理论模型分析，仅供参考，不构成买卖建议，股市有风险，投资需谨慎</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1"/>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1"/>
            </p:custDataLst>
          </p:nvPr>
        </p:nvPicPr>
        <p:blipFill>
          <a:blip r:embed="rId4"/>
          <a:stretch>
            <a:fillRect/>
          </a:stretch>
        </p:blipFill>
        <p:spPr>
          <a:xfrm>
            <a:off x="0" y="0"/>
            <a:ext cx="12192000" cy="6858000"/>
          </a:xfrm>
          <a:prstGeom prst="rect">
            <a:avLst/>
          </a:prstGeom>
        </p:spPr>
      </p:pic>
      <p:pic>
        <p:nvPicPr>
          <p:cNvPr id="5" name="图片 4" descr="vip"/>
          <p:cNvPicPr>
            <a:picLocks noChangeAspect="1"/>
          </p:cNvPicPr>
          <p:nvPr userDrawn="1">
            <p:custDataLst>
              <p:tags r:id="rId2"/>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1"/>
            </p:custDataLst>
          </p:nvPr>
        </p:nvPicPr>
        <p:blipFill>
          <a:blip r:embed="rId5"/>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descr="vip"/>
          <p:cNvPicPr>
            <a:picLocks noChangeAspect="1"/>
          </p:cNvPicPr>
          <p:nvPr userDrawn="1">
            <p:custDataLst>
              <p:tags r:id="rId2"/>
            </p:custDataLst>
          </p:nvPr>
        </p:nvPicPr>
        <p:blipFill>
          <a:blip r:embed="rId6"/>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3"/>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6.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5.xml"/><Relationship Id="rId5" Type="http://schemas.openxmlformats.org/officeDocument/2006/relationships/slideLayout" Target="../slideLayouts/slideLayout5.xml"/><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2024/3/23</a:t>
            </a:fld>
            <a:endParaRPr lang="zh-CN" altLang="en-US"/>
          </a:p>
        </p:txBody>
      </p:sp>
      <p:sp>
        <p:nvSpPr>
          <p:cNvPr id="5" name="页脚占位符 4"/>
          <p:cNvSpPr>
            <a:spLocks noGrp="1"/>
          </p:cNvSpPr>
          <p:nvPr>
            <p:ph type="ftr" sz="quarter" idx="3"/>
            <p:custDataLst>
              <p:tags r:id="rId1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5.xml"/><Relationship Id="rId7" Type="http://schemas.openxmlformats.org/officeDocument/2006/relationships/notesSlide" Target="../notesSlides/notesSlide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1.xml"/><Relationship Id="rId11" Type="http://schemas.openxmlformats.org/officeDocument/2006/relationships/image" Target="../media/image6.png"/><Relationship Id="rId5" Type="http://schemas.openxmlformats.org/officeDocument/2006/relationships/tags" Target="../tags/tag27.xml"/><Relationship Id="rId10" Type="http://schemas.openxmlformats.org/officeDocument/2006/relationships/image" Target="../media/image5.png"/><Relationship Id="rId4" Type="http://schemas.openxmlformats.org/officeDocument/2006/relationships/tags" Target="../tags/tag26.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33.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32.png"/><Relationship Id="rId5" Type="http://schemas.openxmlformats.org/officeDocument/2006/relationships/slideLayout" Target="../slideLayouts/slideLayout3.xml"/><Relationship Id="rId4" Type="http://schemas.openxmlformats.org/officeDocument/2006/relationships/tags" Target="../tags/tag76.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79.xml"/><Relationship Id="rId7" Type="http://schemas.openxmlformats.org/officeDocument/2006/relationships/image" Target="../media/image35.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34.png"/><Relationship Id="rId5" Type="http://schemas.openxmlformats.org/officeDocument/2006/relationships/slideLayout" Target="../slideLayouts/slideLayout3.xml"/><Relationship Id="rId4" Type="http://schemas.openxmlformats.org/officeDocument/2006/relationships/tags" Target="../tags/tag80.xml"/></Relationships>
</file>

<file path=ppt/slides/_rels/slide27.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38.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37.png"/><Relationship Id="rId5" Type="http://schemas.openxmlformats.org/officeDocument/2006/relationships/slideLayout" Target="../slideLayouts/slideLayout3.xml"/><Relationship Id="rId4" Type="http://schemas.openxmlformats.org/officeDocument/2006/relationships/tags" Target="../tags/tag84.xml"/></Relationships>
</file>

<file path=ppt/slides/_rels/slide28.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40.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39.png"/><Relationship Id="rId5" Type="http://schemas.openxmlformats.org/officeDocument/2006/relationships/slideLayout" Target="../slideLayouts/slideLayout3.xml"/><Relationship Id="rId4" Type="http://schemas.openxmlformats.org/officeDocument/2006/relationships/tags" Target="../tags/tag88.xml"/></Relationships>
</file>

<file path=ppt/slides/_rels/slide29.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42.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41.png"/><Relationship Id="rId5" Type="http://schemas.openxmlformats.org/officeDocument/2006/relationships/slideLayout" Target="../slideLayouts/slideLayout3.xml"/><Relationship Id="rId4" Type="http://schemas.openxmlformats.org/officeDocument/2006/relationships/tags" Target="../tags/tag9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0.xml"/><Relationship Id="rId7" Type="http://schemas.openxmlformats.org/officeDocument/2006/relationships/slideLayout" Target="../slideLayouts/slideLayout5.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10" Type="http://schemas.openxmlformats.org/officeDocument/2006/relationships/image" Target="../media/image8.png"/><Relationship Id="rId4" Type="http://schemas.openxmlformats.org/officeDocument/2006/relationships/tags" Target="../tags/tag3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44.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43.png"/><Relationship Id="rId5" Type="http://schemas.openxmlformats.org/officeDocument/2006/relationships/slideLayout" Target="../slideLayouts/slideLayout3.xml"/><Relationship Id="rId4" Type="http://schemas.openxmlformats.org/officeDocument/2006/relationships/tags" Target="../tags/tag9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97.xml"/></Relationships>
</file>

<file path=ppt/slides/_rels/slide4.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slideLayout" Target="../slideLayouts/slideLayout5.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 Type="http://schemas.openxmlformats.org/officeDocument/2006/relationships/tags" Target="../tags/tag35.xml"/><Relationship Id="rId16" Type="http://schemas.openxmlformats.org/officeDocument/2006/relationships/tags" Target="../tags/tag49.xml"/><Relationship Id="rId20" Type="http://schemas.openxmlformats.org/officeDocument/2006/relationships/image" Target="../media/image10.png"/><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tags" Target="../tags/tag48.xml"/><Relationship Id="rId10" Type="http://schemas.openxmlformats.org/officeDocument/2006/relationships/tags" Target="../tags/tag43.xml"/><Relationship Id="rId19" Type="http://schemas.openxmlformats.org/officeDocument/2006/relationships/image" Target="../media/image9.png"/><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5.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主"/>
          <p:cNvPicPr>
            <a:picLocks noChangeAspect="1"/>
          </p:cNvPicPr>
          <p:nvPr userDrawn="1"/>
        </p:nvPicPr>
        <p:blipFill>
          <a:blip r:embed="rId3"/>
          <a:stretch>
            <a:fillRect/>
          </a:stretch>
        </p:blipFill>
        <p:spPr>
          <a:xfrm>
            <a:off x="0" y="0"/>
            <a:ext cx="12192000" cy="6858000"/>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a:solidFill>
                  <a:schemeClr val="bg2"/>
                </a:solidFill>
              </a:rPr>
              <a:t>聚焦两会主题机会</a:t>
            </a:r>
          </a:p>
        </p:txBody>
      </p:sp>
      <p:sp>
        <p:nvSpPr>
          <p:cNvPr id="2" name="文本框 1"/>
          <p:cNvSpPr txBox="1"/>
          <p:nvPr/>
        </p:nvSpPr>
        <p:spPr>
          <a:xfrm>
            <a:off x="146050" y="910590"/>
            <a:ext cx="5020945" cy="2122805"/>
          </a:xfrm>
          <a:prstGeom prst="rect">
            <a:avLst/>
          </a:prstGeom>
          <a:noFill/>
          <a:extLst>
            <a:ext uri="{909E8E84-426E-40DD-AFC4-6F175D3DCCD1}">
              <a14:hiddenFill xmlns:a14="http://schemas.microsoft.com/office/drawing/2010/main">
                <a:solidFill>
                  <a:srgbClr val="EB33E5"/>
                </a:solidFill>
              </a14:hiddenFill>
            </a:ext>
          </a:extLst>
        </p:spPr>
        <p:txBody>
          <a:bodyPr wrap="square" rtlCol="0" anchor="t">
            <a:spAutoFit/>
          </a:bodyPr>
          <a:lstStyle/>
          <a:p>
            <a:pPr algn="ctr"/>
            <a:r>
              <a:rPr lang="en-US" altLang="zh-CN" sz="2000" b="1">
                <a:solidFill>
                  <a:srgbClr val="FFFF00"/>
                </a:solidFill>
              </a:rPr>
              <a:t>AI+</a:t>
            </a:r>
            <a:endParaRPr lang="zh-CN" altLang="en-US" sz="2000" b="1">
              <a:solidFill>
                <a:srgbClr val="FFFF00"/>
              </a:solidFill>
              <a:highlight>
                <a:srgbClr val="FF00FF"/>
              </a:highlight>
            </a:endParaRPr>
          </a:p>
          <a:p>
            <a:r>
              <a:rPr lang="zh-CN" altLang="en-US" sz="1600">
                <a:solidFill>
                  <a:schemeClr val="bg2"/>
                </a:solidFill>
              </a:rPr>
              <a:t>新质生产力成为国家战略，人工智能是发展新质生产力重要引擎，AI大模型加速迭代，政府工作报告</a:t>
            </a:r>
            <a:r>
              <a:rPr lang="zh-CN" altLang="en-US" sz="1600">
                <a:solidFill>
                  <a:srgbClr val="F321E6"/>
                </a:solidFill>
              </a:rPr>
              <a:t>首提“AI+”行动</a:t>
            </a:r>
            <a:r>
              <a:rPr lang="zh-CN" altLang="en-US" sz="1600">
                <a:solidFill>
                  <a:schemeClr val="bg2"/>
                </a:solidFill>
              </a:rPr>
              <a:t>，国家战略助推算力基础设施及AI普遍化应用加速发展。去年人工智能大火，更多是对有望率先商业化落地的传媒娱乐进行炒作，今年AI基建(芯片、算力、通信、数据、通信、6G等)上升至国家层面，毕竟科技创新需要新型基建先行。</a:t>
            </a:r>
          </a:p>
        </p:txBody>
      </p:sp>
      <p:sp>
        <p:nvSpPr>
          <p:cNvPr id="3" name="文本框 2"/>
          <p:cNvSpPr txBox="1"/>
          <p:nvPr/>
        </p:nvSpPr>
        <p:spPr>
          <a:xfrm>
            <a:off x="6193155" y="910590"/>
            <a:ext cx="5462270" cy="2338070"/>
          </a:xfrm>
          <a:prstGeom prst="rect">
            <a:avLst/>
          </a:prstGeom>
          <a:noFill/>
        </p:spPr>
        <p:txBody>
          <a:bodyPr wrap="square" rtlCol="0" anchor="t">
            <a:spAutoFit/>
          </a:bodyPr>
          <a:lstStyle/>
          <a:p>
            <a:pPr algn="ctr"/>
            <a:r>
              <a:rPr lang="zh-CN" altLang="en-US" b="1">
                <a:solidFill>
                  <a:srgbClr val="FFFF00"/>
                </a:solidFill>
              </a:rPr>
              <a:t>智能制造</a:t>
            </a:r>
          </a:p>
          <a:p>
            <a:r>
              <a:rPr lang="zh-CN" altLang="en-US" sz="1600">
                <a:solidFill>
                  <a:schemeClr val="bg2"/>
                </a:solidFill>
              </a:rPr>
              <a:t>2月23日中央财经委员会首次提出要鼓励引导新一轮大规模设备更新和消费品以旧换新。</a:t>
            </a:r>
            <a:r>
              <a:rPr lang="zh-CN" altLang="en-US" sz="1600">
                <a:solidFill>
                  <a:srgbClr val="F321E6"/>
                </a:solidFill>
              </a:rPr>
              <a:t>3月1日国常会审议通过《推动大规模设备更新和消费品以旧换新行动方案》</a:t>
            </a:r>
            <a:r>
              <a:rPr lang="zh-CN" altLang="en-US" sz="1600">
                <a:solidFill>
                  <a:schemeClr val="bg2"/>
                </a:solidFill>
              </a:rPr>
              <a:t>，3月5日发改委主任表示，设备更新是一个年规模5万亿元以上的巨大市场。过去我国也有过3次大规模的设备更新，每次更新都让国内工业生产技术水平和生产效率得到极大提升。这一次推动设备向高端化更新发展，既是拉动投资和消费的现实需要，更是推动高质量发展重要举措。</a:t>
            </a:r>
          </a:p>
        </p:txBody>
      </p:sp>
      <p:sp>
        <p:nvSpPr>
          <p:cNvPr id="4" name="文本框 3"/>
          <p:cNvSpPr txBox="1"/>
          <p:nvPr/>
        </p:nvSpPr>
        <p:spPr>
          <a:xfrm>
            <a:off x="146050" y="3778250"/>
            <a:ext cx="5020945" cy="2368550"/>
          </a:xfrm>
          <a:prstGeom prst="rect">
            <a:avLst/>
          </a:prstGeom>
          <a:noFill/>
        </p:spPr>
        <p:txBody>
          <a:bodyPr wrap="square" rtlCol="0" anchor="t">
            <a:spAutoFit/>
          </a:bodyPr>
          <a:lstStyle/>
          <a:p>
            <a:pPr algn="ctr"/>
            <a:r>
              <a:rPr lang="zh-CN" altLang="en-US" sz="2000" b="1">
                <a:solidFill>
                  <a:srgbClr val="FFFF00"/>
                </a:solidFill>
              </a:rPr>
              <a:t>低空经济</a:t>
            </a:r>
          </a:p>
          <a:p>
            <a:r>
              <a:rPr lang="zh-CN" altLang="en-US" sz="1600">
                <a:solidFill>
                  <a:schemeClr val="bg2"/>
                </a:solidFill>
              </a:rPr>
              <a:t>培育新增长引擎，</a:t>
            </a:r>
            <a:r>
              <a:rPr lang="zh-CN" altLang="en-US" sz="1600">
                <a:solidFill>
                  <a:srgbClr val="F321E6"/>
                </a:solidFill>
              </a:rPr>
              <a:t>低空经济首次写入政府工作报告</a:t>
            </a:r>
            <a:r>
              <a:rPr lang="zh-CN" altLang="en-US" sz="1600">
                <a:solidFill>
                  <a:schemeClr val="bg2"/>
                </a:solidFill>
              </a:rPr>
              <a:t>。“低空经济”是由民用有人或无人驾驶航空器低空飞行活动衍生出的经济形态，涵盖航空器研发制造、商业运营，以及基础设施建设等。目前，低空领域的主要产品包括</a:t>
            </a:r>
            <a:r>
              <a:rPr lang="zh-CN" altLang="en-US" sz="1600">
                <a:solidFill>
                  <a:srgbClr val="F321E6"/>
                </a:solidFill>
              </a:rPr>
              <a:t>eVTOL、无人机、直升机、传统固定翼飞机</a:t>
            </a:r>
            <a:r>
              <a:rPr lang="zh-CN" altLang="en-US" sz="1600">
                <a:solidFill>
                  <a:schemeClr val="bg2"/>
                </a:solidFill>
              </a:rPr>
              <a:t>等。根据美国经验来看，低空经济的体量大概是高空经济的3.2倍，首次写入政府工作报告,加速飞行汽车商业化落地，2024年有望成为低空经济元年。</a:t>
            </a:r>
          </a:p>
        </p:txBody>
      </p:sp>
      <p:sp>
        <p:nvSpPr>
          <p:cNvPr id="5" name="文本框 4"/>
          <p:cNvSpPr txBox="1"/>
          <p:nvPr/>
        </p:nvSpPr>
        <p:spPr>
          <a:xfrm>
            <a:off x="6193155" y="3778250"/>
            <a:ext cx="5462270" cy="2368550"/>
          </a:xfrm>
          <a:prstGeom prst="rect">
            <a:avLst/>
          </a:prstGeom>
          <a:noFill/>
        </p:spPr>
        <p:txBody>
          <a:bodyPr wrap="square" rtlCol="0" anchor="t">
            <a:spAutoFit/>
          </a:bodyPr>
          <a:lstStyle/>
          <a:p>
            <a:pPr algn="ctr"/>
            <a:r>
              <a:rPr lang="zh-CN" altLang="en-US" sz="2000" b="1">
                <a:solidFill>
                  <a:srgbClr val="FFFF00"/>
                </a:solidFill>
                <a:sym typeface="+mn-ea"/>
              </a:rPr>
              <a:t>国央企市值管理:</a:t>
            </a:r>
            <a:endParaRPr lang="zh-CN" altLang="en-US" sz="2000" b="1">
              <a:solidFill>
                <a:srgbClr val="FFFF00"/>
              </a:solidFill>
            </a:endParaRPr>
          </a:p>
          <a:p>
            <a:r>
              <a:rPr lang="zh-CN" altLang="en-US" sz="1600">
                <a:solidFill>
                  <a:schemeClr val="bg2"/>
                </a:solidFill>
              </a:rPr>
              <a:t>国央企作为新质生产力建设的推进者和产业链的“链长”，资本市场价值有望重估。本次政府工作报告强调深化国企改革，提出国企应当聚焦主责主业，提质增效，提高自身的核心竞争力。此前，央企考核由“两利四率”变为“一利五率”，</a:t>
            </a:r>
            <a:r>
              <a:rPr lang="zh-CN" altLang="en-US" sz="1600">
                <a:solidFill>
                  <a:srgbClr val="F321E6"/>
                </a:solidFill>
              </a:rPr>
              <a:t>国资委把市值管理纳入央企负责人业绩考核，也鼓励国央企加速入局AI</a:t>
            </a:r>
            <a:r>
              <a:rPr lang="zh-CN" altLang="en-US" sz="1600">
                <a:solidFill>
                  <a:schemeClr val="bg2"/>
                </a:solidFill>
              </a:rPr>
              <a:t>。政策持续驱动，国央企有望通过经营提质、并购重组、提升股东回报等实现高质量成长并推动市值提升。</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a:solidFill>
                  <a:schemeClr val="bg2"/>
                </a:solidFill>
              </a:rPr>
              <a:t>主题风口双红双紫战法</a:t>
            </a:r>
          </a:p>
        </p:txBody>
      </p:sp>
      <p:pic>
        <p:nvPicPr>
          <p:cNvPr id="6" name="图片 5"/>
          <p:cNvPicPr>
            <a:picLocks noChangeAspect="1"/>
          </p:cNvPicPr>
          <p:nvPr/>
        </p:nvPicPr>
        <p:blipFill>
          <a:blip r:embed="rId2"/>
          <a:stretch>
            <a:fillRect/>
          </a:stretch>
        </p:blipFill>
        <p:spPr>
          <a:xfrm>
            <a:off x="200660" y="778510"/>
            <a:ext cx="6454775" cy="5703570"/>
          </a:xfrm>
          <a:prstGeom prst="rect">
            <a:avLst/>
          </a:prstGeom>
        </p:spPr>
      </p:pic>
      <p:sp>
        <p:nvSpPr>
          <p:cNvPr id="11" name="文本框 10"/>
          <p:cNvSpPr txBox="1"/>
          <p:nvPr/>
        </p:nvSpPr>
        <p:spPr>
          <a:xfrm>
            <a:off x="7068185" y="958850"/>
            <a:ext cx="3985895" cy="1476375"/>
          </a:xfrm>
          <a:prstGeom prst="rect">
            <a:avLst/>
          </a:prstGeom>
          <a:noFill/>
        </p:spPr>
        <p:txBody>
          <a:bodyPr wrap="square" rtlCol="0">
            <a:spAutoFit/>
          </a:bodyPr>
          <a:lstStyle/>
          <a:p>
            <a:r>
              <a:rPr lang="zh-CN" altLang="en-US">
                <a:solidFill>
                  <a:srgbClr val="FFFF00"/>
                </a:solidFill>
              </a:rPr>
              <a:t>组合搭配：</a:t>
            </a:r>
          </a:p>
          <a:p>
            <a:endParaRPr lang="zh-CN" altLang="en-US">
              <a:solidFill>
                <a:schemeClr val="bg2"/>
              </a:solidFill>
            </a:endParaRPr>
          </a:p>
          <a:p>
            <a:r>
              <a:rPr lang="zh-CN" altLang="en-US">
                <a:solidFill>
                  <a:schemeClr val="bg2"/>
                </a:solidFill>
              </a:rPr>
              <a:t>熊线上移</a:t>
            </a:r>
            <a:r>
              <a:rPr lang="en-US" altLang="zh-CN">
                <a:solidFill>
                  <a:schemeClr val="bg2"/>
                </a:solidFill>
              </a:rPr>
              <a:t>+</a:t>
            </a:r>
            <a:r>
              <a:rPr lang="zh-CN" altLang="en-US">
                <a:solidFill>
                  <a:schemeClr val="bg2"/>
                </a:solidFill>
              </a:rPr>
              <a:t>流动资金翻红</a:t>
            </a:r>
          </a:p>
          <a:p>
            <a:endParaRPr lang="zh-CN" altLang="en-US">
              <a:solidFill>
                <a:schemeClr val="bg2"/>
              </a:solidFill>
            </a:endParaRPr>
          </a:p>
          <a:p>
            <a:r>
              <a:rPr lang="zh-CN" altLang="en-US">
                <a:solidFill>
                  <a:schemeClr val="bg2"/>
                </a:solidFill>
              </a:rPr>
              <a:t>风口</a:t>
            </a:r>
            <a:r>
              <a:rPr lang="en-US" altLang="zh-CN">
                <a:solidFill>
                  <a:schemeClr val="bg2"/>
                </a:solidFill>
              </a:rPr>
              <a:t>K</a:t>
            </a:r>
            <a:r>
              <a:rPr lang="zh-CN" altLang="en-US">
                <a:solidFill>
                  <a:schemeClr val="bg2"/>
                </a:solidFill>
              </a:rPr>
              <a:t>线变红变紫</a:t>
            </a:r>
            <a:r>
              <a:rPr lang="en-US" altLang="zh-CN">
                <a:solidFill>
                  <a:schemeClr val="bg2"/>
                </a:solidFill>
              </a:rPr>
              <a:t>+</a:t>
            </a:r>
            <a:r>
              <a:rPr lang="zh-CN" altLang="en-US">
                <a:solidFill>
                  <a:schemeClr val="bg2"/>
                </a:solidFill>
              </a:rPr>
              <a:t>多空博弈变红变紫</a:t>
            </a:r>
          </a:p>
        </p:txBody>
      </p:sp>
      <p:sp>
        <p:nvSpPr>
          <p:cNvPr id="13" name="文本框 12"/>
          <p:cNvSpPr txBox="1"/>
          <p:nvPr/>
        </p:nvSpPr>
        <p:spPr>
          <a:xfrm>
            <a:off x="7068185" y="3302635"/>
            <a:ext cx="4525645" cy="1753235"/>
          </a:xfrm>
          <a:prstGeom prst="rect">
            <a:avLst/>
          </a:prstGeom>
          <a:noFill/>
        </p:spPr>
        <p:txBody>
          <a:bodyPr wrap="square" rtlCol="0">
            <a:spAutoFit/>
          </a:bodyPr>
          <a:lstStyle/>
          <a:p>
            <a:r>
              <a:rPr lang="zh-CN" altLang="en-US">
                <a:solidFill>
                  <a:srgbClr val="FFFF00"/>
                </a:solidFill>
              </a:rPr>
              <a:t>最强风口组合：</a:t>
            </a:r>
          </a:p>
          <a:p>
            <a:endParaRPr lang="zh-CN" altLang="en-US">
              <a:solidFill>
                <a:schemeClr val="bg2"/>
              </a:solidFill>
            </a:endParaRPr>
          </a:p>
          <a:p>
            <a:r>
              <a:rPr lang="zh-CN" altLang="en-US">
                <a:solidFill>
                  <a:srgbClr val="FFFF00"/>
                </a:solidFill>
              </a:rPr>
              <a:t>风口K线紫：</a:t>
            </a:r>
            <a:r>
              <a:rPr lang="zh-CN" altLang="en-US">
                <a:solidFill>
                  <a:schemeClr val="bg2"/>
                </a:solidFill>
              </a:rPr>
              <a:t>强势风口区域，具备超额收益</a:t>
            </a:r>
          </a:p>
          <a:p>
            <a:endParaRPr lang="zh-CN" altLang="en-US">
              <a:solidFill>
                <a:schemeClr val="bg2"/>
              </a:solidFill>
            </a:endParaRPr>
          </a:p>
          <a:p>
            <a:r>
              <a:rPr lang="zh-CN" altLang="en-US">
                <a:solidFill>
                  <a:srgbClr val="FFFF00"/>
                </a:solidFill>
              </a:rPr>
              <a:t>多空博弈紫：</a:t>
            </a:r>
            <a:r>
              <a:rPr lang="zh-CN" altLang="en-US">
                <a:solidFill>
                  <a:schemeClr val="bg2"/>
                </a:solidFill>
              </a:rPr>
              <a:t>主题资金做多意愿强烈，爆发力强，一直紫一直有机会，主题延续</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978910" y="80645"/>
            <a:ext cx="6322060" cy="706755"/>
          </a:xfrm>
          <a:prstGeom prst="rect">
            <a:avLst/>
          </a:prstGeom>
          <a:noFill/>
        </p:spPr>
        <p:txBody>
          <a:bodyPr wrap="square" rtlCol="0">
            <a:spAutoFit/>
          </a:bodyPr>
          <a:lstStyle/>
          <a:p>
            <a:r>
              <a:rPr lang="en-US" altLang="zh-CN" sz="4000" b="1">
                <a:solidFill>
                  <a:schemeClr val="bg1"/>
                </a:solidFill>
                <a:latin typeface="微软雅黑" panose="020B0503020204020204" pitchFamily="34" charset="-122"/>
                <a:ea typeface="微软雅黑" panose="020B0503020204020204" pitchFamily="34" charset="-122"/>
              </a:rPr>
              <a:t>AI</a:t>
            </a:r>
            <a:r>
              <a:rPr lang="zh-CN" altLang="en-US" sz="4000" b="1">
                <a:solidFill>
                  <a:schemeClr val="bg1"/>
                </a:solidFill>
                <a:latin typeface="微软雅黑" panose="020B0503020204020204" pitchFamily="34" charset="-122"/>
                <a:ea typeface="微软雅黑" panose="020B0503020204020204" pitchFamily="34" charset="-122"/>
              </a:rPr>
              <a:t>变革，数字经济</a:t>
            </a:r>
          </a:p>
        </p:txBody>
      </p:sp>
      <p:pic>
        <p:nvPicPr>
          <p:cNvPr id="2" name="图片 1"/>
          <p:cNvPicPr>
            <a:picLocks noChangeAspect="1"/>
          </p:cNvPicPr>
          <p:nvPr/>
        </p:nvPicPr>
        <p:blipFill>
          <a:blip r:embed="rId3"/>
          <a:stretch>
            <a:fillRect/>
          </a:stretch>
        </p:blipFill>
        <p:spPr>
          <a:xfrm>
            <a:off x="652145" y="787400"/>
            <a:ext cx="10712450" cy="5859145"/>
          </a:xfrm>
          <a:prstGeom prst="rect">
            <a:avLst/>
          </a:prstGeom>
        </p:spPr>
      </p:pic>
      <p:pic>
        <p:nvPicPr>
          <p:cNvPr id="5" name="图片 4"/>
          <p:cNvPicPr>
            <a:picLocks noChangeAspect="1"/>
          </p:cNvPicPr>
          <p:nvPr/>
        </p:nvPicPr>
        <p:blipFill>
          <a:blip r:embed="rId4"/>
          <a:stretch>
            <a:fillRect/>
          </a:stretch>
        </p:blipFill>
        <p:spPr>
          <a:xfrm>
            <a:off x="4578350" y="787400"/>
            <a:ext cx="2905125" cy="2533650"/>
          </a:xfrm>
          <a:prstGeom prst="rect">
            <a:avLst/>
          </a:prstGeom>
          <a:ln>
            <a:solidFill>
              <a:schemeClr val="tx1"/>
            </a:solidFill>
          </a:ln>
        </p:spPr>
      </p:pic>
      <p:sp>
        <p:nvSpPr>
          <p:cNvPr id="6" name="文本框 5"/>
          <p:cNvSpPr txBox="1"/>
          <p:nvPr/>
        </p:nvSpPr>
        <p:spPr>
          <a:xfrm>
            <a:off x="835025" y="5694680"/>
            <a:ext cx="10281285" cy="1031875"/>
          </a:xfrm>
          <a:prstGeom prst="rect">
            <a:avLst/>
          </a:prstGeom>
          <a:noFill/>
        </p:spPr>
        <p:txBody>
          <a:bodyPr wrap="square" rtlCol="0" anchor="t">
            <a:noAutofit/>
          </a:bodyPr>
          <a:lstStyle/>
          <a:p>
            <a:pPr algn="ctr"/>
            <a:r>
              <a:rPr lang="zh-CN" altLang="en-US" b="1">
                <a:highlight>
                  <a:srgbClr val="FFFF00"/>
                </a:highlight>
              </a:rPr>
              <a:t>2024进入AI时代、数字时代，强调重视行业核心股，业绩+核心技术领域，是长期受机构抱团关注；</a:t>
            </a:r>
          </a:p>
          <a:p>
            <a:pPr algn="ctr"/>
            <a:r>
              <a:rPr lang="zh-CN" altLang="en-US" b="1">
                <a:highlight>
                  <a:srgbClr val="FFFF00"/>
                </a:highlight>
              </a:rPr>
              <a:t>包括：人工智能、云计算、5G、芯片、服务器、传媒等等...</a:t>
            </a:r>
          </a:p>
          <a:p>
            <a:pPr algn="ctr"/>
            <a:r>
              <a:rPr lang="zh-CN" altLang="en-US" b="1">
                <a:highlight>
                  <a:srgbClr val="FFFF00"/>
                </a:highlight>
              </a:rPr>
              <a:t>通过主题猎手-【数字经济】入口，快速锁定个股（有趋势、有资金、有主题）</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756285"/>
            <a:ext cx="12192000" cy="5688330"/>
          </a:xfrm>
          <a:prstGeom prst="rect">
            <a:avLst/>
          </a:prstGeom>
        </p:spPr>
      </p:pic>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热点纵览一键勾选热门主题</a:t>
            </a:r>
            <a:endParaRPr lang="zh-CN" altLang="en-US" sz="4000">
              <a:solidFill>
                <a:schemeClr val="bg2"/>
              </a:solidFill>
            </a:endParaRPr>
          </a:p>
        </p:txBody>
      </p:sp>
      <p:pic>
        <p:nvPicPr>
          <p:cNvPr id="3" name="图片 2"/>
          <p:cNvPicPr>
            <a:picLocks noChangeAspect="1"/>
          </p:cNvPicPr>
          <p:nvPr/>
        </p:nvPicPr>
        <p:blipFill>
          <a:blip r:embed="rId3"/>
          <a:stretch>
            <a:fillRect/>
          </a:stretch>
        </p:blipFill>
        <p:spPr>
          <a:xfrm>
            <a:off x="128905" y="2060575"/>
            <a:ext cx="3435350" cy="4006850"/>
          </a:xfrm>
          <a:prstGeom prst="rect">
            <a:avLst/>
          </a:prstGeom>
        </p:spPr>
      </p:pic>
      <p:sp>
        <p:nvSpPr>
          <p:cNvPr id="5" name="文本框 4"/>
          <p:cNvSpPr txBox="1"/>
          <p:nvPr/>
        </p:nvSpPr>
        <p:spPr>
          <a:xfrm>
            <a:off x="4476750" y="4666615"/>
            <a:ext cx="4268470" cy="1355725"/>
          </a:xfrm>
          <a:prstGeom prst="rect">
            <a:avLst/>
          </a:prstGeom>
          <a:solidFill>
            <a:srgbClr val="F79BF2"/>
          </a:solidFill>
        </p:spPr>
        <p:txBody>
          <a:bodyPr wrap="square" rtlCol="0">
            <a:noAutofit/>
          </a:bodyPr>
          <a:lstStyle/>
          <a:p>
            <a:r>
              <a:rPr lang="en-US" altLang="zh-CN" sz="2000" b="1">
                <a:solidFill>
                  <a:schemeClr val="tx2"/>
                </a:solidFill>
              </a:rPr>
              <a:t>1.</a:t>
            </a:r>
            <a:r>
              <a:rPr lang="zh-CN" altLang="en-US" sz="2000" b="1">
                <a:solidFill>
                  <a:schemeClr val="tx2"/>
                </a:solidFill>
              </a:rPr>
              <a:t>选择热门主题</a:t>
            </a:r>
            <a:r>
              <a:rPr lang="en-US" altLang="zh-CN" sz="2000" b="1">
                <a:solidFill>
                  <a:schemeClr val="tx2"/>
                </a:solidFill>
              </a:rPr>
              <a:t>/</a:t>
            </a:r>
            <a:r>
              <a:rPr lang="zh-CN" altLang="en-US" sz="2000" b="1">
                <a:solidFill>
                  <a:schemeClr val="tx2"/>
                </a:solidFill>
              </a:rPr>
              <a:t>热点盘口</a:t>
            </a:r>
          </a:p>
          <a:p>
            <a:r>
              <a:rPr lang="en-US" altLang="zh-CN" sz="2000" b="1">
                <a:solidFill>
                  <a:schemeClr val="tx2"/>
                </a:solidFill>
              </a:rPr>
              <a:t>2.</a:t>
            </a:r>
            <a:r>
              <a:rPr lang="zh-CN" altLang="en-US" sz="2000" b="1">
                <a:solidFill>
                  <a:schemeClr val="tx2"/>
                </a:solidFill>
              </a:rPr>
              <a:t>一键勾选热门主题</a:t>
            </a:r>
          </a:p>
          <a:p>
            <a:r>
              <a:rPr lang="en-US" altLang="zh-CN" sz="2000" b="1">
                <a:solidFill>
                  <a:schemeClr val="tx2"/>
                </a:solidFill>
              </a:rPr>
              <a:t>3.</a:t>
            </a:r>
            <a:r>
              <a:rPr lang="zh-CN" altLang="en-US" sz="2000" b="1">
                <a:solidFill>
                  <a:schemeClr val="tx2"/>
                </a:solidFill>
              </a:rPr>
              <a:t>回溯每天的热门主题（选取近</a:t>
            </a:r>
            <a:r>
              <a:rPr lang="en-US" altLang="zh-CN" sz="2000" b="1">
                <a:solidFill>
                  <a:schemeClr val="tx2"/>
                </a:solidFill>
              </a:rPr>
              <a:t>5</a:t>
            </a:r>
            <a:r>
              <a:rPr lang="zh-CN" altLang="en-US" sz="2000" b="1">
                <a:solidFill>
                  <a:schemeClr val="tx2"/>
                </a:solidFill>
              </a:rPr>
              <a:t>日）</a:t>
            </a:r>
          </a:p>
          <a:p>
            <a:r>
              <a:rPr lang="en-US" altLang="zh-CN" sz="2000" b="1">
                <a:solidFill>
                  <a:schemeClr val="tx2"/>
                </a:solidFill>
              </a:rPr>
              <a:t>4.</a:t>
            </a:r>
            <a:r>
              <a:rPr lang="zh-CN" altLang="en-US" sz="2000" b="1">
                <a:solidFill>
                  <a:schemeClr val="tx2"/>
                </a:solidFill>
              </a:rPr>
              <a:t>做热门主题回档拉升机会</a:t>
            </a:r>
          </a:p>
        </p:txBody>
      </p:sp>
      <p:sp>
        <p:nvSpPr>
          <p:cNvPr id="7" name="文本框 6"/>
          <p:cNvSpPr txBox="1"/>
          <p:nvPr/>
        </p:nvSpPr>
        <p:spPr>
          <a:xfrm>
            <a:off x="281305" y="1482090"/>
            <a:ext cx="2881630" cy="368300"/>
          </a:xfrm>
          <a:prstGeom prst="rect">
            <a:avLst/>
          </a:prstGeom>
          <a:solidFill>
            <a:srgbClr val="F321E6"/>
          </a:solidFill>
        </p:spPr>
        <p:txBody>
          <a:bodyPr wrap="square" rtlCol="0">
            <a:spAutoFit/>
          </a:bodyPr>
          <a:lstStyle/>
          <a:p>
            <a:pPr algn="ctr"/>
            <a:r>
              <a:rPr lang="en-US" altLang="zh-CN" b="1"/>
              <a:t>1.</a:t>
            </a:r>
            <a:r>
              <a:rPr lang="zh-CN" altLang="en-US" b="1"/>
              <a:t>选择热点主题</a:t>
            </a:r>
            <a:r>
              <a:rPr lang="en-US" altLang="zh-CN" b="1"/>
              <a:t>/</a:t>
            </a:r>
            <a:r>
              <a:rPr lang="zh-CN" altLang="en-US" b="1"/>
              <a:t>热点盘口</a:t>
            </a:r>
          </a:p>
        </p:txBody>
      </p:sp>
      <p:sp>
        <p:nvSpPr>
          <p:cNvPr id="8" name="文本框 7"/>
          <p:cNvSpPr txBox="1"/>
          <p:nvPr/>
        </p:nvSpPr>
        <p:spPr>
          <a:xfrm>
            <a:off x="5863590" y="976630"/>
            <a:ext cx="2881630" cy="368300"/>
          </a:xfrm>
          <a:prstGeom prst="rect">
            <a:avLst/>
          </a:prstGeom>
          <a:solidFill>
            <a:srgbClr val="F321E6"/>
          </a:solidFill>
        </p:spPr>
        <p:txBody>
          <a:bodyPr wrap="square" rtlCol="0">
            <a:spAutoFit/>
          </a:bodyPr>
          <a:lstStyle/>
          <a:p>
            <a:pPr algn="ctr"/>
            <a:r>
              <a:rPr lang="en-US" altLang="zh-CN" b="1"/>
              <a:t>2.</a:t>
            </a:r>
            <a:r>
              <a:rPr lang="zh-CN" b="1"/>
              <a:t>一键勾选热门主题</a:t>
            </a:r>
          </a:p>
        </p:txBody>
      </p:sp>
      <p:sp>
        <p:nvSpPr>
          <p:cNvPr id="9" name="文本框 8"/>
          <p:cNvSpPr txBox="1"/>
          <p:nvPr/>
        </p:nvSpPr>
        <p:spPr>
          <a:xfrm>
            <a:off x="9310370" y="2657475"/>
            <a:ext cx="2881630" cy="645160"/>
          </a:xfrm>
          <a:prstGeom prst="rect">
            <a:avLst/>
          </a:prstGeom>
          <a:solidFill>
            <a:srgbClr val="F321E6"/>
          </a:solidFill>
        </p:spPr>
        <p:txBody>
          <a:bodyPr wrap="square" rtlCol="0">
            <a:spAutoFit/>
          </a:bodyPr>
          <a:lstStyle/>
          <a:p>
            <a:pPr algn="ctr"/>
            <a:r>
              <a:rPr lang="en-US" b="1"/>
              <a:t>3.</a:t>
            </a:r>
            <a:r>
              <a:rPr lang="zh-CN" altLang="en-US" b="1"/>
              <a:t>回溯每天的热门主题（选取近</a:t>
            </a:r>
            <a:r>
              <a:rPr lang="en-US" altLang="zh-CN" b="1"/>
              <a:t>5</a:t>
            </a:r>
            <a:r>
              <a:rPr lang="zh-CN" altLang="en-US" b="1"/>
              <a:t>日）</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热点纵览一键勾选强势股</a:t>
            </a:r>
            <a:endParaRPr lang="zh-CN" altLang="en-US" sz="4000">
              <a:solidFill>
                <a:schemeClr val="bg2"/>
              </a:solidFill>
            </a:endParaRPr>
          </a:p>
        </p:txBody>
      </p:sp>
      <p:pic>
        <p:nvPicPr>
          <p:cNvPr id="6" name="图片 5"/>
          <p:cNvPicPr>
            <a:picLocks noChangeAspect="1"/>
          </p:cNvPicPr>
          <p:nvPr/>
        </p:nvPicPr>
        <p:blipFill>
          <a:blip r:embed="rId3"/>
          <a:stretch>
            <a:fillRect/>
          </a:stretch>
        </p:blipFill>
        <p:spPr>
          <a:xfrm>
            <a:off x="2783205" y="744220"/>
            <a:ext cx="7033260" cy="4770120"/>
          </a:xfrm>
          <a:prstGeom prst="rect">
            <a:avLst/>
          </a:prstGeom>
        </p:spPr>
      </p:pic>
      <p:sp>
        <p:nvSpPr>
          <p:cNvPr id="10" name="文本框 9"/>
          <p:cNvSpPr txBox="1"/>
          <p:nvPr>
            <p:custDataLst>
              <p:tags r:id="rId1"/>
            </p:custDataLst>
          </p:nvPr>
        </p:nvSpPr>
        <p:spPr>
          <a:xfrm>
            <a:off x="346075" y="5551805"/>
            <a:ext cx="11500485" cy="1003935"/>
          </a:xfrm>
          <a:prstGeom prst="rect">
            <a:avLst/>
          </a:prstGeom>
          <a:solidFill>
            <a:srgbClr val="EB33E5"/>
          </a:solidFill>
        </p:spPr>
        <p:txBody>
          <a:bodyPr wrap="square" rtlCol="0">
            <a:noAutofit/>
          </a:bodyPr>
          <a:lstStyle/>
          <a:p>
            <a:r>
              <a:rPr lang="en-US" altLang="zh-CN" sz="2000" b="1">
                <a:solidFill>
                  <a:schemeClr val="tx2"/>
                </a:solidFill>
              </a:rPr>
              <a:t>1.</a:t>
            </a:r>
            <a:r>
              <a:rPr lang="zh-CN" altLang="en-US" sz="2000" b="1">
                <a:solidFill>
                  <a:schemeClr val="tx2"/>
                </a:solidFill>
              </a:rPr>
              <a:t>勾选龙头股：主题最强个股，引领主题上涨，易成妖，适合做短线回档</a:t>
            </a:r>
            <a:r>
              <a:rPr lang="en-US" altLang="zh-CN" sz="2000" b="1">
                <a:solidFill>
                  <a:schemeClr val="tx2"/>
                </a:solidFill>
              </a:rPr>
              <a:t>/</a:t>
            </a:r>
            <a:r>
              <a:rPr lang="zh-CN" altLang="en-US" sz="2000" b="1">
                <a:solidFill>
                  <a:schemeClr val="tx2"/>
                </a:solidFill>
              </a:rPr>
              <a:t>追涨</a:t>
            </a:r>
          </a:p>
          <a:p>
            <a:r>
              <a:rPr lang="en-US" altLang="zh-CN" sz="2000" b="1">
                <a:solidFill>
                  <a:schemeClr val="tx2"/>
                </a:solidFill>
              </a:rPr>
              <a:t>2.</a:t>
            </a:r>
            <a:r>
              <a:rPr lang="zh-CN" altLang="en-US" sz="2000" b="1">
                <a:solidFill>
                  <a:schemeClr val="tx2"/>
                </a:solidFill>
              </a:rPr>
              <a:t>勾选活跃股：主题资金炒作活跃股，识别度高，适合做短线回档跟踪</a:t>
            </a:r>
          </a:p>
          <a:p>
            <a:r>
              <a:rPr lang="en-US" altLang="zh-CN" sz="2000" b="1">
                <a:solidFill>
                  <a:schemeClr val="tx2"/>
                </a:solidFill>
              </a:rPr>
              <a:t>3.</a:t>
            </a:r>
            <a:r>
              <a:rPr lang="zh-CN" altLang="en-US" sz="2000" b="1">
                <a:solidFill>
                  <a:schemeClr val="tx2"/>
                </a:solidFill>
              </a:rPr>
              <a:t>核心股：主营业务最相关的</a:t>
            </a:r>
            <a:r>
              <a:rPr lang="en-US" altLang="zh-CN" sz="2000" b="1">
                <a:solidFill>
                  <a:schemeClr val="tx2"/>
                </a:solidFill>
              </a:rPr>
              <a:t>5</a:t>
            </a:r>
            <a:r>
              <a:rPr lang="zh-CN" altLang="en-US" sz="2000" b="1">
                <a:solidFill>
                  <a:schemeClr val="tx2"/>
                </a:solidFill>
              </a:rPr>
              <a:t>只核心股，在里面选择资金强势个股进行跟踪，适合做短线和中线布局</a:t>
            </a:r>
          </a:p>
          <a:p>
            <a:endParaRPr lang="zh-CN" altLang="en-US" sz="2000" b="1">
              <a:solidFill>
                <a:schemeClr val="tx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0" y="76200"/>
            <a:ext cx="12192000" cy="706755"/>
          </a:xfrm>
          <a:prstGeom prst="rect">
            <a:avLst/>
          </a:prstGeom>
          <a:noFill/>
        </p:spPr>
        <p:txBody>
          <a:bodyPr wrap="square" rtlCol="0">
            <a:spAutoFit/>
          </a:bodyPr>
          <a:lstStyle/>
          <a:p>
            <a:pPr algn="ctr" fontAlgn="auto"/>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经传多赢</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418</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财富节</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猎手预订福利</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1</a:t>
            </a:r>
          </a:p>
        </p:txBody>
      </p:sp>
      <p:pic>
        <p:nvPicPr>
          <p:cNvPr id="2" name="图片 1"/>
          <p:cNvPicPr>
            <a:picLocks noChangeAspect="1"/>
          </p:cNvPicPr>
          <p:nvPr/>
        </p:nvPicPr>
        <p:blipFill>
          <a:blip r:embed="rId4"/>
          <a:stretch>
            <a:fillRect/>
          </a:stretch>
        </p:blipFill>
        <p:spPr>
          <a:xfrm>
            <a:off x="689610" y="782955"/>
            <a:ext cx="10794365" cy="6071870"/>
          </a:xfrm>
          <a:prstGeom prst="rect">
            <a:avLst/>
          </a:prstGeom>
          <a:ln>
            <a:solidFill>
              <a:schemeClr val="bg2"/>
            </a:solidFill>
          </a:ln>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0" y="76200"/>
            <a:ext cx="12192000" cy="706755"/>
          </a:xfrm>
          <a:prstGeom prst="rect">
            <a:avLst/>
          </a:prstGeom>
          <a:noFill/>
        </p:spPr>
        <p:txBody>
          <a:bodyPr wrap="square" rtlCol="0">
            <a:spAutoFit/>
          </a:bodyPr>
          <a:lstStyle/>
          <a:p>
            <a:pPr algn="ctr" fontAlgn="auto"/>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经传多赢</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418</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财富节</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猎手预订福利</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2</a:t>
            </a:r>
          </a:p>
        </p:txBody>
      </p:sp>
      <p:pic>
        <p:nvPicPr>
          <p:cNvPr id="2" name="图片 1" descr="syncCopiedImage_1710309622301_1710324119944"/>
          <p:cNvPicPr>
            <a:picLocks noChangeAspect="1"/>
          </p:cNvPicPr>
          <p:nvPr/>
        </p:nvPicPr>
        <p:blipFill>
          <a:blip r:embed="rId4"/>
          <a:stretch>
            <a:fillRect/>
          </a:stretch>
        </p:blipFill>
        <p:spPr>
          <a:xfrm>
            <a:off x="677545" y="788035"/>
            <a:ext cx="10791190" cy="6069965"/>
          </a:xfrm>
          <a:prstGeom prst="rect">
            <a:avLst/>
          </a:prstGeom>
          <a:ln>
            <a:solidFill>
              <a:schemeClr val="bg2"/>
            </a:solidFill>
          </a:ln>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226560" y="171608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3</a:t>
            </a:r>
          </a:p>
        </p:txBody>
      </p:sp>
      <p:sp>
        <p:nvSpPr>
          <p:cNvPr id="6" name="文本框 5"/>
          <p:cNvSpPr txBox="1"/>
          <p:nvPr>
            <p:custDataLst>
              <p:tags r:id="rId3"/>
            </p:custDataLst>
          </p:nvPr>
        </p:nvSpPr>
        <p:spPr>
          <a:xfrm>
            <a:off x="2118043" y="3064510"/>
            <a:ext cx="7955915" cy="1260475"/>
          </a:xfrm>
          <a:prstGeom prst="rect">
            <a:avLst/>
          </a:prstGeom>
          <a:noFill/>
        </p:spPr>
        <p:txBody>
          <a:bodyPr wrap="square" rtlCol="0">
            <a:spAutoFit/>
          </a:bodyPr>
          <a:lstStyle/>
          <a:p>
            <a:pPr algn="ctr" fontAlgn="auto"/>
            <a:r>
              <a:rPr lang="zh-CN" altLang="en-US" sz="7600">
                <a:solidFill>
                  <a:schemeClr val="bg2"/>
                </a:solidFill>
                <a:latin typeface="思源黑体 CN Bold" panose="020B0800000000000000" charset="-122"/>
                <a:ea typeface="思源黑体 CN Bold" panose="020B0800000000000000" charset="-122"/>
                <a:sym typeface="+mn-ea"/>
              </a:rPr>
              <a:t>选股操作细节教学</a:t>
            </a: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a:solidFill>
                  <a:schemeClr val="bg2"/>
                </a:solidFill>
              </a:rPr>
              <a:t>强龙主升浪战法</a:t>
            </a:r>
          </a:p>
        </p:txBody>
      </p:sp>
      <p:pic>
        <p:nvPicPr>
          <p:cNvPr id="2" name="图片 1"/>
          <p:cNvPicPr>
            <a:picLocks noChangeAspect="1"/>
          </p:cNvPicPr>
          <p:nvPr/>
        </p:nvPicPr>
        <p:blipFill>
          <a:blip r:embed="rId2"/>
          <a:stretch>
            <a:fillRect/>
          </a:stretch>
        </p:blipFill>
        <p:spPr>
          <a:xfrm>
            <a:off x="290195" y="826135"/>
            <a:ext cx="5748655" cy="5429250"/>
          </a:xfrm>
          <a:prstGeom prst="rect">
            <a:avLst/>
          </a:prstGeom>
        </p:spPr>
      </p:pic>
      <p:sp>
        <p:nvSpPr>
          <p:cNvPr id="3" name="文本框 2"/>
          <p:cNvSpPr txBox="1"/>
          <p:nvPr/>
        </p:nvSpPr>
        <p:spPr>
          <a:xfrm>
            <a:off x="6418580" y="826135"/>
            <a:ext cx="5297170" cy="398780"/>
          </a:xfrm>
          <a:prstGeom prst="rect">
            <a:avLst/>
          </a:prstGeom>
          <a:noFill/>
          <a:extLst>
            <a:ext uri="{909E8E84-426E-40DD-AFC4-6F175D3DCCD1}">
              <a14:hiddenFill xmlns:a14="http://schemas.microsoft.com/office/drawing/2010/main">
                <a:solidFill>
                  <a:srgbClr val="DE11D7"/>
                </a:solidFill>
              </a14:hiddenFill>
            </a:ext>
          </a:extLst>
        </p:spPr>
        <p:txBody>
          <a:bodyPr wrap="square" rtlCol="0">
            <a:spAutoFit/>
          </a:bodyPr>
          <a:lstStyle/>
          <a:p>
            <a:r>
              <a:rPr lang="zh-CN" altLang="en-US" sz="2000" b="1">
                <a:highlight>
                  <a:srgbClr val="FFFF00"/>
                </a:highlight>
              </a:rPr>
              <a:t>起爆阶段（双金组合）</a:t>
            </a:r>
            <a:r>
              <a:rPr lang="en-US" altLang="zh-CN" sz="2000" b="1">
                <a:highlight>
                  <a:srgbClr val="FFFF00"/>
                </a:highlight>
              </a:rPr>
              <a:t>+</a:t>
            </a:r>
            <a:r>
              <a:rPr lang="zh-CN" altLang="en-US" sz="2000" b="1">
                <a:highlight>
                  <a:srgbClr val="FFFF00"/>
                </a:highlight>
              </a:rPr>
              <a:t>主升阶段（控盘拉升）</a:t>
            </a:r>
          </a:p>
        </p:txBody>
      </p:sp>
      <p:sp>
        <p:nvSpPr>
          <p:cNvPr id="7" name="文本框 6"/>
          <p:cNvSpPr txBox="1"/>
          <p:nvPr/>
        </p:nvSpPr>
        <p:spPr>
          <a:xfrm>
            <a:off x="6158230" y="1350010"/>
            <a:ext cx="5680710" cy="4692015"/>
          </a:xfrm>
          <a:prstGeom prst="rect">
            <a:avLst/>
          </a:prstGeom>
          <a:noFill/>
        </p:spPr>
        <p:txBody>
          <a:bodyPr wrap="square" rtlCol="0">
            <a:noAutofit/>
          </a:bodyPr>
          <a:lstStyle/>
          <a:p>
            <a:r>
              <a:rPr lang="zh-CN" altLang="en-US" b="1">
                <a:solidFill>
                  <a:srgbClr val="DE11D7"/>
                </a:solidFill>
              </a:rPr>
              <a:t>双线组合：</a:t>
            </a:r>
          </a:p>
          <a:p>
            <a:r>
              <a:rPr lang="zh-CN" altLang="en-US" b="1">
                <a:solidFill>
                  <a:schemeClr val="bg2"/>
                </a:solidFill>
              </a:rPr>
              <a:t>熊线兜底，股价不破熊线继续看涨，跌破熊线清仓</a:t>
            </a:r>
          </a:p>
          <a:p>
            <a:r>
              <a:rPr lang="zh-CN" altLang="en-US" b="1">
                <a:solidFill>
                  <a:schemeClr val="bg2"/>
                </a:solidFill>
              </a:rPr>
              <a:t>蓝线上移持股，出S点减仓卖出，出B点加仓买入</a:t>
            </a:r>
          </a:p>
          <a:p>
            <a:endParaRPr lang="zh-CN" altLang="en-US" b="1"/>
          </a:p>
          <a:p>
            <a:r>
              <a:rPr lang="zh-CN" altLang="en-US" b="1">
                <a:solidFill>
                  <a:srgbClr val="DE11D7"/>
                </a:solidFill>
              </a:rPr>
              <a:t>双金组合：流动资金大幅翻红</a:t>
            </a:r>
            <a:r>
              <a:rPr lang="en-US" altLang="zh-CN" b="1">
                <a:solidFill>
                  <a:srgbClr val="DE11D7"/>
                </a:solidFill>
              </a:rPr>
              <a:t>+</a:t>
            </a:r>
            <a:r>
              <a:rPr lang="zh-CN" altLang="en-US" b="1">
                <a:solidFill>
                  <a:srgbClr val="DE11D7"/>
                </a:solidFill>
              </a:rPr>
              <a:t>主力动向大红大紫</a:t>
            </a:r>
          </a:p>
          <a:p>
            <a:endParaRPr lang="zh-CN" altLang="en-US" b="1">
              <a:solidFill>
                <a:srgbClr val="DE11D7"/>
              </a:solidFill>
            </a:endParaRPr>
          </a:p>
          <a:p>
            <a:r>
              <a:rPr lang="zh-CN" altLang="en-US" b="1">
                <a:solidFill>
                  <a:srgbClr val="DE11D7"/>
                </a:solidFill>
              </a:rPr>
              <a:t>流动资金：</a:t>
            </a:r>
            <a:r>
              <a:rPr lang="zh-CN" altLang="en-US" b="1">
                <a:solidFill>
                  <a:schemeClr val="bg2"/>
                </a:solidFill>
              </a:rPr>
              <a:t>持续且大幅翻红，股价上涨持续性强</a:t>
            </a:r>
            <a:endParaRPr lang="zh-CN" altLang="en-US" b="1"/>
          </a:p>
          <a:p>
            <a:r>
              <a:rPr lang="zh-CN" altLang="en-US" b="1">
                <a:solidFill>
                  <a:srgbClr val="DE11D7"/>
                </a:solidFill>
              </a:rPr>
              <a:t>主力动向大红大紫:</a:t>
            </a:r>
            <a:r>
              <a:rPr lang="zh-CN" altLang="en-US" b="1">
                <a:solidFill>
                  <a:schemeClr val="bg2"/>
                </a:solidFill>
                <a:sym typeface="+mn-ea"/>
              </a:rPr>
              <a:t>上涨最强资金，决定股价上涨强势</a:t>
            </a:r>
            <a:endParaRPr lang="zh-CN" altLang="en-US" b="1">
              <a:solidFill>
                <a:schemeClr val="bg2"/>
              </a:solidFill>
            </a:endParaRPr>
          </a:p>
          <a:p>
            <a:endParaRPr lang="zh-CN" altLang="en-US" b="1">
              <a:solidFill>
                <a:schemeClr val="bg2"/>
              </a:solidFill>
            </a:endParaRPr>
          </a:p>
          <a:p>
            <a:r>
              <a:rPr lang="zh-CN" altLang="en-US" b="1">
                <a:solidFill>
                  <a:srgbClr val="DE11D7"/>
                </a:solidFill>
              </a:rPr>
              <a:t>主力状态：</a:t>
            </a:r>
            <a:r>
              <a:rPr lang="zh-CN" altLang="en-US" b="1">
                <a:solidFill>
                  <a:schemeClr val="bg2"/>
                </a:solidFill>
              </a:rPr>
              <a:t>三色主力加持，控盘拉升走主升</a:t>
            </a:r>
          </a:p>
          <a:p>
            <a:endParaRPr lang="zh-CN" altLang="en-US" b="1"/>
          </a:p>
          <a:p>
            <a:r>
              <a:rPr lang="zh-CN" altLang="en-US" b="1">
                <a:highlight>
                  <a:srgbClr val="FFFF00"/>
                </a:highlight>
              </a:rPr>
              <a:t>注意：低控盘流动资金要翻红，高控盘流动资金可以翻绿</a:t>
            </a:r>
          </a:p>
          <a:p>
            <a:endParaRPr lang="zh-CN" altLang="en-US" b="1">
              <a:solidFill>
                <a:srgbClr val="DE11D7"/>
              </a:solidFill>
            </a:endParaRPr>
          </a:p>
          <a:p>
            <a:r>
              <a:rPr lang="zh-CN" altLang="en-US" b="1">
                <a:solidFill>
                  <a:srgbClr val="DE11D7"/>
                </a:solidFill>
              </a:rPr>
              <a:t>捕捞季节：</a:t>
            </a:r>
          </a:p>
          <a:p>
            <a:r>
              <a:rPr lang="zh-CN" altLang="en-US" b="1">
                <a:solidFill>
                  <a:schemeClr val="bg2"/>
                </a:solidFill>
              </a:rPr>
              <a:t>金叉三天不追涨，死叉三天买股更加好</a:t>
            </a:r>
          </a:p>
        </p:txBody>
      </p:sp>
      <p:sp>
        <p:nvSpPr>
          <p:cNvPr id="9" name="文本框 8"/>
          <p:cNvSpPr txBox="1"/>
          <p:nvPr/>
        </p:nvSpPr>
        <p:spPr>
          <a:xfrm>
            <a:off x="2986405" y="2131695"/>
            <a:ext cx="2262505" cy="376555"/>
          </a:xfrm>
          <a:prstGeom prst="rect">
            <a:avLst/>
          </a:prstGeom>
          <a:solidFill>
            <a:srgbClr val="DE11D7"/>
          </a:solidFill>
        </p:spPr>
        <p:txBody>
          <a:bodyPr wrap="square" rtlCol="0">
            <a:noAutofit/>
          </a:bodyPr>
          <a:lstStyle/>
          <a:p>
            <a:pPr algn="ctr"/>
            <a:r>
              <a:rPr lang="zh-CN" altLang="en-US"/>
              <a:t>熊线兜底，蓝线支撑</a:t>
            </a:r>
          </a:p>
        </p:txBody>
      </p:sp>
      <p:sp>
        <p:nvSpPr>
          <p:cNvPr id="4" name="文本框 3"/>
          <p:cNvSpPr txBox="1"/>
          <p:nvPr/>
        </p:nvSpPr>
        <p:spPr>
          <a:xfrm>
            <a:off x="606425" y="3240405"/>
            <a:ext cx="1097280" cy="376555"/>
          </a:xfrm>
          <a:prstGeom prst="rect">
            <a:avLst/>
          </a:prstGeom>
          <a:solidFill>
            <a:srgbClr val="DE11D7"/>
          </a:solidFill>
        </p:spPr>
        <p:txBody>
          <a:bodyPr wrap="square" rtlCol="0">
            <a:noAutofit/>
          </a:bodyPr>
          <a:lstStyle/>
          <a:p>
            <a:r>
              <a:rPr lang="zh-CN" altLang="en-US"/>
              <a:t>起爆阶段</a:t>
            </a:r>
          </a:p>
        </p:txBody>
      </p:sp>
      <p:sp>
        <p:nvSpPr>
          <p:cNvPr id="8" name="文本框 7"/>
          <p:cNvSpPr txBox="1"/>
          <p:nvPr/>
        </p:nvSpPr>
        <p:spPr>
          <a:xfrm>
            <a:off x="1067435" y="4507865"/>
            <a:ext cx="1567815" cy="376555"/>
          </a:xfrm>
          <a:prstGeom prst="rect">
            <a:avLst/>
          </a:prstGeom>
          <a:solidFill>
            <a:srgbClr val="DE11D7"/>
          </a:solidFill>
        </p:spPr>
        <p:txBody>
          <a:bodyPr wrap="square" rtlCol="0">
            <a:noAutofit/>
          </a:bodyPr>
          <a:lstStyle/>
          <a:p>
            <a:pPr algn="ctr"/>
            <a:r>
              <a:rPr lang="zh-CN" altLang="en-US"/>
              <a:t>主力控盘拉升</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a:solidFill>
                  <a:schemeClr val="bg2"/>
                </a:solidFill>
              </a:rPr>
              <a:t>双线组合</a:t>
            </a:r>
          </a:p>
        </p:txBody>
      </p:sp>
      <p:pic>
        <p:nvPicPr>
          <p:cNvPr id="5" name="图片 4"/>
          <p:cNvPicPr>
            <a:picLocks noChangeAspect="1"/>
          </p:cNvPicPr>
          <p:nvPr/>
        </p:nvPicPr>
        <p:blipFill>
          <a:blip r:embed="rId2"/>
          <a:stretch>
            <a:fillRect/>
          </a:stretch>
        </p:blipFill>
        <p:spPr>
          <a:xfrm>
            <a:off x="121920" y="830580"/>
            <a:ext cx="6501765" cy="5515610"/>
          </a:xfrm>
          <a:prstGeom prst="rect">
            <a:avLst/>
          </a:prstGeom>
        </p:spPr>
      </p:pic>
      <p:sp>
        <p:nvSpPr>
          <p:cNvPr id="6" name="文本框 5"/>
          <p:cNvSpPr txBox="1"/>
          <p:nvPr/>
        </p:nvSpPr>
        <p:spPr>
          <a:xfrm>
            <a:off x="6704965" y="1619250"/>
            <a:ext cx="5223510" cy="922020"/>
          </a:xfrm>
          <a:prstGeom prst="rect">
            <a:avLst/>
          </a:prstGeom>
          <a:noFill/>
        </p:spPr>
        <p:txBody>
          <a:bodyPr wrap="square" rtlCol="0" anchor="t">
            <a:spAutoFit/>
          </a:bodyPr>
          <a:lstStyle/>
          <a:p>
            <a:r>
              <a:rPr lang="zh-CN" altLang="en-US" b="1">
                <a:solidFill>
                  <a:srgbClr val="FFFF00"/>
                </a:solidFill>
                <a:sym typeface="+mn-ea"/>
              </a:rPr>
              <a:t>双线组合：</a:t>
            </a:r>
            <a:endParaRPr lang="zh-CN" altLang="en-US" b="1">
              <a:solidFill>
                <a:srgbClr val="FFFF00"/>
              </a:solidFill>
            </a:endParaRPr>
          </a:p>
          <a:p>
            <a:r>
              <a:rPr lang="zh-CN" altLang="en-US" b="1">
                <a:solidFill>
                  <a:schemeClr val="bg2"/>
                </a:solidFill>
                <a:sym typeface="+mn-ea"/>
              </a:rPr>
              <a:t>熊线兜底，股价不破熊线继续看涨，跌破熊线清仓</a:t>
            </a:r>
            <a:endParaRPr lang="zh-CN" altLang="en-US" b="1">
              <a:solidFill>
                <a:schemeClr val="bg2"/>
              </a:solidFill>
            </a:endParaRPr>
          </a:p>
          <a:p>
            <a:r>
              <a:rPr lang="zh-CN" altLang="en-US" b="1">
                <a:solidFill>
                  <a:schemeClr val="bg2"/>
                </a:solidFill>
                <a:sym typeface="+mn-ea"/>
              </a:rPr>
              <a:t>蓝线上移持股，出S点减仓卖出，出B点加仓买入</a:t>
            </a:r>
          </a:p>
        </p:txBody>
      </p:sp>
      <p:sp>
        <p:nvSpPr>
          <p:cNvPr id="10" name="文本框 9"/>
          <p:cNvSpPr txBox="1"/>
          <p:nvPr/>
        </p:nvSpPr>
        <p:spPr>
          <a:xfrm>
            <a:off x="6704965" y="3244215"/>
            <a:ext cx="5223510" cy="2377440"/>
          </a:xfrm>
          <a:prstGeom prst="rect">
            <a:avLst/>
          </a:prstGeom>
          <a:noFill/>
        </p:spPr>
        <p:txBody>
          <a:bodyPr wrap="square" rtlCol="0">
            <a:noAutofit/>
          </a:bodyPr>
          <a:lstStyle/>
          <a:p>
            <a:r>
              <a:rPr lang="zh-CN" altLang="en-US" b="1">
                <a:solidFill>
                  <a:schemeClr val="bg2"/>
                </a:solidFill>
              </a:rPr>
              <a:t>蓝线是用来持股的</a:t>
            </a:r>
          </a:p>
          <a:p>
            <a:r>
              <a:rPr lang="zh-CN" altLang="en-US" b="1">
                <a:solidFill>
                  <a:schemeClr val="bg2"/>
                </a:solidFill>
              </a:rPr>
              <a:t>熊线是用来判断趋势强势的</a:t>
            </a:r>
          </a:p>
          <a:p>
            <a:endParaRPr lang="zh-CN" altLang="en-US" b="1">
              <a:solidFill>
                <a:schemeClr val="bg2"/>
              </a:solidFill>
            </a:endParaRPr>
          </a:p>
          <a:p>
            <a:r>
              <a:rPr lang="zh-CN" altLang="en-US" b="1">
                <a:solidFill>
                  <a:schemeClr val="bg2"/>
                </a:solidFill>
              </a:rPr>
              <a:t>蓝线上移持股不动</a:t>
            </a:r>
          </a:p>
          <a:p>
            <a:r>
              <a:rPr lang="zh-CN" altLang="en-US" b="1">
                <a:solidFill>
                  <a:schemeClr val="bg2"/>
                </a:solidFill>
              </a:rPr>
              <a:t>蓝线走平，股价表现为横盘震荡</a:t>
            </a:r>
          </a:p>
          <a:p>
            <a:r>
              <a:rPr lang="zh-CN" altLang="en-US" b="1">
                <a:solidFill>
                  <a:schemeClr val="bg2"/>
                </a:solidFill>
              </a:rPr>
              <a:t>跌破蓝线减仓，突破蓝线加仓，跌破熊线清仓</a:t>
            </a:r>
          </a:p>
          <a:p>
            <a:endParaRPr lang="zh-CN" altLang="en-US" b="1">
              <a:solidFill>
                <a:schemeClr val="bg2"/>
              </a:solidFill>
            </a:endParaRPr>
          </a:p>
          <a:p>
            <a:r>
              <a:rPr lang="zh-CN" altLang="en-US" b="1">
                <a:solidFill>
                  <a:schemeClr val="bg2"/>
                </a:solidFill>
              </a:rPr>
              <a:t>熊线蓝线同时上移，继续看涨持股不动</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画板 2 拷贝 7"/>
          <p:cNvPicPr>
            <a:picLocks noChangeAspect="1"/>
          </p:cNvPicPr>
          <p:nvPr userDrawn="1">
            <p:custDataLst>
              <p:tags r:id="rId2"/>
            </p:custDataLst>
          </p:nvPr>
        </p:nvPicPr>
        <p:blipFill>
          <a:blip r:embed="rId8"/>
          <a:stretch>
            <a:fillRect/>
          </a:stretch>
        </p:blipFill>
        <p:spPr>
          <a:xfrm>
            <a:off x="0" y="0"/>
            <a:ext cx="12192000" cy="6858000"/>
          </a:xfrm>
          <a:prstGeom prst="rect">
            <a:avLst/>
          </a:prstGeom>
        </p:spPr>
      </p:pic>
      <p:pic>
        <p:nvPicPr>
          <p:cNvPr id="15" name="图片 14" descr="vip"/>
          <p:cNvPicPr>
            <a:picLocks noChangeAspect="1"/>
          </p:cNvPicPr>
          <p:nvPr userDrawn="1">
            <p:custDataLst>
              <p:tags r:id="rId3"/>
            </p:custDataLst>
          </p:nvPr>
        </p:nvPicPr>
        <p:blipFill>
          <a:blip r:embed="rId9"/>
          <a:stretch>
            <a:fillRect/>
          </a:stretch>
        </p:blipFill>
        <p:spPr>
          <a:xfrm>
            <a:off x="9340850" y="847090"/>
            <a:ext cx="1660525" cy="433070"/>
          </a:xfrm>
          <a:prstGeom prst="rect">
            <a:avLst/>
          </a:prstGeom>
        </p:spPr>
      </p:pic>
      <p:sp>
        <p:nvSpPr>
          <p:cNvPr id="4" name="矩形 3"/>
          <p:cNvSpPr/>
          <p:nvPr>
            <p:custDataLst>
              <p:tags r:id="rId4"/>
            </p:custDataLst>
          </p:nvPr>
        </p:nvSpPr>
        <p:spPr>
          <a:xfrm>
            <a:off x="8956040" y="1548765"/>
            <a:ext cx="2430780" cy="2447925"/>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custDataLst>
              <p:tags r:id="rId5"/>
            </p:custDataLst>
          </p:nvPr>
        </p:nvSpPr>
        <p:spPr>
          <a:xfrm>
            <a:off x="8380730" y="4321175"/>
            <a:ext cx="3700780" cy="706755"/>
          </a:xfrm>
          <a:prstGeom prst="rect">
            <a:avLst/>
          </a:prstGeom>
          <a:noFill/>
        </p:spPr>
        <p:txBody>
          <a:bodyPr wrap="square" rtlCol="0">
            <a:spAutoFit/>
          </a:bodyPr>
          <a:lstStyle/>
          <a:p>
            <a:pPr lvl="0" algn="ctr">
              <a:buClrTx/>
              <a:buSzTx/>
              <a:buFontTx/>
            </a:pPr>
            <a:r>
              <a:rPr lang="zh-CN" altLang="en-US" sz="4000" b="1">
                <a:solidFill>
                  <a:schemeClr val="bg2"/>
                </a:solidFill>
                <a:latin typeface="思源黑体 CN Bold" panose="020B0800000000000000" charset="-122"/>
                <a:ea typeface="思源黑体 CN Bold" panose="020B0800000000000000" charset="-122"/>
                <a:sym typeface="+mn-ea"/>
              </a:rPr>
              <a:t>微信扫码签到</a:t>
            </a:r>
          </a:p>
        </p:txBody>
      </p:sp>
      <p:cxnSp>
        <p:nvCxnSpPr>
          <p:cNvPr id="13" name="直接连接符 12"/>
          <p:cNvCxnSpPr/>
          <p:nvPr/>
        </p:nvCxnSpPr>
        <p:spPr>
          <a:xfrm>
            <a:off x="8804910" y="5179060"/>
            <a:ext cx="288000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cxnSp>
        <p:nvCxnSpPr>
          <p:cNvPr id="19" name="直接连接符 18"/>
          <p:cNvCxnSpPr/>
          <p:nvPr/>
        </p:nvCxnSpPr>
        <p:spPr>
          <a:xfrm rot="16200000">
            <a:off x="4684915" y="3436505"/>
            <a:ext cx="684000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pic>
        <p:nvPicPr>
          <p:cNvPr id="3" name="图片 2" descr="0324太原-签到码"/>
          <p:cNvPicPr>
            <a:picLocks noChangeAspect="1"/>
          </p:cNvPicPr>
          <p:nvPr/>
        </p:nvPicPr>
        <p:blipFill>
          <a:blip r:embed="rId10"/>
          <a:stretch>
            <a:fillRect/>
          </a:stretch>
        </p:blipFill>
        <p:spPr>
          <a:xfrm>
            <a:off x="8956040" y="1548765"/>
            <a:ext cx="2464435" cy="2448560"/>
          </a:xfrm>
          <a:prstGeom prst="rect">
            <a:avLst/>
          </a:prstGeom>
        </p:spPr>
      </p:pic>
      <p:pic>
        <p:nvPicPr>
          <p:cNvPr id="6" name="图片 5" descr="650x550"/>
          <p:cNvPicPr>
            <a:picLocks noChangeAspect="1"/>
          </p:cNvPicPr>
          <p:nvPr/>
        </p:nvPicPr>
        <p:blipFill>
          <a:blip r:embed="rId11"/>
          <a:stretch>
            <a:fillRect/>
          </a:stretch>
        </p:blipFill>
        <p:spPr>
          <a:xfrm>
            <a:off x="0" y="635"/>
            <a:ext cx="8104909" cy="6858000"/>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a:solidFill>
                  <a:schemeClr val="bg2"/>
                </a:solidFill>
              </a:rPr>
              <a:t>双线组合</a:t>
            </a:r>
          </a:p>
        </p:txBody>
      </p:sp>
      <p:sp>
        <p:nvSpPr>
          <p:cNvPr id="10" name="文本框 9"/>
          <p:cNvSpPr txBox="1"/>
          <p:nvPr/>
        </p:nvSpPr>
        <p:spPr>
          <a:xfrm>
            <a:off x="6096000" y="3244215"/>
            <a:ext cx="5223510" cy="2557780"/>
          </a:xfrm>
          <a:prstGeom prst="rect">
            <a:avLst/>
          </a:prstGeom>
          <a:noFill/>
        </p:spPr>
        <p:txBody>
          <a:bodyPr wrap="square" rtlCol="0">
            <a:noAutofit/>
          </a:bodyPr>
          <a:lstStyle/>
          <a:p>
            <a:r>
              <a:rPr lang="zh-CN" altLang="en-US" b="1">
                <a:solidFill>
                  <a:schemeClr val="bg2"/>
                </a:solidFill>
              </a:rPr>
              <a:t>流动资金代表资金交易活跃程度，流动资金持续翻红新高，且大幅翻红，资金交易活跃度越高，资金扎堆概率越大，后续走强的概率就越大</a:t>
            </a:r>
          </a:p>
          <a:p>
            <a:endParaRPr lang="zh-CN" altLang="en-US" b="1">
              <a:solidFill>
                <a:schemeClr val="bg2"/>
              </a:solidFill>
            </a:endParaRPr>
          </a:p>
          <a:p>
            <a:r>
              <a:rPr lang="zh-CN" altLang="en-US" b="1">
                <a:solidFill>
                  <a:schemeClr val="bg2"/>
                </a:solidFill>
              </a:rPr>
              <a:t>主力动向大红大紫，代表大额资金主动买入意愿强烈，大资金抢筹，后续个股涨停甚至连续涨停概率更高</a:t>
            </a:r>
          </a:p>
          <a:p>
            <a:endParaRPr lang="zh-CN" altLang="en-US" b="1">
              <a:solidFill>
                <a:schemeClr val="bg2"/>
              </a:solidFill>
            </a:endParaRPr>
          </a:p>
          <a:p>
            <a:r>
              <a:rPr lang="zh-CN" altLang="en-US" b="1">
                <a:solidFill>
                  <a:schemeClr val="bg2"/>
                </a:solidFill>
              </a:rPr>
              <a:t>两者同时存在，容易形成妖股，后续涨幅大</a:t>
            </a:r>
          </a:p>
        </p:txBody>
      </p:sp>
      <p:pic>
        <p:nvPicPr>
          <p:cNvPr id="2" name="图片 1"/>
          <p:cNvPicPr>
            <a:picLocks noChangeAspect="1"/>
          </p:cNvPicPr>
          <p:nvPr/>
        </p:nvPicPr>
        <p:blipFill>
          <a:blip r:embed="rId2"/>
          <a:stretch>
            <a:fillRect/>
          </a:stretch>
        </p:blipFill>
        <p:spPr>
          <a:xfrm>
            <a:off x="230505" y="768350"/>
            <a:ext cx="5610860" cy="5448300"/>
          </a:xfrm>
          <a:prstGeom prst="rect">
            <a:avLst/>
          </a:prstGeom>
        </p:spPr>
      </p:pic>
      <p:sp>
        <p:nvSpPr>
          <p:cNvPr id="4" name="文本框 3"/>
          <p:cNvSpPr txBox="1"/>
          <p:nvPr/>
        </p:nvSpPr>
        <p:spPr>
          <a:xfrm>
            <a:off x="6096000" y="1240155"/>
            <a:ext cx="5832475" cy="1198880"/>
          </a:xfrm>
          <a:prstGeom prst="rect">
            <a:avLst/>
          </a:prstGeom>
          <a:noFill/>
        </p:spPr>
        <p:txBody>
          <a:bodyPr wrap="square" rtlCol="0" anchor="t">
            <a:spAutoFit/>
          </a:bodyPr>
          <a:lstStyle/>
          <a:p>
            <a:r>
              <a:rPr lang="zh-CN" altLang="en-US" b="1">
                <a:solidFill>
                  <a:srgbClr val="FFFF00"/>
                </a:solidFill>
                <a:sym typeface="+mn-ea"/>
              </a:rPr>
              <a:t>双金组合：流动资金大幅翻红</a:t>
            </a:r>
            <a:r>
              <a:rPr lang="en-US" altLang="zh-CN" b="1">
                <a:solidFill>
                  <a:srgbClr val="FFFF00"/>
                </a:solidFill>
                <a:sym typeface="+mn-ea"/>
              </a:rPr>
              <a:t>+</a:t>
            </a:r>
            <a:r>
              <a:rPr lang="zh-CN" altLang="en-US" b="1">
                <a:solidFill>
                  <a:srgbClr val="FFFF00"/>
                </a:solidFill>
                <a:sym typeface="+mn-ea"/>
              </a:rPr>
              <a:t>主力动向大红大紫</a:t>
            </a:r>
            <a:endParaRPr lang="zh-CN" altLang="en-US" b="1">
              <a:solidFill>
                <a:srgbClr val="FFFF00"/>
              </a:solidFill>
            </a:endParaRPr>
          </a:p>
          <a:p>
            <a:r>
              <a:rPr lang="zh-CN" altLang="en-US" b="1">
                <a:solidFill>
                  <a:srgbClr val="FFFF00"/>
                </a:solidFill>
                <a:sym typeface="+mn-ea"/>
              </a:rPr>
              <a:t>流动资金：</a:t>
            </a:r>
            <a:r>
              <a:rPr lang="zh-CN" altLang="en-US" b="1">
                <a:solidFill>
                  <a:schemeClr val="bg2"/>
                </a:solidFill>
                <a:sym typeface="+mn-ea"/>
              </a:rPr>
              <a:t>持续且大幅翻红，股价上涨持续性强</a:t>
            </a:r>
            <a:endParaRPr lang="zh-CN" altLang="en-US" b="1">
              <a:solidFill>
                <a:schemeClr val="bg2"/>
              </a:solidFill>
            </a:endParaRPr>
          </a:p>
          <a:p>
            <a:endParaRPr lang="zh-CN" altLang="en-US" b="1"/>
          </a:p>
          <a:p>
            <a:r>
              <a:rPr lang="zh-CN" altLang="en-US" b="1">
                <a:solidFill>
                  <a:srgbClr val="FFFF00"/>
                </a:solidFill>
                <a:sym typeface="+mn-ea"/>
              </a:rPr>
              <a:t>主力动向大红大紫:</a:t>
            </a:r>
            <a:r>
              <a:rPr lang="zh-CN" altLang="en-US" b="1">
                <a:solidFill>
                  <a:schemeClr val="bg2"/>
                </a:solidFill>
                <a:sym typeface="+mn-ea"/>
              </a:rPr>
              <a:t>上涨最强资金，决定股价上涨强势</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强龙起爆战法买卖点技巧</a:t>
            </a:r>
            <a:endParaRPr lang="zh-CN" altLang="en-US" sz="4000">
              <a:solidFill>
                <a:schemeClr val="bg2"/>
              </a:solidFill>
            </a:endParaRPr>
          </a:p>
        </p:txBody>
      </p:sp>
      <p:pic>
        <p:nvPicPr>
          <p:cNvPr id="6" name="图片 5"/>
          <p:cNvPicPr>
            <a:picLocks noChangeAspect="1"/>
          </p:cNvPicPr>
          <p:nvPr/>
        </p:nvPicPr>
        <p:blipFill>
          <a:blip r:embed="rId2"/>
          <a:stretch>
            <a:fillRect/>
          </a:stretch>
        </p:blipFill>
        <p:spPr>
          <a:xfrm>
            <a:off x="1482725" y="734060"/>
            <a:ext cx="4612640" cy="4116705"/>
          </a:xfrm>
          <a:prstGeom prst="rect">
            <a:avLst/>
          </a:prstGeom>
        </p:spPr>
      </p:pic>
      <p:pic>
        <p:nvPicPr>
          <p:cNvPr id="7" name="图片 6"/>
          <p:cNvPicPr>
            <a:picLocks noChangeAspect="1"/>
          </p:cNvPicPr>
          <p:nvPr/>
        </p:nvPicPr>
        <p:blipFill>
          <a:blip r:embed="rId3"/>
          <a:stretch>
            <a:fillRect/>
          </a:stretch>
        </p:blipFill>
        <p:spPr>
          <a:xfrm>
            <a:off x="6095365" y="734695"/>
            <a:ext cx="4291330" cy="4116070"/>
          </a:xfrm>
          <a:prstGeom prst="rect">
            <a:avLst/>
          </a:prstGeom>
        </p:spPr>
      </p:pic>
      <p:sp>
        <p:nvSpPr>
          <p:cNvPr id="8" name="文本框 7"/>
          <p:cNvSpPr txBox="1"/>
          <p:nvPr/>
        </p:nvSpPr>
        <p:spPr>
          <a:xfrm>
            <a:off x="1752600" y="4892040"/>
            <a:ext cx="9093200" cy="922020"/>
          </a:xfrm>
          <a:prstGeom prst="rect">
            <a:avLst/>
          </a:prstGeom>
          <a:noFill/>
        </p:spPr>
        <p:txBody>
          <a:bodyPr wrap="square" rtlCol="0">
            <a:spAutoFit/>
          </a:bodyPr>
          <a:lstStyle/>
          <a:p>
            <a:r>
              <a:rPr lang="zh-CN" altLang="en-US" b="1">
                <a:solidFill>
                  <a:schemeClr val="bg2"/>
                </a:solidFill>
              </a:rPr>
              <a:t>买点</a:t>
            </a:r>
            <a:r>
              <a:rPr lang="en-US" altLang="zh-CN" b="1">
                <a:solidFill>
                  <a:schemeClr val="bg2"/>
                </a:solidFill>
              </a:rPr>
              <a:t>1</a:t>
            </a:r>
            <a:r>
              <a:rPr lang="zh-CN" altLang="en-US" b="1">
                <a:solidFill>
                  <a:schemeClr val="bg2"/>
                </a:solidFill>
              </a:rPr>
              <a:t>：股价在熊线之上，股价重新突破蓝线出</a:t>
            </a:r>
            <a:r>
              <a:rPr lang="en-US" altLang="zh-CN" b="1">
                <a:solidFill>
                  <a:schemeClr val="bg2"/>
                </a:solidFill>
              </a:rPr>
              <a:t>B</a:t>
            </a:r>
            <a:r>
              <a:rPr lang="zh-CN" altLang="en-US" b="1">
                <a:solidFill>
                  <a:schemeClr val="bg2"/>
                </a:solidFill>
              </a:rPr>
              <a:t>点，且主力动向红色</a:t>
            </a:r>
          </a:p>
          <a:p>
            <a:r>
              <a:rPr lang="zh-CN" altLang="en-US" b="1">
                <a:solidFill>
                  <a:schemeClr val="bg2"/>
                </a:solidFill>
              </a:rPr>
              <a:t>买点</a:t>
            </a:r>
            <a:r>
              <a:rPr lang="en-US" altLang="zh-CN" b="1">
                <a:solidFill>
                  <a:schemeClr val="bg2"/>
                </a:solidFill>
              </a:rPr>
              <a:t>2</a:t>
            </a:r>
            <a:r>
              <a:rPr lang="zh-CN" altLang="en-US" b="1">
                <a:solidFill>
                  <a:schemeClr val="bg2"/>
                </a:solidFill>
              </a:rPr>
              <a:t>：股价在熊线之上，也在蓝线之上，调整之后距离蓝线比较近，主力动向给出红色</a:t>
            </a:r>
          </a:p>
          <a:p>
            <a:r>
              <a:rPr lang="zh-CN" altLang="en-US" b="1">
                <a:solidFill>
                  <a:schemeClr val="bg2"/>
                </a:solidFill>
              </a:rPr>
              <a:t>卖点：蓝线走平，注意减仓，跌破蓝线减仓，</a:t>
            </a:r>
            <a:r>
              <a:rPr lang="zh-CN" altLang="en-US" b="1">
                <a:solidFill>
                  <a:srgbClr val="FFFF00"/>
                </a:solidFill>
              </a:rPr>
              <a:t>跌破熊线必须清仓（止损点）</a:t>
            </a:r>
          </a:p>
        </p:txBody>
      </p:sp>
      <p:sp>
        <p:nvSpPr>
          <p:cNvPr id="3" name="文本框 2"/>
          <p:cNvSpPr txBox="1"/>
          <p:nvPr/>
        </p:nvSpPr>
        <p:spPr>
          <a:xfrm>
            <a:off x="1276350" y="5905500"/>
            <a:ext cx="10165080" cy="398780"/>
          </a:xfrm>
          <a:prstGeom prst="rect">
            <a:avLst/>
          </a:prstGeom>
          <a:noFill/>
        </p:spPr>
        <p:txBody>
          <a:bodyPr wrap="square" rtlCol="0" anchor="t">
            <a:spAutoFit/>
          </a:bodyPr>
          <a:lstStyle/>
          <a:p>
            <a:r>
              <a:rPr lang="zh-CN" altLang="en-US" sz="2000" b="1">
                <a:solidFill>
                  <a:srgbClr val="DE11D7"/>
                </a:solidFill>
                <a:sym typeface="+mn-ea"/>
              </a:rPr>
              <a:t>口诀：熊线兜底，不破熊线还能涨，跌破蓝线减仓，突破蓝线加仓，蓝线上移持股不动</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0" y="76200"/>
            <a:ext cx="12192000" cy="706755"/>
          </a:xfrm>
          <a:prstGeom prst="rect">
            <a:avLst/>
          </a:prstGeom>
          <a:noFill/>
        </p:spPr>
        <p:txBody>
          <a:bodyPr wrap="square" rtlCol="0">
            <a:spAutoFit/>
          </a:bodyPr>
          <a:lstStyle/>
          <a:p>
            <a:pPr algn="ctr" fontAlgn="auto"/>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经传多赢老用户</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高端版活动福利</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1</a:t>
            </a:r>
          </a:p>
        </p:txBody>
      </p:sp>
      <p:pic>
        <p:nvPicPr>
          <p:cNvPr id="2" name="图片 1"/>
          <p:cNvPicPr>
            <a:picLocks noChangeAspect="1"/>
          </p:cNvPicPr>
          <p:nvPr/>
        </p:nvPicPr>
        <p:blipFill>
          <a:blip r:embed="rId4"/>
          <a:stretch>
            <a:fillRect/>
          </a:stretch>
        </p:blipFill>
        <p:spPr>
          <a:xfrm>
            <a:off x="834390" y="885825"/>
            <a:ext cx="10617600" cy="5972400"/>
          </a:xfrm>
          <a:prstGeom prst="rect">
            <a:avLst/>
          </a:prstGeom>
          <a:ln>
            <a:solidFill>
              <a:schemeClr val="accent1"/>
            </a:solidFill>
          </a:ln>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0" y="76200"/>
            <a:ext cx="12192000" cy="706755"/>
          </a:xfrm>
          <a:prstGeom prst="rect">
            <a:avLst/>
          </a:prstGeom>
          <a:noFill/>
        </p:spPr>
        <p:txBody>
          <a:bodyPr wrap="square" rtlCol="0">
            <a:spAutoFit/>
          </a:bodyPr>
          <a:lstStyle/>
          <a:p>
            <a:pPr algn="ctr" fontAlgn="auto"/>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经传多赢老用户</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a:t>
            </a:r>
            <a:r>
              <a:rPr lang="zh-CN" altLang="en-US"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高端版活动福利</a:t>
            </a:r>
            <a:r>
              <a:rPr lang="en-US" altLang="zh-CN" sz="4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2</a:t>
            </a:r>
          </a:p>
        </p:txBody>
      </p:sp>
      <p:pic>
        <p:nvPicPr>
          <p:cNvPr id="3" name="图片 2" descr="改_1710324207453"/>
          <p:cNvPicPr>
            <a:picLocks noChangeAspect="1"/>
          </p:cNvPicPr>
          <p:nvPr/>
        </p:nvPicPr>
        <p:blipFill>
          <a:blip r:embed="rId4"/>
          <a:stretch>
            <a:fillRect/>
          </a:stretch>
        </p:blipFill>
        <p:spPr>
          <a:xfrm>
            <a:off x="786765" y="873125"/>
            <a:ext cx="10617600" cy="5972400"/>
          </a:xfrm>
          <a:prstGeom prst="rect">
            <a:avLst/>
          </a:prstGeom>
          <a:ln>
            <a:solidFill>
              <a:schemeClr val="accent1"/>
            </a:solidFill>
          </a:ln>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226560" y="171608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p>
        </p:txBody>
      </p:sp>
      <p:sp>
        <p:nvSpPr>
          <p:cNvPr id="6" name="文本框 5"/>
          <p:cNvSpPr txBox="1"/>
          <p:nvPr>
            <p:custDataLst>
              <p:tags r:id="rId3"/>
            </p:custDataLst>
          </p:nvPr>
        </p:nvSpPr>
        <p:spPr>
          <a:xfrm>
            <a:off x="2118043" y="3064510"/>
            <a:ext cx="7955915" cy="1260475"/>
          </a:xfrm>
          <a:prstGeom prst="rect">
            <a:avLst/>
          </a:prstGeom>
          <a:noFill/>
        </p:spPr>
        <p:txBody>
          <a:bodyPr wrap="square" rtlCol="0">
            <a:spAutoFit/>
          </a:bodyPr>
          <a:lstStyle/>
          <a:p>
            <a:pPr algn="ctr" fontAlgn="auto"/>
            <a:r>
              <a:rPr lang="zh-CN" altLang="en-US" sz="7600">
                <a:solidFill>
                  <a:schemeClr val="bg2"/>
                </a:solidFill>
                <a:latin typeface="思源黑体 CN Bold" panose="020B0800000000000000" charset="-122"/>
                <a:ea typeface="思源黑体 CN Bold" panose="020B0800000000000000" charset="-122"/>
                <a:sym typeface="+mn-ea"/>
              </a:rPr>
              <a:t>选股案例教学</a:t>
            </a: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过往案例</a:t>
            </a:r>
            <a:r>
              <a:rPr lang="en-US" altLang="zh-CN"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沪电股份</a:t>
            </a:r>
          </a:p>
        </p:txBody>
      </p:sp>
      <p:pic>
        <p:nvPicPr>
          <p:cNvPr id="2" name="图片 1"/>
          <p:cNvPicPr>
            <a:picLocks noChangeAspect="1"/>
          </p:cNvPicPr>
          <p:nvPr/>
        </p:nvPicPr>
        <p:blipFill>
          <a:blip r:embed="rId6"/>
          <a:stretch>
            <a:fillRect/>
          </a:stretch>
        </p:blipFill>
        <p:spPr>
          <a:xfrm>
            <a:off x="1043940" y="772160"/>
            <a:ext cx="10356850" cy="5009515"/>
          </a:xfrm>
          <a:prstGeom prst="rect">
            <a:avLst/>
          </a:prstGeom>
        </p:spPr>
      </p:pic>
      <p:sp>
        <p:nvSpPr>
          <p:cNvPr id="13" name="文本框 12"/>
          <p:cNvSpPr txBox="1"/>
          <p:nvPr>
            <p:custDataLst>
              <p:tags r:id="rId1"/>
            </p:custDataLst>
          </p:nvPr>
        </p:nvSpPr>
        <p:spPr>
          <a:xfrm>
            <a:off x="9271635" y="5090795"/>
            <a:ext cx="1638300" cy="337185"/>
          </a:xfrm>
          <a:prstGeom prst="rect">
            <a:avLst/>
          </a:prstGeom>
          <a:noFill/>
        </p:spPr>
        <p:txBody>
          <a:bodyPr wrap="square" rtlCol="0">
            <a:spAutoFit/>
          </a:bodyPr>
          <a:lstStyle/>
          <a:p>
            <a:pPr algn="ctr"/>
            <a:r>
              <a:rPr lang="zh-CN" altLang="en-US" sz="1600" b="1">
                <a:highlight>
                  <a:srgbClr val="FFFF00"/>
                </a:highlight>
                <a:latin typeface="微软雅黑" panose="020B0503020204020204" pitchFamily="34" charset="-122"/>
                <a:ea typeface="微软雅黑" panose="020B0503020204020204" pitchFamily="34" charset="-122"/>
              </a:rPr>
              <a:t>业绩稳定成长</a:t>
            </a:r>
          </a:p>
        </p:txBody>
      </p:sp>
      <p:sp>
        <p:nvSpPr>
          <p:cNvPr id="5" name="文本框 4"/>
          <p:cNvSpPr txBox="1"/>
          <p:nvPr>
            <p:custDataLst>
              <p:tags r:id="rId2"/>
            </p:custDataLst>
          </p:nvPr>
        </p:nvSpPr>
        <p:spPr>
          <a:xfrm>
            <a:off x="9338945" y="4053205"/>
            <a:ext cx="1681480" cy="58356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三色主力加持，控盘拉升</a:t>
            </a:r>
          </a:p>
        </p:txBody>
      </p:sp>
      <p:sp>
        <p:nvSpPr>
          <p:cNvPr id="9" name="文本框 8"/>
          <p:cNvSpPr txBox="1"/>
          <p:nvPr>
            <p:custDataLst>
              <p:tags r:id="rId3"/>
            </p:custDataLst>
          </p:nvPr>
        </p:nvSpPr>
        <p:spPr>
          <a:xfrm>
            <a:off x="5276850" y="2719705"/>
            <a:ext cx="1638300"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流动资金翻红</a:t>
            </a:r>
          </a:p>
        </p:txBody>
      </p:sp>
      <p:sp>
        <p:nvSpPr>
          <p:cNvPr id="10" name="文本框 9"/>
          <p:cNvSpPr txBox="1"/>
          <p:nvPr>
            <p:custDataLst>
              <p:tags r:id="rId4"/>
            </p:custDataLst>
          </p:nvPr>
        </p:nvSpPr>
        <p:spPr>
          <a:xfrm>
            <a:off x="5122545" y="3260725"/>
            <a:ext cx="1947545"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主力动向大红大紫</a:t>
            </a:r>
          </a:p>
        </p:txBody>
      </p:sp>
      <p:sp>
        <p:nvSpPr>
          <p:cNvPr id="11" name="文本框 10"/>
          <p:cNvSpPr txBox="1"/>
          <p:nvPr/>
        </p:nvSpPr>
        <p:spPr>
          <a:xfrm>
            <a:off x="1881505" y="1268095"/>
            <a:ext cx="5297170" cy="398780"/>
          </a:xfrm>
          <a:prstGeom prst="rect">
            <a:avLst/>
          </a:prstGeom>
          <a:noFill/>
          <a:extLst>
            <a:ext uri="{909E8E84-426E-40DD-AFC4-6F175D3DCCD1}">
              <a14:hiddenFill xmlns:a14="http://schemas.microsoft.com/office/drawing/2010/main">
                <a:solidFill>
                  <a:srgbClr val="DE11D7"/>
                </a:solidFill>
              </a14:hiddenFill>
            </a:ext>
          </a:extLst>
        </p:spPr>
        <p:txBody>
          <a:bodyPr wrap="square" rtlCol="0">
            <a:spAutoFit/>
          </a:bodyPr>
          <a:lstStyle/>
          <a:p>
            <a:r>
              <a:rPr lang="zh-CN" altLang="en-US" sz="2000" b="1">
                <a:highlight>
                  <a:srgbClr val="FFFF00"/>
                </a:highlight>
              </a:rPr>
              <a:t>起爆阶段（双金组合）</a:t>
            </a:r>
            <a:r>
              <a:rPr lang="en-US" altLang="zh-CN" sz="2000" b="1">
                <a:highlight>
                  <a:srgbClr val="FFFF00"/>
                </a:highlight>
              </a:rPr>
              <a:t>+</a:t>
            </a:r>
            <a:r>
              <a:rPr lang="zh-CN" altLang="en-US" sz="2000" b="1">
                <a:highlight>
                  <a:srgbClr val="FFFF00"/>
                </a:highlight>
              </a:rPr>
              <a:t>主升阶段（控盘拉升）</a:t>
            </a:r>
          </a:p>
        </p:txBody>
      </p:sp>
      <p:pic>
        <p:nvPicPr>
          <p:cNvPr id="14" name="图片 13"/>
          <p:cNvPicPr>
            <a:picLocks noChangeAspect="1"/>
          </p:cNvPicPr>
          <p:nvPr/>
        </p:nvPicPr>
        <p:blipFill>
          <a:blip r:embed="rId7"/>
          <a:stretch>
            <a:fillRect/>
          </a:stretch>
        </p:blipFill>
        <p:spPr>
          <a:xfrm>
            <a:off x="1123950" y="2658745"/>
            <a:ext cx="3911600" cy="1486535"/>
          </a:xfrm>
          <a:prstGeom prst="rect">
            <a:avLst/>
          </a:prstGeom>
        </p:spPr>
      </p:pic>
      <p:sp>
        <p:nvSpPr>
          <p:cNvPr id="3" name="文本框 2">
            <a:extLst>
              <a:ext uri="{FF2B5EF4-FFF2-40B4-BE49-F238E27FC236}">
                <a16:creationId xmlns:a16="http://schemas.microsoft.com/office/drawing/2014/main" id="{CF8D4185-2757-2D19-FC60-E54C0F48EFBA}"/>
              </a:ext>
            </a:extLst>
          </p:cNvPr>
          <p:cNvSpPr txBox="1"/>
          <p:nvPr/>
        </p:nvSpPr>
        <p:spPr>
          <a:xfrm>
            <a:off x="3047223" y="5847080"/>
            <a:ext cx="6097554" cy="646331"/>
          </a:xfrm>
          <a:prstGeom prst="rect">
            <a:avLst/>
          </a:prstGeom>
          <a:noFill/>
        </p:spPr>
        <p:txBody>
          <a:bodyPr wrap="square">
            <a:spAutoFit/>
          </a:bodyPr>
          <a:lstStyle/>
          <a:p>
            <a:pPr algn="ctr"/>
            <a:r>
              <a:rPr lang="zh-CN" altLang="en-US" dirty="0">
                <a:solidFill>
                  <a:schemeClr val="bg2"/>
                </a:solidFill>
              </a:rPr>
              <a:t>主题热点龙头</a:t>
            </a:r>
            <a:r>
              <a:rPr lang="en-US" altLang="zh-CN" dirty="0">
                <a:solidFill>
                  <a:schemeClr val="bg2"/>
                </a:solidFill>
              </a:rPr>
              <a:t>+</a:t>
            </a:r>
            <a:r>
              <a:rPr lang="zh-CN" altLang="en-US" dirty="0">
                <a:solidFill>
                  <a:schemeClr val="bg2"/>
                </a:solidFill>
              </a:rPr>
              <a:t>强势资金</a:t>
            </a:r>
            <a:r>
              <a:rPr lang="en-US" altLang="zh-CN" dirty="0">
                <a:solidFill>
                  <a:schemeClr val="bg2"/>
                </a:solidFill>
              </a:rPr>
              <a:t>+</a:t>
            </a:r>
            <a:r>
              <a:rPr lang="zh-CN" altLang="en-US" dirty="0">
                <a:solidFill>
                  <a:schemeClr val="bg2"/>
                </a:solidFill>
              </a:rPr>
              <a:t>业绩增长</a:t>
            </a:r>
          </a:p>
          <a:p>
            <a:pPr algn="ctr"/>
            <a:r>
              <a:rPr lang="zh-CN" altLang="en-US"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业绩增长超预期，强龙起爆控盘走主升</a:t>
            </a:r>
            <a:endParaRPr lang="zh-CN" altLang="en-US" dirty="0">
              <a:solidFill>
                <a:schemeClr val="bg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8DCC29F-DBA0-A540-886A-3E3EDF592014}"/>
              </a:ext>
            </a:extLst>
          </p:cNvPr>
          <p:cNvPicPr>
            <a:picLocks noChangeAspect="1"/>
          </p:cNvPicPr>
          <p:nvPr/>
        </p:nvPicPr>
        <p:blipFill>
          <a:blip r:embed="rId6"/>
          <a:stretch>
            <a:fillRect/>
          </a:stretch>
        </p:blipFill>
        <p:spPr>
          <a:xfrm>
            <a:off x="1131803" y="706755"/>
            <a:ext cx="10319342" cy="5279513"/>
          </a:xfrm>
          <a:prstGeom prst="rect">
            <a:avLst/>
          </a:prstGeom>
        </p:spPr>
      </p:pic>
      <p:sp>
        <p:nvSpPr>
          <p:cNvPr id="12" name="文本框 11"/>
          <p:cNvSpPr txBox="1"/>
          <p:nvPr/>
        </p:nvSpPr>
        <p:spPr>
          <a:xfrm>
            <a:off x="2266950" y="0"/>
            <a:ext cx="8065135" cy="706755"/>
          </a:xfrm>
          <a:prstGeom prst="rect">
            <a:avLst/>
          </a:prstGeom>
          <a:noFill/>
        </p:spPr>
        <p:txBody>
          <a:bodyPr wrap="square" rtlCol="0">
            <a:spAutoFit/>
          </a:bodyPr>
          <a:lstStyle/>
          <a:p>
            <a:pPr algn="ctr"/>
            <a:r>
              <a:rPr lang="en-US" altLang="zh-CN"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AI</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服务器</a:t>
            </a:r>
            <a:r>
              <a:rPr lang="en-US" altLang="zh-CN"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鸿博股份</a:t>
            </a:r>
          </a:p>
        </p:txBody>
      </p:sp>
      <p:sp>
        <p:nvSpPr>
          <p:cNvPr id="13" name="文本框 12"/>
          <p:cNvSpPr txBox="1"/>
          <p:nvPr>
            <p:custDataLst>
              <p:tags r:id="rId1"/>
            </p:custDataLst>
          </p:nvPr>
        </p:nvSpPr>
        <p:spPr>
          <a:xfrm>
            <a:off x="9421897" y="5118787"/>
            <a:ext cx="1638300" cy="337185"/>
          </a:xfrm>
          <a:prstGeom prst="rect">
            <a:avLst/>
          </a:prstGeom>
          <a:noFill/>
        </p:spPr>
        <p:txBody>
          <a:bodyPr wrap="square" rtlCol="0">
            <a:spAutoFit/>
          </a:bodyPr>
          <a:lstStyle/>
          <a:p>
            <a:pPr algn="ctr"/>
            <a:r>
              <a:rPr lang="zh-CN" altLang="en-US" sz="1600" b="1">
                <a:highlight>
                  <a:srgbClr val="FFFF00"/>
                </a:highlight>
                <a:latin typeface="微软雅黑" panose="020B0503020204020204" pitchFamily="34" charset="-122"/>
                <a:ea typeface="微软雅黑" panose="020B0503020204020204" pitchFamily="34" charset="-122"/>
              </a:rPr>
              <a:t>业绩稳定成长</a:t>
            </a:r>
          </a:p>
        </p:txBody>
      </p:sp>
      <p:sp>
        <p:nvSpPr>
          <p:cNvPr id="5" name="文本框 4"/>
          <p:cNvSpPr txBox="1"/>
          <p:nvPr>
            <p:custDataLst>
              <p:tags r:id="rId2"/>
            </p:custDataLst>
          </p:nvPr>
        </p:nvSpPr>
        <p:spPr>
          <a:xfrm>
            <a:off x="9338945" y="4053205"/>
            <a:ext cx="1681480" cy="583565"/>
          </a:xfrm>
          <a:prstGeom prst="rect">
            <a:avLst/>
          </a:prstGeom>
          <a:noFill/>
        </p:spPr>
        <p:txBody>
          <a:bodyPr wrap="square" rtlCol="0">
            <a:spAutoFit/>
          </a:bodyPr>
          <a:lstStyle/>
          <a:p>
            <a:r>
              <a:rPr lang="zh-CN" altLang="en-US" sz="1600" b="1" dirty="0">
                <a:highlight>
                  <a:srgbClr val="FFFF00"/>
                </a:highlight>
                <a:latin typeface="微软雅黑" panose="020B0503020204020204" pitchFamily="34" charset="-122"/>
                <a:ea typeface="微软雅黑" panose="020B0503020204020204" pitchFamily="34" charset="-122"/>
              </a:rPr>
              <a:t>三色主力加持，控盘拉升</a:t>
            </a:r>
          </a:p>
        </p:txBody>
      </p:sp>
      <p:sp>
        <p:nvSpPr>
          <p:cNvPr id="9" name="文本框 8"/>
          <p:cNvSpPr txBox="1"/>
          <p:nvPr>
            <p:custDataLst>
              <p:tags r:id="rId3"/>
            </p:custDataLst>
          </p:nvPr>
        </p:nvSpPr>
        <p:spPr>
          <a:xfrm>
            <a:off x="5276850" y="2719705"/>
            <a:ext cx="1638300"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流动资金翻红</a:t>
            </a:r>
          </a:p>
        </p:txBody>
      </p:sp>
      <p:sp>
        <p:nvSpPr>
          <p:cNvPr id="10" name="文本框 9"/>
          <p:cNvSpPr txBox="1"/>
          <p:nvPr>
            <p:custDataLst>
              <p:tags r:id="rId4"/>
            </p:custDataLst>
          </p:nvPr>
        </p:nvSpPr>
        <p:spPr>
          <a:xfrm>
            <a:off x="5122545" y="3260725"/>
            <a:ext cx="1947545"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主力动向大红大紫</a:t>
            </a:r>
          </a:p>
        </p:txBody>
      </p:sp>
      <p:sp>
        <p:nvSpPr>
          <p:cNvPr id="11" name="文本框 10"/>
          <p:cNvSpPr txBox="1"/>
          <p:nvPr/>
        </p:nvSpPr>
        <p:spPr>
          <a:xfrm>
            <a:off x="1881505" y="1268095"/>
            <a:ext cx="5297170" cy="398780"/>
          </a:xfrm>
          <a:prstGeom prst="rect">
            <a:avLst/>
          </a:prstGeom>
          <a:noFill/>
          <a:extLst>
            <a:ext uri="{909E8E84-426E-40DD-AFC4-6F175D3DCCD1}">
              <a14:hiddenFill xmlns:a14="http://schemas.microsoft.com/office/drawing/2010/main">
                <a:solidFill>
                  <a:srgbClr val="DE11D7"/>
                </a:solidFill>
              </a14:hiddenFill>
            </a:ext>
          </a:extLst>
        </p:spPr>
        <p:txBody>
          <a:bodyPr wrap="square" rtlCol="0">
            <a:spAutoFit/>
          </a:bodyPr>
          <a:lstStyle/>
          <a:p>
            <a:r>
              <a:rPr lang="zh-CN" altLang="en-US" sz="2000" b="1">
                <a:highlight>
                  <a:srgbClr val="FFFF00"/>
                </a:highlight>
              </a:rPr>
              <a:t>起爆阶段（双金组合）</a:t>
            </a:r>
            <a:r>
              <a:rPr lang="en-US" altLang="zh-CN" sz="2000" b="1">
                <a:highlight>
                  <a:srgbClr val="FFFF00"/>
                </a:highlight>
              </a:rPr>
              <a:t>+</a:t>
            </a:r>
            <a:r>
              <a:rPr lang="zh-CN" altLang="en-US" sz="2000" b="1">
                <a:highlight>
                  <a:srgbClr val="FFFF00"/>
                </a:highlight>
              </a:rPr>
              <a:t>主升阶段（控盘拉升）</a:t>
            </a:r>
          </a:p>
        </p:txBody>
      </p:sp>
      <p:sp>
        <p:nvSpPr>
          <p:cNvPr id="16" name="文本框 15">
            <a:extLst>
              <a:ext uri="{FF2B5EF4-FFF2-40B4-BE49-F238E27FC236}">
                <a16:creationId xmlns:a16="http://schemas.microsoft.com/office/drawing/2014/main" id="{2100A314-9111-7F7A-26BA-334736F0F879}"/>
              </a:ext>
            </a:extLst>
          </p:cNvPr>
          <p:cNvSpPr txBox="1"/>
          <p:nvPr/>
        </p:nvSpPr>
        <p:spPr>
          <a:xfrm>
            <a:off x="2964802" y="5986268"/>
            <a:ext cx="6097554" cy="646331"/>
          </a:xfrm>
          <a:prstGeom prst="rect">
            <a:avLst/>
          </a:prstGeom>
          <a:noFill/>
        </p:spPr>
        <p:txBody>
          <a:bodyPr wrap="square">
            <a:spAutoFit/>
          </a:bodyPr>
          <a:lstStyle/>
          <a:p>
            <a:pPr algn="ctr"/>
            <a:r>
              <a:rPr lang="zh-CN" altLang="en-US" dirty="0">
                <a:solidFill>
                  <a:schemeClr val="bg2"/>
                </a:solidFill>
              </a:rPr>
              <a:t>主题热点龙头</a:t>
            </a:r>
            <a:r>
              <a:rPr lang="en-US" altLang="zh-CN" dirty="0">
                <a:solidFill>
                  <a:schemeClr val="bg2"/>
                </a:solidFill>
              </a:rPr>
              <a:t>+</a:t>
            </a:r>
            <a:r>
              <a:rPr lang="zh-CN" altLang="en-US" dirty="0">
                <a:solidFill>
                  <a:schemeClr val="bg2"/>
                </a:solidFill>
              </a:rPr>
              <a:t>强势资金</a:t>
            </a:r>
            <a:r>
              <a:rPr lang="en-US" altLang="zh-CN" dirty="0">
                <a:solidFill>
                  <a:schemeClr val="bg2"/>
                </a:solidFill>
              </a:rPr>
              <a:t>+</a:t>
            </a:r>
            <a:r>
              <a:rPr lang="zh-CN" altLang="en-US" dirty="0">
                <a:solidFill>
                  <a:schemeClr val="bg2"/>
                </a:solidFill>
              </a:rPr>
              <a:t>业绩增长</a:t>
            </a:r>
          </a:p>
          <a:p>
            <a:pPr algn="ctr"/>
            <a:r>
              <a:rPr lang="zh-CN" altLang="en-US"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业绩增长超预期，强龙起爆控盘走主升</a:t>
            </a:r>
            <a:endParaRPr lang="zh-CN" altLang="en-US" dirty="0">
              <a:solidFill>
                <a:schemeClr val="bg2"/>
              </a:solidFill>
            </a:endParaRPr>
          </a:p>
        </p:txBody>
      </p:sp>
      <p:pic>
        <p:nvPicPr>
          <p:cNvPr id="20" name="图片 19">
            <a:extLst>
              <a:ext uri="{FF2B5EF4-FFF2-40B4-BE49-F238E27FC236}">
                <a16:creationId xmlns:a16="http://schemas.microsoft.com/office/drawing/2014/main" id="{EB48AEDA-8422-C375-536A-E48943ADC4EA}"/>
              </a:ext>
            </a:extLst>
          </p:cNvPr>
          <p:cNvPicPr>
            <a:picLocks noChangeAspect="1"/>
          </p:cNvPicPr>
          <p:nvPr/>
        </p:nvPicPr>
        <p:blipFill>
          <a:blip r:embed="rId7"/>
          <a:stretch>
            <a:fillRect/>
          </a:stretch>
        </p:blipFill>
        <p:spPr>
          <a:xfrm>
            <a:off x="1332638" y="3796509"/>
            <a:ext cx="4763362" cy="1264609"/>
          </a:xfrm>
          <a:prstGeom prst="rect">
            <a:avLst/>
          </a:prstGeom>
        </p:spPr>
      </p:pic>
      <p:pic>
        <p:nvPicPr>
          <p:cNvPr id="22" name="图片 21">
            <a:extLst>
              <a:ext uri="{FF2B5EF4-FFF2-40B4-BE49-F238E27FC236}">
                <a16:creationId xmlns:a16="http://schemas.microsoft.com/office/drawing/2014/main" id="{6509C610-8828-206B-1D65-26546FB31A79}"/>
              </a:ext>
            </a:extLst>
          </p:cNvPr>
          <p:cNvPicPr>
            <a:picLocks noChangeAspect="1"/>
          </p:cNvPicPr>
          <p:nvPr/>
        </p:nvPicPr>
        <p:blipFill>
          <a:blip r:embed="rId8"/>
          <a:stretch>
            <a:fillRect/>
          </a:stretch>
        </p:blipFill>
        <p:spPr>
          <a:xfrm>
            <a:off x="1287515" y="2473196"/>
            <a:ext cx="3833624" cy="751258"/>
          </a:xfrm>
          <a:prstGeom prst="rect">
            <a:avLst/>
          </a:prstGeom>
        </p:spPr>
      </p:pic>
    </p:spTree>
    <p:extLst>
      <p:ext uri="{BB962C8B-B14F-4D97-AF65-F5344CB8AC3E}">
        <p14:creationId xmlns:p14="http://schemas.microsoft.com/office/powerpoint/2010/main" val="2159499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a:stretch>
            <a:fillRect/>
          </a:stretch>
        </p:blipFill>
        <p:spPr>
          <a:xfrm>
            <a:off x="84455" y="794385"/>
            <a:ext cx="11656060" cy="5618480"/>
          </a:xfrm>
          <a:prstGeom prst="rect">
            <a:avLst/>
          </a:prstGeom>
        </p:spPr>
      </p:pic>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数据中心</a:t>
            </a:r>
            <a:r>
              <a:rPr lang="en-US" altLang="zh-CN"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科华数据</a:t>
            </a:r>
          </a:p>
        </p:txBody>
      </p:sp>
      <p:sp>
        <p:nvSpPr>
          <p:cNvPr id="13" name="文本框 12"/>
          <p:cNvSpPr txBox="1"/>
          <p:nvPr>
            <p:custDataLst>
              <p:tags r:id="rId1"/>
            </p:custDataLst>
          </p:nvPr>
        </p:nvSpPr>
        <p:spPr>
          <a:xfrm>
            <a:off x="9948545" y="5785485"/>
            <a:ext cx="1638300" cy="337185"/>
          </a:xfrm>
          <a:prstGeom prst="rect">
            <a:avLst/>
          </a:prstGeom>
          <a:noFill/>
        </p:spPr>
        <p:txBody>
          <a:bodyPr wrap="square" rtlCol="0">
            <a:spAutoFit/>
          </a:bodyPr>
          <a:lstStyle/>
          <a:p>
            <a:pPr algn="ctr"/>
            <a:r>
              <a:rPr lang="zh-CN" altLang="en-US" sz="1600" b="1">
                <a:highlight>
                  <a:srgbClr val="FFFF00"/>
                </a:highlight>
                <a:latin typeface="微软雅黑" panose="020B0503020204020204" pitchFamily="34" charset="-122"/>
                <a:ea typeface="微软雅黑" panose="020B0503020204020204" pitchFamily="34" charset="-122"/>
              </a:rPr>
              <a:t>业绩稳定成长</a:t>
            </a:r>
          </a:p>
        </p:txBody>
      </p:sp>
      <p:sp>
        <p:nvSpPr>
          <p:cNvPr id="5" name="文本框 4"/>
          <p:cNvSpPr txBox="1"/>
          <p:nvPr>
            <p:custDataLst>
              <p:tags r:id="rId2"/>
            </p:custDataLst>
          </p:nvPr>
        </p:nvSpPr>
        <p:spPr>
          <a:xfrm>
            <a:off x="10059035" y="4335780"/>
            <a:ext cx="1681480" cy="58356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三色主力加持，控盘拉升</a:t>
            </a:r>
          </a:p>
        </p:txBody>
      </p:sp>
      <p:sp>
        <p:nvSpPr>
          <p:cNvPr id="9" name="文本框 8"/>
          <p:cNvSpPr txBox="1"/>
          <p:nvPr>
            <p:custDataLst>
              <p:tags r:id="rId3"/>
            </p:custDataLst>
          </p:nvPr>
        </p:nvSpPr>
        <p:spPr>
          <a:xfrm>
            <a:off x="6819900" y="3002280"/>
            <a:ext cx="1638300"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流动资金翻红</a:t>
            </a:r>
          </a:p>
        </p:txBody>
      </p:sp>
      <p:sp>
        <p:nvSpPr>
          <p:cNvPr id="10" name="文本框 9"/>
          <p:cNvSpPr txBox="1"/>
          <p:nvPr>
            <p:custDataLst>
              <p:tags r:id="rId4"/>
            </p:custDataLst>
          </p:nvPr>
        </p:nvSpPr>
        <p:spPr>
          <a:xfrm>
            <a:off x="6579870" y="3597910"/>
            <a:ext cx="1947545"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主力动向大红大紫</a:t>
            </a:r>
          </a:p>
        </p:txBody>
      </p:sp>
      <p:sp>
        <p:nvSpPr>
          <p:cNvPr id="11" name="文本框 10"/>
          <p:cNvSpPr txBox="1"/>
          <p:nvPr/>
        </p:nvSpPr>
        <p:spPr>
          <a:xfrm>
            <a:off x="2961640" y="1328420"/>
            <a:ext cx="5297170" cy="398780"/>
          </a:xfrm>
          <a:prstGeom prst="rect">
            <a:avLst/>
          </a:prstGeom>
          <a:noFill/>
          <a:extLst>
            <a:ext uri="{909E8E84-426E-40DD-AFC4-6F175D3DCCD1}">
              <a14:hiddenFill xmlns:a14="http://schemas.microsoft.com/office/drawing/2010/main">
                <a:solidFill>
                  <a:srgbClr val="DE11D7"/>
                </a:solidFill>
              </a14:hiddenFill>
            </a:ext>
          </a:extLst>
        </p:spPr>
        <p:txBody>
          <a:bodyPr wrap="square" rtlCol="0">
            <a:spAutoFit/>
          </a:bodyPr>
          <a:lstStyle/>
          <a:p>
            <a:r>
              <a:rPr lang="zh-CN" altLang="en-US" sz="2000" b="1">
                <a:highlight>
                  <a:srgbClr val="FFFF00"/>
                </a:highlight>
              </a:rPr>
              <a:t>起爆阶段（双金组合）</a:t>
            </a:r>
            <a:r>
              <a:rPr lang="en-US" altLang="zh-CN" sz="2000" b="1">
                <a:highlight>
                  <a:srgbClr val="FFFF00"/>
                </a:highlight>
              </a:rPr>
              <a:t>+</a:t>
            </a:r>
            <a:r>
              <a:rPr lang="zh-CN" altLang="en-US" sz="2000" b="1">
                <a:highlight>
                  <a:srgbClr val="FFFF00"/>
                </a:highlight>
              </a:rPr>
              <a:t>主升阶段（控盘拉升）</a:t>
            </a:r>
          </a:p>
        </p:txBody>
      </p:sp>
      <p:pic>
        <p:nvPicPr>
          <p:cNvPr id="4" name="图片 3"/>
          <p:cNvPicPr>
            <a:picLocks noChangeAspect="1"/>
          </p:cNvPicPr>
          <p:nvPr/>
        </p:nvPicPr>
        <p:blipFill>
          <a:blip r:embed="rId7"/>
          <a:stretch>
            <a:fillRect/>
          </a:stretch>
        </p:blipFill>
        <p:spPr>
          <a:xfrm>
            <a:off x="1278255" y="2348230"/>
            <a:ext cx="4174490" cy="25711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stretch>
            <a:fillRect/>
          </a:stretch>
        </p:blipFill>
        <p:spPr>
          <a:xfrm>
            <a:off x="177165" y="788035"/>
            <a:ext cx="11662410" cy="5634990"/>
          </a:xfrm>
          <a:prstGeom prst="rect">
            <a:avLst/>
          </a:prstGeom>
        </p:spPr>
      </p:pic>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影视传媒</a:t>
            </a:r>
            <a:r>
              <a:rPr lang="en-US" altLang="zh-CN"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捷成股份</a:t>
            </a:r>
          </a:p>
        </p:txBody>
      </p:sp>
      <p:sp>
        <p:nvSpPr>
          <p:cNvPr id="13" name="文本框 12"/>
          <p:cNvSpPr txBox="1"/>
          <p:nvPr>
            <p:custDataLst>
              <p:tags r:id="rId1"/>
            </p:custDataLst>
          </p:nvPr>
        </p:nvSpPr>
        <p:spPr>
          <a:xfrm>
            <a:off x="9862820" y="5948045"/>
            <a:ext cx="1638300" cy="337185"/>
          </a:xfrm>
          <a:prstGeom prst="rect">
            <a:avLst/>
          </a:prstGeom>
          <a:noFill/>
        </p:spPr>
        <p:txBody>
          <a:bodyPr wrap="square" rtlCol="0">
            <a:spAutoFit/>
          </a:bodyPr>
          <a:lstStyle/>
          <a:p>
            <a:pPr algn="ctr"/>
            <a:r>
              <a:rPr lang="zh-CN" altLang="en-US" sz="1600" b="1">
                <a:highlight>
                  <a:srgbClr val="FFFF00"/>
                </a:highlight>
                <a:latin typeface="微软雅黑" panose="020B0503020204020204" pitchFamily="34" charset="-122"/>
                <a:ea typeface="微软雅黑" panose="020B0503020204020204" pitchFamily="34" charset="-122"/>
              </a:rPr>
              <a:t>业绩稳定成长</a:t>
            </a:r>
          </a:p>
        </p:txBody>
      </p:sp>
      <p:sp>
        <p:nvSpPr>
          <p:cNvPr id="5" name="文本框 4"/>
          <p:cNvSpPr txBox="1"/>
          <p:nvPr>
            <p:custDataLst>
              <p:tags r:id="rId2"/>
            </p:custDataLst>
          </p:nvPr>
        </p:nvSpPr>
        <p:spPr>
          <a:xfrm>
            <a:off x="9930130" y="4481830"/>
            <a:ext cx="1681480" cy="58356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三色主力加持，控盘拉升</a:t>
            </a:r>
          </a:p>
        </p:txBody>
      </p:sp>
      <p:sp>
        <p:nvSpPr>
          <p:cNvPr id="9" name="文本框 8"/>
          <p:cNvSpPr txBox="1"/>
          <p:nvPr>
            <p:custDataLst>
              <p:tags r:id="rId3"/>
            </p:custDataLst>
          </p:nvPr>
        </p:nvSpPr>
        <p:spPr>
          <a:xfrm>
            <a:off x="9930130" y="3056890"/>
            <a:ext cx="1638300"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流动资金翻红</a:t>
            </a:r>
          </a:p>
        </p:txBody>
      </p:sp>
      <p:sp>
        <p:nvSpPr>
          <p:cNvPr id="10" name="文本框 9"/>
          <p:cNvSpPr txBox="1"/>
          <p:nvPr>
            <p:custDataLst>
              <p:tags r:id="rId4"/>
            </p:custDataLst>
          </p:nvPr>
        </p:nvSpPr>
        <p:spPr>
          <a:xfrm>
            <a:off x="9930130" y="3689350"/>
            <a:ext cx="1947545"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主力动向大红大紫</a:t>
            </a:r>
          </a:p>
        </p:txBody>
      </p:sp>
      <p:sp>
        <p:nvSpPr>
          <p:cNvPr id="11" name="文本框 10"/>
          <p:cNvSpPr txBox="1"/>
          <p:nvPr/>
        </p:nvSpPr>
        <p:spPr>
          <a:xfrm>
            <a:off x="3651250" y="1139825"/>
            <a:ext cx="5297170" cy="398780"/>
          </a:xfrm>
          <a:prstGeom prst="rect">
            <a:avLst/>
          </a:prstGeom>
          <a:noFill/>
          <a:extLst>
            <a:ext uri="{909E8E84-426E-40DD-AFC4-6F175D3DCCD1}">
              <a14:hiddenFill xmlns:a14="http://schemas.microsoft.com/office/drawing/2010/main">
                <a:solidFill>
                  <a:srgbClr val="DE11D7"/>
                </a:solidFill>
              </a14:hiddenFill>
            </a:ext>
          </a:extLst>
        </p:spPr>
        <p:txBody>
          <a:bodyPr wrap="square" rtlCol="0">
            <a:spAutoFit/>
          </a:bodyPr>
          <a:lstStyle/>
          <a:p>
            <a:r>
              <a:rPr lang="zh-CN" altLang="en-US" sz="2000" b="1">
                <a:highlight>
                  <a:srgbClr val="FFFF00"/>
                </a:highlight>
              </a:rPr>
              <a:t>起爆阶段（双金组合）</a:t>
            </a:r>
            <a:r>
              <a:rPr lang="en-US" altLang="zh-CN" sz="2000" b="1">
                <a:highlight>
                  <a:srgbClr val="FFFF00"/>
                </a:highlight>
              </a:rPr>
              <a:t>+</a:t>
            </a:r>
            <a:r>
              <a:rPr lang="zh-CN" altLang="en-US" sz="2000" b="1">
                <a:highlight>
                  <a:srgbClr val="FFFF00"/>
                </a:highlight>
              </a:rPr>
              <a:t>主升阶段（控盘拉升）</a:t>
            </a:r>
          </a:p>
        </p:txBody>
      </p:sp>
      <p:pic>
        <p:nvPicPr>
          <p:cNvPr id="7" name="图片 6"/>
          <p:cNvPicPr>
            <a:picLocks noChangeAspect="1"/>
          </p:cNvPicPr>
          <p:nvPr/>
        </p:nvPicPr>
        <p:blipFill>
          <a:blip r:embed="rId7"/>
          <a:stretch>
            <a:fillRect/>
          </a:stretch>
        </p:blipFill>
        <p:spPr>
          <a:xfrm>
            <a:off x="1945005" y="3394075"/>
            <a:ext cx="5247005" cy="142494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a:stretch>
            <a:fillRect/>
          </a:stretch>
        </p:blipFill>
        <p:spPr>
          <a:xfrm>
            <a:off x="415290" y="814070"/>
            <a:ext cx="11031220" cy="4979035"/>
          </a:xfrm>
          <a:prstGeom prst="rect">
            <a:avLst/>
          </a:prstGeom>
        </p:spPr>
      </p:pic>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数据要素</a:t>
            </a:r>
            <a:r>
              <a:rPr lang="en-US" altLang="zh-CN"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数字政通</a:t>
            </a:r>
          </a:p>
        </p:txBody>
      </p:sp>
      <p:sp>
        <p:nvSpPr>
          <p:cNvPr id="4" name="文本框 3"/>
          <p:cNvSpPr txBox="1"/>
          <p:nvPr/>
        </p:nvSpPr>
        <p:spPr>
          <a:xfrm>
            <a:off x="2834640" y="5881370"/>
            <a:ext cx="6929755" cy="645160"/>
          </a:xfrm>
          <a:prstGeom prst="rect">
            <a:avLst/>
          </a:prstGeom>
          <a:noFill/>
        </p:spPr>
        <p:txBody>
          <a:bodyPr wrap="square" rtlCol="0">
            <a:spAutoFit/>
          </a:bodyPr>
          <a:lstStyle/>
          <a:p>
            <a:pPr algn="ctr"/>
            <a:r>
              <a:rPr lang="zh-CN" altLang="en-US">
                <a:solidFill>
                  <a:schemeClr val="bg2"/>
                </a:solidFill>
              </a:rPr>
              <a:t>主题热点龙头</a:t>
            </a:r>
            <a:r>
              <a:rPr lang="en-US" altLang="zh-CN">
                <a:solidFill>
                  <a:schemeClr val="bg2"/>
                </a:solidFill>
              </a:rPr>
              <a:t>+</a:t>
            </a:r>
            <a:r>
              <a:rPr lang="zh-CN" altLang="en-US">
                <a:solidFill>
                  <a:schemeClr val="bg2"/>
                </a:solidFill>
              </a:rPr>
              <a:t>强势资金</a:t>
            </a:r>
            <a:r>
              <a:rPr lang="en-US" altLang="zh-CN">
                <a:solidFill>
                  <a:schemeClr val="bg2"/>
                </a:solidFill>
              </a:rPr>
              <a:t>+</a:t>
            </a:r>
            <a:r>
              <a:rPr lang="zh-CN" altLang="en-US">
                <a:solidFill>
                  <a:schemeClr val="bg2"/>
                </a:solidFill>
              </a:rPr>
              <a:t>业绩增长</a:t>
            </a:r>
          </a:p>
          <a:p>
            <a:pPr algn="ctr"/>
            <a:r>
              <a:rPr lang="zh-CN" altLang="en-US"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业绩增长超预期，强龙起爆控盘走主升</a:t>
            </a:r>
            <a:endParaRPr lang="zh-CN" altLang="en-US">
              <a:solidFill>
                <a:schemeClr val="bg2"/>
              </a:solidFill>
            </a:endParaRPr>
          </a:p>
        </p:txBody>
      </p:sp>
      <p:sp>
        <p:nvSpPr>
          <p:cNvPr id="13" name="文本框 12"/>
          <p:cNvSpPr txBox="1"/>
          <p:nvPr>
            <p:custDataLst>
              <p:tags r:id="rId1"/>
            </p:custDataLst>
          </p:nvPr>
        </p:nvSpPr>
        <p:spPr>
          <a:xfrm>
            <a:off x="8074025" y="5233035"/>
            <a:ext cx="1638300" cy="337185"/>
          </a:xfrm>
          <a:prstGeom prst="rect">
            <a:avLst/>
          </a:prstGeom>
          <a:noFill/>
        </p:spPr>
        <p:txBody>
          <a:bodyPr wrap="square" rtlCol="0">
            <a:spAutoFit/>
          </a:bodyPr>
          <a:lstStyle/>
          <a:p>
            <a:pPr algn="ctr"/>
            <a:r>
              <a:rPr lang="zh-CN" altLang="en-US" sz="1600" b="1">
                <a:highlight>
                  <a:srgbClr val="FFFF00"/>
                </a:highlight>
                <a:latin typeface="微软雅黑" panose="020B0503020204020204" pitchFamily="34" charset="-122"/>
                <a:ea typeface="微软雅黑" panose="020B0503020204020204" pitchFamily="34" charset="-122"/>
              </a:rPr>
              <a:t>业绩稳定成长</a:t>
            </a:r>
          </a:p>
        </p:txBody>
      </p:sp>
      <p:sp>
        <p:nvSpPr>
          <p:cNvPr id="5" name="文本框 4"/>
          <p:cNvSpPr txBox="1"/>
          <p:nvPr>
            <p:custDataLst>
              <p:tags r:id="rId2"/>
            </p:custDataLst>
          </p:nvPr>
        </p:nvSpPr>
        <p:spPr>
          <a:xfrm>
            <a:off x="8082915" y="3869055"/>
            <a:ext cx="1681480" cy="58356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三色主力加持，控盘拉升</a:t>
            </a:r>
          </a:p>
        </p:txBody>
      </p:sp>
      <p:sp>
        <p:nvSpPr>
          <p:cNvPr id="9" name="文本框 8"/>
          <p:cNvSpPr txBox="1"/>
          <p:nvPr>
            <p:custDataLst>
              <p:tags r:id="rId3"/>
            </p:custDataLst>
          </p:nvPr>
        </p:nvSpPr>
        <p:spPr>
          <a:xfrm>
            <a:off x="5480685" y="2719705"/>
            <a:ext cx="1638300"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流动资金翻红</a:t>
            </a:r>
          </a:p>
        </p:txBody>
      </p:sp>
      <p:sp>
        <p:nvSpPr>
          <p:cNvPr id="10" name="文本框 9"/>
          <p:cNvSpPr txBox="1"/>
          <p:nvPr>
            <p:custDataLst>
              <p:tags r:id="rId4"/>
            </p:custDataLst>
          </p:nvPr>
        </p:nvSpPr>
        <p:spPr>
          <a:xfrm>
            <a:off x="5398770" y="3260725"/>
            <a:ext cx="1947545"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主力动向大红大紫</a:t>
            </a:r>
          </a:p>
        </p:txBody>
      </p:sp>
      <p:sp>
        <p:nvSpPr>
          <p:cNvPr id="11" name="文本框 10"/>
          <p:cNvSpPr txBox="1"/>
          <p:nvPr/>
        </p:nvSpPr>
        <p:spPr>
          <a:xfrm>
            <a:off x="1881505" y="1268095"/>
            <a:ext cx="5297170" cy="398780"/>
          </a:xfrm>
          <a:prstGeom prst="rect">
            <a:avLst/>
          </a:prstGeom>
          <a:noFill/>
          <a:extLst>
            <a:ext uri="{909E8E84-426E-40DD-AFC4-6F175D3DCCD1}">
              <a14:hiddenFill xmlns:a14="http://schemas.microsoft.com/office/drawing/2010/main">
                <a:solidFill>
                  <a:srgbClr val="DE11D7"/>
                </a:solidFill>
              </a14:hiddenFill>
            </a:ext>
          </a:extLst>
        </p:spPr>
        <p:txBody>
          <a:bodyPr wrap="square" rtlCol="0">
            <a:spAutoFit/>
          </a:bodyPr>
          <a:lstStyle/>
          <a:p>
            <a:r>
              <a:rPr lang="zh-CN" altLang="en-US" sz="2000" b="1">
                <a:highlight>
                  <a:srgbClr val="FFFF00"/>
                </a:highlight>
              </a:rPr>
              <a:t>起爆阶段（双金组合）</a:t>
            </a:r>
            <a:r>
              <a:rPr lang="en-US" altLang="zh-CN" sz="2000" b="1">
                <a:highlight>
                  <a:srgbClr val="FFFF00"/>
                </a:highlight>
              </a:rPr>
              <a:t>+</a:t>
            </a:r>
            <a:r>
              <a:rPr lang="zh-CN" altLang="en-US" sz="2000" b="1">
                <a:highlight>
                  <a:srgbClr val="FFFF00"/>
                </a:highlight>
              </a:rPr>
              <a:t>主升阶段（控盘拉升）</a:t>
            </a:r>
          </a:p>
        </p:txBody>
      </p:sp>
      <p:pic>
        <p:nvPicPr>
          <p:cNvPr id="6" name="图片 5"/>
          <p:cNvPicPr>
            <a:picLocks noChangeAspect="1"/>
          </p:cNvPicPr>
          <p:nvPr/>
        </p:nvPicPr>
        <p:blipFill>
          <a:blip r:embed="rId7"/>
          <a:stretch>
            <a:fillRect/>
          </a:stretch>
        </p:blipFill>
        <p:spPr>
          <a:xfrm>
            <a:off x="648335" y="2567305"/>
            <a:ext cx="4427220" cy="8877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框"/>
          <p:cNvPicPr>
            <a:picLocks noChangeAspect="1"/>
          </p:cNvPicPr>
          <p:nvPr/>
        </p:nvPicPr>
        <p:blipFill>
          <a:blip r:embed="rId9"/>
          <a:stretch>
            <a:fillRect/>
          </a:stretch>
        </p:blipFill>
        <p:spPr>
          <a:xfrm>
            <a:off x="1046480" y="3359785"/>
            <a:ext cx="10088880" cy="2813050"/>
          </a:xfrm>
          <a:prstGeom prst="rect">
            <a:avLst/>
          </a:prstGeom>
        </p:spPr>
      </p:pic>
      <p:sp>
        <p:nvSpPr>
          <p:cNvPr id="19" name="文本框 18"/>
          <p:cNvSpPr txBox="1"/>
          <p:nvPr>
            <p:custDataLst>
              <p:tags r:id="rId2"/>
            </p:custDataLst>
          </p:nvPr>
        </p:nvSpPr>
        <p:spPr>
          <a:xfrm>
            <a:off x="5027930" y="788035"/>
            <a:ext cx="5952490" cy="2441575"/>
          </a:xfrm>
          <a:prstGeom prst="rect">
            <a:avLst/>
          </a:prstGeom>
          <a:noFill/>
        </p:spPr>
        <p:txBody>
          <a:bodyPr wrap="square" rtlCol="0">
            <a:noAutofit/>
          </a:bodyPr>
          <a:lstStyle/>
          <a:p>
            <a:pPr fontAlgn="auto">
              <a:lnSpc>
                <a:spcPct val="100000"/>
              </a:lnSpc>
            </a:pPr>
            <a:r>
              <a:rPr lang="zh-CN" altLang="en-US" sz="7500">
                <a:solidFill>
                  <a:schemeClr val="bg2"/>
                </a:solidFill>
                <a:latin typeface="思源黑体 CN Bold" panose="020B0800000000000000" charset="-122"/>
                <a:ea typeface="思源黑体 CN Bold" panose="020B0800000000000000" charset="-122"/>
              </a:rPr>
              <a:t>拥抱主题</a:t>
            </a:r>
          </a:p>
          <a:p>
            <a:pPr fontAlgn="auto">
              <a:lnSpc>
                <a:spcPct val="100000"/>
              </a:lnSpc>
            </a:pPr>
            <a:r>
              <a:rPr lang="zh-CN" altLang="en-US" sz="7500">
                <a:solidFill>
                  <a:schemeClr val="bg2"/>
                </a:solidFill>
                <a:latin typeface="思源黑体 CN Bold" panose="020B0800000000000000" charset="-122"/>
                <a:ea typeface="思源黑体 CN Bold" panose="020B0800000000000000" charset="-122"/>
                <a:sym typeface="+mn-ea"/>
              </a:rPr>
              <a:t>主题致胜</a:t>
            </a:r>
          </a:p>
        </p:txBody>
      </p:sp>
      <p:sp>
        <p:nvSpPr>
          <p:cNvPr id="6" name="文本框 5"/>
          <p:cNvSpPr txBox="1"/>
          <p:nvPr/>
        </p:nvSpPr>
        <p:spPr>
          <a:xfrm>
            <a:off x="5166360" y="4163695"/>
            <a:ext cx="398780" cy="445135"/>
          </a:xfrm>
          <a:prstGeom prst="rect">
            <a:avLst/>
          </a:prstGeom>
          <a:noFill/>
        </p:spPr>
        <p:txBody>
          <a:bodyPr wrap="square" rtlCol="0">
            <a:spAutoFit/>
          </a:bodyPr>
          <a:lstStyle/>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3"/>
            </p:custDataLst>
          </p:nvPr>
        </p:nvSpPr>
        <p:spPr>
          <a:xfrm>
            <a:off x="5166360" y="4478020"/>
            <a:ext cx="398780" cy="445135"/>
          </a:xfrm>
          <a:prstGeom prst="rect">
            <a:avLst/>
          </a:prstGeom>
          <a:noFill/>
        </p:spPr>
        <p:txBody>
          <a:bodyPr wrap="square" rtlCol="0">
            <a:spAutoFit/>
          </a:bodyPr>
          <a:lstStyle/>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9" name="圆角矩形 8"/>
          <p:cNvSpPr/>
          <p:nvPr/>
        </p:nvSpPr>
        <p:spPr>
          <a:xfrm>
            <a:off x="5308600" y="3583940"/>
            <a:ext cx="5335270" cy="50990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5829300" y="3656965"/>
            <a:ext cx="4526280" cy="383540"/>
          </a:xfrm>
          <a:prstGeom prst="rect">
            <a:avLst/>
          </a:prstGeom>
          <a:noFill/>
        </p:spPr>
        <p:txBody>
          <a:bodyPr wrap="square" rtlCol="0">
            <a:spAutoFit/>
          </a:bodyPr>
          <a:lstStyle/>
          <a:p>
            <a:r>
              <a:rPr sz="1900">
                <a:solidFill>
                  <a:schemeClr val="bg1"/>
                </a:solidFill>
                <a:latin typeface="思源黑体 Medium" panose="020B0600000000000000" charset="-122"/>
                <a:ea typeface="思源黑体 Medium" panose="020B0600000000000000" charset="-122"/>
                <a:cs typeface="思源黑体 Medium" panose="020B0600000000000000" charset="-122"/>
              </a:rPr>
              <a:t>林育明</a:t>
            </a:r>
            <a:r>
              <a:rPr lang="en-US" sz="1900">
                <a:solidFill>
                  <a:schemeClr val="bg1"/>
                </a:solidFill>
                <a:latin typeface="思源黑体 Medium" panose="020B0600000000000000" charset="-122"/>
                <a:ea typeface="思源黑体 Medium" panose="020B0600000000000000" charset="-122"/>
                <a:cs typeface="思源黑体 Medium" panose="020B0600000000000000" charset="-122"/>
              </a:rPr>
              <a:t> </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:A1120621120003</a:t>
            </a:r>
          </a:p>
        </p:txBody>
      </p:sp>
      <p:sp>
        <p:nvSpPr>
          <p:cNvPr id="2" name="文本框 1"/>
          <p:cNvSpPr txBox="1"/>
          <p:nvPr>
            <p:custDataLst>
              <p:tags r:id="rId4"/>
            </p:custDataLst>
          </p:nvPr>
        </p:nvSpPr>
        <p:spPr>
          <a:xfrm>
            <a:off x="5374640" y="4196715"/>
            <a:ext cx="5269230" cy="368300"/>
          </a:xfrm>
          <a:prstGeom prst="rect">
            <a:avLst/>
          </a:prstGeom>
          <a:noFill/>
        </p:spPr>
        <p:txBody>
          <a:bodyPr wrap="square" rtlCol="0">
            <a:spAutoFit/>
          </a:bodyPr>
          <a:lstStyle/>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经传多赢投资顾问。</a:t>
            </a:r>
          </a:p>
        </p:txBody>
      </p:sp>
      <p:sp>
        <p:nvSpPr>
          <p:cNvPr id="5" name="文本框 4"/>
          <p:cNvSpPr txBox="1"/>
          <p:nvPr>
            <p:custDataLst>
              <p:tags r:id="rId5"/>
            </p:custDataLst>
          </p:nvPr>
        </p:nvSpPr>
        <p:spPr>
          <a:xfrm>
            <a:off x="5361305" y="4479925"/>
            <a:ext cx="5282565" cy="1198880"/>
          </a:xfrm>
          <a:prstGeom prst="rect">
            <a:avLst/>
          </a:prstGeom>
          <a:noFill/>
        </p:spPr>
        <p:txBody>
          <a:bodyPr wrap="square" rtlCol="0">
            <a:spAutoFit/>
          </a:bodyPr>
          <a:lstStyle/>
          <a:p>
            <a:pPr algn="l" fontAlgn="auto">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多年股市经验沉淀，推崇资金推动论，龙头理论，擅长挖掘市场短线机会，提升捕捉短线强势股，龙头股的胜率，独创《主升浪起爆点》《超级游龙》《超短买卖》等战法，成名言：强者恒强，选对强势股就是牛市。</a:t>
            </a:r>
          </a:p>
        </p:txBody>
      </p:sp>
      <p:sp>
        <p:nvSpPr>
          <p:cNvPr id="7" name="文本框 6"/>
          <p:cNvSpPr txBox="1"/>
          <p:nvPr>
            <p:custDataLst>
              <p:tags r:id="rId6"/>
            </p:custDataLst>
          </p:nvPr>
        </p:nvSpPr>
        <p:spPr>
          <a:xfrm>
            <a:off x="9670415" y="6322060"/>
            <a:ext cx="2315845" cy="312420"/>
          </a:xfrm>
          <a:prstGeom prst="rect">
            <a:avLst/>
          </a:prstGeom>
          <a:noFill/>
        </p:spPr>
        <p:txBody>
          <a:bodyPr wrap="square" rtlCol="0">
            <a:spAutoFit/>
          </a:bodyPr>
          <a:lstStyle/>
          <a:p>
            <a:pPr lvl="0" algn="r">
              <a:lnSpc>
                <a:spcPct val="120000"/>
              </a:lnSpc>
              <a:buClrTx/>
              <a:buSzTx/>
              <a:buFontTx/>
            </a:pPr>
            <a:r>
              <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股市有风险</a:t>
            </a:r>
            <a:r>
              <a:rPr lang="en-US" altLang="zh-CN"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投资需谨慎</a:t>
            </a:r>
          </a:p>
        </p:txBody>
      </p:sp>
      <p:pic>
        <p:nvPicPr>
          <p:cNvPr id="11" name="图片 10" descr="画板 1"/>
          <p:cNvPicPr>
            <a:picLocks noChangeAspect="1"/>
          </p:cNvPicPr>
          <p:nvPr/>
        </p:nvPicPr>
        <p:blipFill>
          <a:blip r:embed="rId10"/>
          <a:stretch>
            <a:fillRect/>
          </a:stretch>
        </p:blipFill>
        <p:spPr>
          <a:xfrm>
            <a:off x="1037590" y="721360"/>
            <a:ext cx="4267835" cy="5262880"/>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a:stretch>
            <a:fillRect/>
          </a:stretch>
        </p:blipFill>
        <p:spPr>
          <a:xfrm>
            <a:off x="81915" y="784225"/>
            <a:ext cx="12028805" cy="5606415"/>
          </a:xfrm>
          <a:prstGeom prst="rect">
            <a:avLst/>
          </a:prstGeom>
        </p:spPr>
      </p:pic>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有色</a:t>
            </a:r>
            <a:r>
              <a:rPr lang="en-US" altLang="zh-CN"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铜陵有色</a:t>
            </a:r>
          </a:p>
        </p:txBody>
      </p:sp>
      <p:sp>
        <p:nvSpPr>
          <p:cNvPr id="13" name="文本框 12"/>
          <p:cNvSpPr txBox="1"/>
          <p:nvPr>
            <p:custDataLst>
              <p:tags r:id="rId1"/>
            </p:custDataLst>
          </p:nvPr>
        </p:nvSpPr>
        <p:spPr>
          <a:xfrm>
            <a:off x="9948545" y="5785485"/>
            <a:ext cx="1638300" cy="337185"/>
          </a:xfrm>
          <a:prstGeom prst="rect">
            <a:avLst/>
          </a:prstGeom>
          <a:noFill/>
        </p:spPr>
        <p:txBody>
          <a:bodyPr wrap="square" rtlCol="0">
            <a:spAutoFit/>
          </a:bodyPr>
          <a:lstStyle/>
          <a:p>
            <a:pPr algn="ctr"/>
            <a:r>
              <a:rPr lang="zh-CN" altLang="en-US" sz="1600" b="1">
                <a:highlight>
                  <a:srgbClr val="FFFF00"/>
                </a:highlight>
                <a:latin typeface="微软雅黑" panose="020B0503020204020204" pitchFamily="34" charset="-122"/>
                <a:ea typeface="微软雅黑" panose="020B0503020204020204" pitchFamily="34" charset="-122"/>
              </a:rPr>
              <a:t>业绩稳定成长</a:t>
            </a:r>
          </a:p>
        </p:txBody>
      </p:sp>
      <p:sp>
        <p:nvSpPr>
          <p:cNvPr id="5" name="文本框 4"/>
          <p:cNvSpPr txBox="1"/>
          <p:nvPr>
            <p:custDataLst>
              <p:tags r:id="rId2"/>
            </p:custDataLst>
          </p:nvPr>
        </p:nvSpPr>
        <p:spPr>
          <a:xfrm>
            <a:off x="10059035" y="4335780"/>
            <a:ext cx="1681480" cy="58356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三色主力加持，控盘拉升</a:t>
            </a:r>
          </a:p>
        </p:txBody>
      </p:sp>
      <p:sp>
        <p:nvSpPr>
          <p:cNvPr id="9" name="文本框 8"/>
          <p:cNvSpPr txBox="1"/>
          <p:nvPr>
            <p:custDataLst>
              <p:tags r:id="rId3"/>
            </p:custDataLst>
          </p:nvPr>
        </p:nvSpPr>
        <p:spPr>
          <a:xfrm>
            <a:off x="6819900" y="3002280"/>
            <a:ext cx="1638300"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流动资金翻红</a:t>
            </a:r>
          </a:p>
        </p:txBody>
      </p:sp>
      <p:sp>
        <p:nvSpPr>
          <p:cNvPr id="10" name="文本框 9"/>
          <p:cNvSpPr txBox="1"/>
          <p:nvPr>
            <p:custDataLst>
              <p:tags r:id="rId4"/>
            </p:custDataLst>
          </p:nvPr>
        </p:nvSpPr>
        <p:spPr>
          <a:xfrm>
            <a:off x="6579870" y="3597910"/>
            <a:ext cx="1947545" cy="337185"/>
          </a:xfrm>
          <a:prstGeom prst="rect">
            <a:avLst/>
          </a:prstGeom>
          <a:noFill/>
        </p:spPr>
        <p:txBody>
          <a:bodyPr wrap="square" rtlCol="0">
            <a:spAutoFit/>
          </a:bodyPr>
          <a:lstStyle/>
          <a:p>
            <a:r>
              <a:rPr lang="zh-CN" altLang="en-US" sz="1600" b="1">
                <a:highlight>
                  <a:srgbClr val="FFFF00"/>
                </a:highlight>
                <a:latin typeface="微软雅黑" panose="020B0503020204020204" pitchFamily="34" charset="-122"/>
                <a:ea typeface="微软雅黑" panose="020B0503020204020204" pitchFamily="34" charset="-122"/>
              </a:rPr>
              <a:t>主力动向大红大紫</a:t>
            </a:r>
          </a:p>
        </p:txBody>
      </p:sp>
      <p:sp>
        <p:nvSpPr>
          <p:cNvPr id="11" name="文本框 10"/>
          <p:cNvSpPr txBox="1"/>
          <p:nvPr/>
        </p:nvSpPr>
        <p:spPr>
          <a:xfrm>
            <a:off x="1881505" y="1268095"/>
            <a:ext cx="5297170" cy="398780"/>
          </a:xfrm>
          <a:prstGeom prst="rect">
            <a:avLst/>
          </a:prstGeom>
          <a:noFill/>
          <a:extLst>
            <a:ext uri="{909E8E84-426E-40DD-AFC4-6F175D3DCCD1}">
              <a14:hiddenFill xmlns:a14="http://schemas.microsoft.com/office/drawing/2010/main">
                <a:solidFill>
                  <a:srgbClr val="DE11D7"/>
                </a:solidFill>
              </a14:hiddenFill>
            </a:ext>
          </a:extLst>
        </p:spPr>
        <p:txBody>
          <a:bodyPr wrap="square" rtlCol="0">
            <a:spAutoFit/>
          </a:bodyPr>
          <a:lstStyle/>
          <a:p>
            <a:r>
              <a:rPr lang="zh-CN" altLang="en-US" sz="2000" b="1">
                <a:highlight>
                  <a:srgbClr val="FFFF00"/>
                </a:highlight>
              </a:rPr>
              <a:t>起爆阶段（双金组合）</a:t>
            </a:r>
            <a:r>
              <a:rPr lang="en-US" altLang="zh-CN" sz="2000" b="1">
                <a:highlight>
                  <a:srgbClr val="FFFF00"/>
                </a:highlight>
              </a:rPr>
              <a:t>+</a:t>
            </a:r>
            <a:r>
              <a:rPr lang="zh-CN" altLang="en-US" sz="2000" b="1">
                <a:highlight>
                  <a:srgbClr val="FFFF00"/>
                </a:highlight>
              </a:rPr>
              <a:t>主升阶段（控盘拉升）</a:t>
            </a:r>
          </a:p>
        </p:txBody>
      </p:sp>
      <p:pic>
        <p:nvPicPr>
          <p:cNvPr id="6" name="图片 5"/>
          <p:cNvPicPr>
            <a:picLocks noChangeAspect="1"/>
          </p:cNvPicPr>
          <p:nvPr/>
        </p:nvPicPr>
        <p:blipFill>
          <a:blip r:embed="rId7"/>
          <a:stretch>
            <a:fillRect/>
          </a:stretch>
        </p:blipFill>
        <p:spPr>
          <a:xfrm>
            <a:off x="587375" y="2590800"/>
            <a:ext cx="5686425" cy="174498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3006"/>
          <p:cNvPicPr>
            <a:picLocks noChangeAspect="1"/>
          </p:cNvPicPr>
          <p:nvPr/>
        </p:nvPicPr>
        <p:blipFill>
          <a:blip r:embed="rId3"/>
          <a:stretch>
            <a:fillRect/>
          </a:stretch>
        </p:blipFill>
        <p:spPr>
          <a:xfrm>
            <a:off x="1789748" y="1723390"/>
            <a:ext cx="8612505" cy="3411220"/>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目录"/>
          <p:cNvPicPr>
            <a:picLocks noChangeAspect="1"/>
          </p:cNvPicPr>
          <p:nvPr/>
        </p:nvPicPr>
        <p:blipFill>
          <a:blip r:embed="rId19"/>
          <a:stretch>
            <a:fillRect/>
          </a:stretch>
        </p:blipFill>
        <p:spPr>
          <a:xfrm>
            <a:off x="1392555" y="1383030"/>
            <a:ext cx="1457325" cy="3444240"/>
          </a:xfrm>
          <a:prstGeom prst="rect">
            <a:avLst/>
          </a:prstGeom>
        </p:spPr>
      </p:pic>
      <p:grpSp>
        <p:nvGrpSpPr>
          <p:cNvPr id="16" name="组合 15"/>
          <p:cNvGrpSpPr/>
          <p:nvPr>
            <p:custDataLst>
              <p:tags r:id="rId2"/>
            </p:custDataLst>
          </p:nvPr>
        </p:nvGrpSpPr>
        <p:grpSpPr>
          <a:xfrm>
            <a:off x="4187825" y="1383030"/>
            <a:ext cx="6595745" cy="808355"/>
            <a:chOff x="6595" y="2178"/>
            <a:chExt cx="10387" cy="1273"/>
          </a:xfrm>
        </p:grpSpPr>
        <p:pic>
          <p:nvPicPr>
            <p:cNvPr id="11" name="图片 10" descr="第一章"/>
            <p:cNvPicPr>
              <a:picLocks noChangeAspect="1"/>
            </p:cNvPicPr>
            <p:nvPr>
              <p:custDataLst>
                <p:tags r:id="rId15"/>
              </p:custDataLst>
            </p:nvPr>
          </p:nvPicPr>
          <p:blipFill>
            <a:blip r:embed="rId20"/>
            <a:stretch>
              <a:fillRect/>
            </a:stretch>
          </p:blipFill>
          <p:spPr>
            <a:xfrm>
              <a:off x="6595" y="2178"/>
              <a:ext cx="10387" cy="1273"/>
            </a:xfrm>
            <a:prstGeom prst="rect">
              <a:avLst/>
            </a:prstGeom>
          </p:spPr>
        </p:pic>
        <p:sp>
          <p:nvSpPr>
            <p:cNvPr id="12" name="文本框 11"/>
            <p:cNvSpPr txBox="1"/>
            <p:nvPr>
              <p:custDataLst>
                <p:tags r:id="rId16"/>
              </p:custDataLst>
            </p:nvPr>
          </p:nvSpPr>
          <p:spPr>
            <a:xfrm>
              <a:off x="7216" y="2404"/>
              <a:ext cx="2344" cy="822"/>
            </a:xfrm>
            <a:prstGeom prst="rect">
              <a:avLst/>
            </a:prstGeom>
            <a:noFill/>
          </p:spPr>
          <p:txBody>
            <a:bodyPr wrap="square" rtlCol="0">
              <a:spAutoFit/>
            </a:bodyPr>
            <a:lstStyle/>
            <a:p>
              <a:r>
                <a:rPr lang="zh-CN" altLang="en-US" sz="2800">
                  <a:solidFill>
                    <a:srgbClr val="171DA6"/>
                  </a:solidFill>
                  <a:latin typeface="思源黑体 CN Bold" panose="020B0800000000000000" charset="-122"/>
                  <a:ea typeface="思源黑体 CN Bold" panose="020B0800000000000000" charset="-122"/>
                </a:rPr>
                <a:t>第一章</a:t>
              </a:r>
            </a:p>
          </p:txBody>
        </p:sp>
        <p:sp>
          <p:nvSpPr>
            <p:cNvPr id="15" name="文本框 14"/>
            <p:cNvSpPr txBox="1"/>
            <p:nvPr>
              <p:custDataLst>
                <p:tags r:id="rId17"/>
              </p:custDataLst>
            </p:nvPr>
          </p:nvSpPr>
          <p:spPr>
            <a:xfrm>
              <a:off x="10006" y="2474"/>
              <a:ext cx="6253" cy="822"/>
            </a:xfrm>
            <a:prstGeom prst="rect">
              <a:avLst/>
            </a:prstGeom>
            <a:noFill/>
          </p:spPr>
          <p:txBody>
            <a:bodyPr wrap="square" rtlCol="0">
              <a:spAutoFit/>
            </a:bodyPr>
            <a:lstStyle/>
            <a:p>
              <a:r>
                <a:rPr lang="zh-CN" altLang="en-US" sz="2800">
                  <a:solidFill>
                    <a:schemeClr val="bg1"/>
                  </a:solidFill>
                  <a:latin typeface="思源黑体 CN Bold" panose="020B0800000000000000" charset="-122"/>
                  <a:ea typeface="思源黑体 CN Bold" panose="020B0800000000000000" charset="-122"/>
                </a:rPr>
                <a:t>结构行情，资金为王</a:t>
              </a:r>
            </a:p>
          </p:txBody>
        </p:sp>
      </p:grpSp>
      <p:grpSp>
        <p:nvGrpSpPr>
          <p:cNvPr id="17" name="组合 16"/>
          <p:cNvGrpSpPr/>
          <p:nvPr>
            <p:custDataLst>
              <p:tags r:id="rId3"/>
            </p:custDataLst>
          </p:nvPr>
        </p:nvGrpSpPr>
        <p:grpSpPr>
          <a:xfrm>
            <a:off x="4187825" y="2487930"/>
            <a:ext cx="6595745" cy="808355"/>
            <a:chOff x="6595" y="2178"/>
            <a:chExt cx="10387" cy="1273"/>
          </a:xfrm>
        </p:grpSpPr>
        <p:pic>
          <p:nvPicPr>
            <p:cNvPr id="22" name="图片 21" descr="第一章"/>
            <p:cNvPicPr>
              <a:picLocks noChangeAspect="1"/>
            </p:cNvPicPr>
            <p:nvPr>
              <p:custDataLst>
                <p:tags r:id="rId12"/>
              </p:custDataLst>
            </p:nvPr>
          </p:nvPicPr>
          <p:blipFill>
            <a:blip r:embed="rId20"/>
            <a:stretch>
              <a:fillRect/>
            </a:stretch>
          </p:blipFill>
          <p:spPr>
            <a:xfrm>
              <a:off x="6595" y="2178"/>
              <a:ext cx="10387" cy="1273"/>
            </a:xfrm>
            <a:prstGeom prst="rect">
              <a:avLst/>
            </a:prstGeom>
          </p:spPr>
        </p:pic>
        <p:sp>
          <p:nvSpPr>
            <p:cNvPr id="24" name="文本框 23"/>
            <p:cNvSpPr txBox="1"/>
            <p:nvPr>
              <p:custDataLst>
                <p:tags r:id="rId13"/>
              </p:custDataLst>
            </p:nvPr>
          </p:nvSpPr>
          <p:spPr>
            <a:xfrm>
              <a:off x="7216" y="2404"/>
              <a:ext cx="2344" cy="822"/>
            </a:xfrm>
            <a:prstGeom prst="rect">
              <a:avLst/>
            </a:prstGeom>
            <a:noFill/>
          </p:spPr>
          <p:txBody>
            <a:bodyPr wrap="square" rtlCol="0">
              <a:spAutoFit/>
            </a:bodyPr>
            <a:lstStyle/>
            <a:p>
              <a:r>
                <a:rPr lang="zh-CN" altLang="en-US" sz="2800">
                  <a:solidFill>
                    <a:srgbClr val="171DA6"/>
                  </a:solidFill>
                  <a:latin typeface="思源黑体 CN Bold" panose="020B0800000000000000" charset="-122"/>
                  <a:ea typeface="思源黑体 CN Bold" panose="020B0800000000000000" charset="-122"/>
                </a:rPr>
                <a:t>第二章</a:t>
              </a:r>
            </a:p>
          </p:txBody>
        </p:sp>
        <p:sp>
          <p:nvSpPr>
            <p:cNvPr id="25" name="文本框 24"/>
            <p:cNvSpPr txBox="1"/>
            <p:nvPr>
              <p:custDataLst>
                <p:tags r:id="rId14"/>
              </p:custDataLst>
            </p:nvPr>
          </p:nvSpPr>
          <p:spPr>
            <a:xfrm>
              <a:off x="10006" y="2474"/>
              <a:ext cx="6253" cy="822"/>
            </a:xfrm>
            <a:prstGeom prst="rect">
              <a:avLst/>
            </a:prstGeom>
            <a:noFill/>
          </p:spPr>
          <p:txBody>
            <a:bodyPr wrap="square" rtlCol="0">
              <a:spAutoFit/>
            </a:bodyPr>
            <a:lstStyle/>
            <a:p>
              <a:r>
                <a:rPr lang="zh-CN" altLang="en-US" sz="2800">
                  <a:solidFill>
                    <a:schemeClr val="bg1"/>
                  </a:solidFill>
                  <a:latin typeface="思源黑体 CN Bold" panose="020B0800000000000000" charset="-122"/>
                  <a:ea typeface="思源黑体 CN Bold" panose="020B0800000000000000" charset="-122"/>
                </a:rPr>
                <a:t>主题热点机会挖掘</a:t>
              </a:r>
            </a:p>
          </p:txBody>
        </p:sp>
      </p:grpSp>
      <p:grpSp>
        <p:nvGrpSpPr>
          <p:cNvPr id="26" name="组合 25"/>
          <p:cNvGrpSpPr/>
          <p:nvPr>
            <p:custDataLst>
              <p:tags r:id="rId4"/>
            </p:custDataLst>
          </p:nvPr>
        </p:nvGrpSpPr>
        <p:grpSpPr>
          <a:xfrm>
            <a:off x="4187825" y="3592830"/>
            <a:ext cx="6595745" cy="808355"/>
            <a:chOff x="6595" y="2178"/>
            <a:chExt cx="10387" cy="1273"/>
          </a:xfrm>
        </p:grpSpPr>
        <p:pic>
          <p:nvPicPr>
            <p:cNvPr id="27" name="图片 26" descr="第一章"/>
            <p:cNvPicPr>
              <a:picLocks noChangeAspect="1"/>
            </p:cNvPicPr>
            <p:nvPr>
              <p:custDataLst>
                <p:tags r:id="rId9"/>
              </p:custDataLst>
            </p:nvPr>
          </p:nvPicPr>
          <p:blipFill>
            <a:blip r:embed="rId20"/>
            <a:stretch>
              <a:fillRect/>
            </a:stretch>
          </p:blipFill>
          <p:spPr>
            <a:xfrm>
              <a:off x="6595" y="2178"/>
              <a:ext cx="10387" cy="1273"/>
            </a:xfrm>
            <a:prstGeom prst="rect">
              <a:avLst/>
            </a:prstGeom>
          </p:spPr>
        </p:pic>
        <p:sp>
          <p:nvSpPr>
            <p:cNvPr id="28" name="文本框 27"/>
            <p:cNvSpPr txBox="1"/>
            <p:nvPr>
              <p:custDataLst>
                <p:tags r:id="rId10"/>
              </p:custDataLst>
            </p:nvPr>
          </p:nvSpPr>
          <p:spPr>
            <a:xfrm>
              <a:off x="7216" y="2404"/>
              <a:ext cx="2344" cy="822"/>
            </a:xfrm>
            <a:prstGeom prst="rect">
              <a:avLst/>
            </a:prstGeom>
            <a:noFill/>
          </p:spPr>
          <p:txBody>
            <a:bodyPr wrap="square" rtlCol="0">
              <a:spAutoFit/>
            </a:bodyPr>
            <a:lstStyle/>
            <a:p>
              <a:r>
                <a:rPr lang="zh-CN" altLang="en-US" sz="2800">
                  <a:solidFill>
                    <a:srgbClr val="171DA6"/>
                  </a:solidFill>
                  <a:latin typeface="思源黑体 CN Bold" panose="020B0800000000000000" charset="-122"/>
                  <a:ea typeface="思源黑体 CN Bold" panose="020B0800000000000000" charset="-122"/>
                </a:rPr>
                <a:t>第三章</a:t>
              </a:r>
            </a:p>
          </p:txBody>
        </p:sp>
        <p:sp>
          <p:nvSpPr>
            <p:cNvPr id="29" name="文本框 28"/>
            <p:cNvSpPr txBox="1"/>
            <p:nvPr>
              <p:custDataLst>
                <p:tags r:id="rId11"/>
              </p:custDataLst>
            </p:nvPr>
          </p:nvSpPr>
          <p:spPr>
            <a:xfrm>
              <a:off x="10006" y="2474"/>
              <a:ext cx="6253" cy="822"/>
            </a:xfrm>
            <a:prstGeom prst="rect">
              <a:avLst/>
            </a:prstGeom>
            <a:noFill/>
          </p:spPr>
          <p:txBody>
            <a:bodyPr wrap="square" rtlCol="0">
              <a:spAutoFit/>
            </a:bodyPr>
            <a:lstStyle/>
            <a:p>
              <a:r>
                <a:rPr lang="zh-CN" altLang="en-US" sz="2800">
                  <a:solidFill>
                    <a:schemeClr val="bg1"/>
                  </a:solidFill>
                  <a:latin typeface="思源黑体 CN Bold" panose="020B0800000000000000" charset="-122"/>
                  <a:ea typeface="思源黑体 CN Bold" panose="020B0800000000000000" charset="-122"/>
                </a:rPr>
                <a:t>选股操作方法教学</a:t>
              </a:r>
              <a:endParaRPr lang="en-US" altLang="zh-CN" sz="2800">
                <a:solidFill>
                  <a:schemeClr val="bg1"/>
                </a:solidFill>
                <a:latin typeface="思源黑体 CN Bold" panose="020B0800000000000000" charset="-122"/>
                <a:ea typeface="思源黑体 CN Bold" panose="020B0800000000000000" charset="-122"/>
              </a:endParaRPr>
            </a:p>
          </p:txBody>
        </p:sp>
      </p:grpSp>
      <p:grpSp>
        <p:nvGrpSpPr>
          <p:cNvPr id="30" name="组合 29"/>
          <p:cNvGrpSpPr/>
          <p:nvPr>
            <p:custDataLst>
              <p:tags r:id="rId5"/>
            </p:custDataLst>
          </p:nvPr>
        </p:nvGrpSpPr>
        <p:grpSpPr>
          <a:xfrm>
            <a:off x="4187825" y="4697730"/>
            <a:ext cx="6595745" cy="808355"/>
            <a:chOff x="6595" y="2178"/>
            <a:chExt cx="10387" cy="1273"/>
          </a:xfrm>
        </p:grpSpPr>
        <p:pic>
          <p:nvPicPr>
            <p:cNvPr id="31" name="图片 30" descr="第一章"/>
            <p:cNvPicPr>
              <a:picLocks noChangeAspect="1"/>
            </p:cNvPicPr>
            <p:nvPr>
              <p:custDataLst>
                <p:tags r:id="rId6"/>
              </p:custDataLst>
            </p:nvPr>
          </p:nvPicPr>
          <p:blipFill>
            <a:blip r:embed="rId20"/>
            <a:stretch>
              <a:fillRect/>
            </a:stretch>
          </p:blipFill>
          <p:spPr>
            <a:xfrm>
              <a:off x="6595" y="2178"/>
              <a:ext cx="10387" cy="1273"/>
            </a:xfrm>
            <a:prstGeom prst="rect">
              <a:avLst/>
            </a:prstGeom>
          </p:spPr>
        </p:pic>
        <p:sp>
          <p:nvSpPr>
            <p:cNvPr id="36" name="文本框 35"/>
            <p:cNvSpPr txBox="1"/>
            <p:nvPr>
              <p:custDataLst>
                <p:tags r:id="rId7"/>
              </p:custDataLst>
            </p:nvPr>
          </p:nvSpPr>
          <p:spPr>
            <a:xfrm>
              <a:off x="7216" y="2404"/>
              <a:ext cx="2344" cy="822"/>
            </a:xfrm>
            <a:prstGeom prst="rect">
              <a:avLst/>
            </a:prstGeom>
            <a:noFill/>
          </p:spPr>
          <p:txBody>
            <a:bodyPr wrap="square" rtlCol="0">
              <a:spAutoFit/>
            </a:bodyPr>
            <a:lstStyle/>
            <a:p>
              <a:r>
                <a:rPr lang="zh-CN" altLang="en-US" sz="2800">
                  <a:solidFill>
                    <a:srgbClr val="171DA6"/>
                  </a:solidFill>
                  <a:latin typeface="思源黑体 CN Bold" panose="020B0800000000000000" charset="-122"/>
                  <a:ea typeface="思源黑体 CN Bold" panose="020B0800000000000000" charset="-122"/>
                </a:rPr>
                <a:t>第四章</a:t>
              </a:r>
            </a:p>
          </p:txBody>
        </p:sp>
        <p:sp>
          <p:nvSpPr>
            <p:cNvPr id="37" name="文本框 36"/>
            <p:cNvSpPr txBox="1"/>
            <p:nvPr>
              <p:custDataLst>
                <p:tags r:id="rId8"/>
              </p:custDataLst>
            </p:nvPr>
          </p:nvSpPr>
          <p:spPr>
            <a:xfrm>
              <a:off x="10006" y="2474"/>
              <a:ext cx="6253" cy="822"/>
            </a:xfrm>
            <a:prstGeom prst="rect">
              <a:avLst/>
            </a:prstGeom>
            <a:noFill/>
          </p:spPr>
          <p:txBody>
            <a:bodyPr wrap="square" rtlCol="0">
              <a:spAutoFit/>
            </a:bodyPr>
            <a:lstStyle/>
            <a:p>
              <a:r>
                <a:rPr lang="zh-CN" altLang="en-US" sz="2800">
                  <a:solidFill>
                    <a:schemeClr val="bg1"/>
                  </a:solidFill>
                  <a:latin typeface="思源黑体 CN Bold" panose="020B0800000000000000" charset="-122"/>
                  <a:ea typeface="思源黑体 CN Bold" panose="020B0800000000000000" charset="-122"/>
                </a:rPr>
                <a:t>选股案例教学</a:t>
              </a:r>
            </a:p>
          </p:txBody>
        </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226560" y="171608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p>
        </p:txBody>
      </p:sp>
      <p:sp>
        <p:nvSpPr>
          <p:cNvPr id="6" name="文本框 5"/>
          <p:cNvSpPr txBox="1"/>
          <p:nvPr>
            <p:custDataLst>
              <p:tags r:id="rId3"/>
            </p:custDataLst>
          </p:nvPr>
        </p:nvSpPr>
        <p:spPr>
          <a:xfrm>
            <a:off x="2118360" y="3064510"/>
            <a:ext cx="8876665" cy="1260475"/>
          </a:xfrm>
          <a:prstGeom prst="rect">
            <a:avLst/>
          </a:prstGeom>
          <a:noFill/>
        </p:spPr>
        <p:txBody>
          <a:bodyPr wrap="square" rtlCol="0">
            <a:spAutoFit/>
          </a:bodyPr>
          <a:lstStyle/>
          <a:p>
            <a:pPr algn="ctr" fontAlgn="auto"/>
            <a:r>
              <a:rPr lang="zh-CN" altLang="en-US" sz="7600">
                <a:solidFill>
                  <a:schemeClr val="bg2"/>
                </a:solidFill>
                <a:latin typeface="思源黑体 CN Bold" panose="020B0800000000000000" charset="-122"/>
                <a:ea typeface="思源黑体 CN Bold" panose="020B0800000000000000" charset="-122"/>
                <a:sym typeface="+mn-ea"/>
              </a:rPr>
              <a:t>结构行情，资金为王</a:t>
            </a: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a:solidFill>
                  <a:schemeClr val="bg2"/>
                </a:solidFill>
              </a:rPr>
              <a:t>聚焦市场看点，利好长期投资</a:t>
            </a:r>
          </a:p>
        </p:txBody>
      </p:sp>
      <p:sp>
        <p:nvSpPr>
          <p:cNvPr id="14" name="文本框 13"/>
          <p:cNvSpPr txBox="1"/>
          <p:nvPr/>
        </p:nvSpPr>
        <p:spPr>
          <a:xfrm>
            <a:off x="1327150" y="1022350"/>
            <a:ext cx="9538335" cy="2278380"/>
          </a:xfrm>
          <a:prstGeom prst="rect">
            <a:avLst/>
          </a:prstGeom>
          <a:noFill/>
        </p:spPr>
        <p:txBody>
          <a:bodyPr wrap="square" rtlCol="0">
            <a:spAutoFit/>
          </a:bodyPr>
          <a:lstStyle/>
          <a:p>
            <a:r>
              <a:rPr lang="zh-CN" altLang="en-US">
                <a:solidFill>
                  <a:schemeClr val="bg2"/>
                </a:solidFill>
                <a:sym typeface="+mn-ea"/>
              </a:rPr>
              <a:t>看点</a:t>
            </a:r>
            <a:r>
              <a:rPr lang="en-US" altLang="zh-CN">
                <a:solidFill>
                  <a:schemeClr val="bg2"/>
                </a:solidFill>
                <a:sym typeface="+mn-ea"/>
              </a:rPr>
              <a:t>1</a:t>
            </a:r>
            <a:r>
              <a:rPr lang="zh-CN" altLang="en-US">
                <a:solidFill>
                  <a:schemeClr val="bg2"/>
                </a:solidFill>
                <a:sym typeface="+mn-ea"/>
              </a:rPr>
              <a:t>：新任主席吴清的上任</a:t>
            </a:r>
            <a:r>
              <a:rPr lang="en-US" altLang="zh-CN">
                <a:solidFill>
                  <a:schemeClr val="bg2"/>
                </a:solidFill>
                <a:sym typeface="+mn-ea"/>
              </a:rPr>
              <a:t>,A</a:t>
            </a:r>
            <a:r>
              <a:rPr lang="zh-CN" altLang="en-US">
                <a:solidFill>
                  <a:schemeClr val="bg2"/>
                </a:solidFill>
                <a:sym typeface="+mn-ea"/>
              </a:rPr>
              <a:t>股</a:t>
            </a:r>
            <a:r>
              <a:rPr lang="zh-CN" altLang="en-US">
                <a:solidFill>
                  <a:schemeClr val="bg2"/>
                </a:solidFill>
              </a:rPr>
              <a:t>进入强监管时代，严管严打，为市场长期发展提供良好环境</a:t>
            </a:r>
          </a:p>
          <a:p>
            <a:endParaRPr lang="zh-CN" altLang="en-US">
              <a:solidFill>
                <a:schemeClr val="bg2"/>
              </a:solidFill>
            </a:endParaRPr>
          </a:p>
          <a:p>
            <a:r>
              <a:rPr lang="zh-CN" altLang="en-US">
                <a:solidFill>
                  <a:schemeClr val="bg2"/>
                </a:solidFill>
              </a:rPr>
              <a:t>看点</a:t>
            </a:r>
            <a:r>
              <a:rPr lang="en-US" altLang="zh-CN">
                <a:solidFill>
                  <a:schemeClr val="bg2"/>
                </a:solidFill>
              </a:rPr>
              <a:t>2</a:t>
            </a:r>
            <a:r>
              <a:rPr lang="zh-CN" altLang="en-US">
                <a:solidFill>
                  <a:schemeClr val="bg2"/>
                </a:solidFill>
              </a:rPr>
              <a:t>：国家队进场救市，长线投资，慢牛行情</a:t>
            </a:r>
          </a:p>
          <a:p>
            <a:endParaRPr lang="zh-CN" altLang="en-US">
              <a:solidFill>
                <a:schemeClr val="bg2"/>
              </a:solidFill>
            </a:endParaRPr>
          </a:p>
          <a:p>
            <a:pPr>
              <a:lnSpc>
                <a:spcPct val="130000"/>
              </a:lnSpc>
            </a:pPr>
            <a:r>
              <a:rPr lang="zh-CN" altLang="en-US">
                <a:solidFill>
                  <a:schemeClr val="bg2"/>
                </a:solidFill>
                <a:sym typeface="+mn-ea"/>
              </a:rPr>
              <a:t>看点3：发改委：今后几年发行超长期特别国债</a:t>
            </a:r>
          </a:p>
          <a:p>
            <a:pPr>
              <a:lnSpc>
                <a:spcPct val="130000"/>
              </a:lnSpc>
            </a:pPr>
            <a:endParaRPr lang="zh-CN" altLang="en-US">
              <a:solidFill>
                <a:schemeClr val="bg2"/>
              </a:solidFill>
            </a:endParaRPr>
          </a:p>
          <a:p>
            <a:pPr>
              <a:lnSpc>
                <a:spcPct val="130000"/>
              </a:lnSpc>
            </a:pPr>
            <a:r>
              <a:rPr lang="zh-CN" altLang="en-US">
                <a:solidFill>
                  <a:schemeClr val="bg2"/>
                </a:solidFill>
              </a:rPr>
              <a:t>看点</a:t>
            </a:r>
            <a:r>
              <a:rPr lang="en-US" altLang="zh-CN">
                <a:solidFill>
                  <a:schemeClr val="bg2"/>
                </a:solidFill>
              </a:rPr>
              <a:t>4</a:t>
            </a:r>
            <a:r>
              <a:rPr lang="zh-CN" altLang="en-US">
                <a:solidFill>
                  <a:schemeClr val="bg2"/>
                </a:solidFill>
              </a:rPr>
              <a:t>：美联储降息预期</a:t>
            </a:r>
          </a:p>
        </p:txBody>
      </p:sp>
      <p:pic>
        <p:nvPicPr>
          <p:cNvPr id="16" name="图片 15"/>
          <p:cNvPicPr>
            <a:picLocks noChangeAspect="1"/>
          </p:cNvPicPr>
          <p:nvPr/>
        </p:nvPicPr>
        <p:blipFill>
          <a:blip r:embed="rId2"/>
          <a:stretch>
            <a:fillRect/>
          </a:stretch>
        </p:blipFill>
        <p:spPr>
          <a:xfrm>
            <a:off x="7084695" y="1791970"/>
            <a:ext cx="5013960" cy="4632960"/>
          </a:xfrm>
          <a:prstGeom prst="rect">
            <a:avLst/>
          </a:prstGeom>
        </p:spPr>
      </p:pic>
      <p:pic>
        <p:nvPicPr>
          <p:cNvPr id="17" name="图片 16"/>
          <p:cNvPicPr>
            <a:picLocks noChangeAspect="1"/>
          </p:cNvPicPr>
          <p:nvPr/>
        </p:nvPicPr>
        <p:blipFill>
          <a:blip r:embed="rId3"/>
          <a:stretch>
            <a:fillRect/>
          </a:stretch>
        </p:blipFill>
        <p:spPr>
          <a:xfrm>
            <a:off x="1327150" y="3616325"/>
            <a:ext cx="4276090" cy="28124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634105" y="1219200"/>
            <a:ext cx="4328160" cy="3452495"/>
          </a:xfrm>
          <a:prstGeom prst="rect">
            <a:avLst/>
          </a:prstGeom>
        </p:spPr>
      </p:pic>
      <p:pic>
        <p:nvPicPr>
          <p:cNvPr id="3" name="图片 2"/>
          <p:cNvPicPr>
            <a:picLocks noChangeAspect="1"/>
          </p:cNvPicPr>
          <p:nvPr/>
        </p:nvPicPr>
        <p:blipFill>
          <a:blip r:embed="rId3"/>
          <a:stretch>
            <a:fillRect/>
          </a:stretch>
        </p:blipFill>
        <p:spPr>
          <a:xfrm>
            <a:off x="7962265" y="1219835"/>
            <a:ext cx="4229735" cy="3452495"/>
          </a:xfrm>
          <a:prstGeom prst="rect">
            <a:avLst/>
          </a:prstGeom>
        </p:spPr>
      </p:pic>
      <p:pic>
        <p:nvPicPr>
          <p:cNvPr id="4" name="图片 3"/>
          <p:cNvPicPr>
            <a:picLocks noChangeAspect="1"/>
          </p:cNvPicPr>
          <p:nvPr/>
        </p:nvPicPr>
        <p:blipFill>
          <a:blip r:embed="rId4"/>
          <a:stretch>
            <a:fillRect/>
          </a:stretch>
        </p:blipFill>
        <p:spPr>
          <a:xfrm>
            <a:off x="0" y="1219200"/>
            <a:ext cx="3634740" cy="3453130"/>
          </a:xfrm>
          <a:prstGeom prst="rect">
            <a:avLst/>
          </a:prstGeom>
        </p:spPr>
      </p:pic>
      <p:sp>
        <p:nvSpPr>
          <p:cNvPr id="5" name="文本框 4"/>
          <p:cNvSpPr txBox="1"/>
          <p:nvPr/>
        </p:nvSpPr>
        <p:spPr>
          <a:xfrm>
            <a:off x="523875" y="1560195"/>
            <a:ext cx="2586990" cy="368300"/>
          </a:xfrm>
          <a:prstGeom prst="rect">
            <a:avLst/>
          </a:prstGeom>
          <a:solidFill>
            <a:srgbClr val="EB33E5"/>
          </a:solidFill>
        </p:spPr>
        <p:txBody>
          <a:bodyPr wrap="square" rtlCol="0">
            <a:spAutoFit/>
          </a:bodyPr>
          <a:lstStyle/>
          <a:p>
            <a:pPr algn="ctr"/>
            <a:r>
              <a:rPr lang="zh-CN" altLang="en-US" b="1"/>
              <a:t>流动资金持续翻红新高</a:t>
            </a:r>
          </a:p>
        </p:txBody>
      </p:sp>
      <p:sp>
        <p:nvSpPr>
          <p:cNvPr id="6" name="文本框 5"/>
          <p:cNvSpPr txBox="1"/>
          <p:nvPr/>
        </p:nvSpPr>
        <p:spPr>
          <a:xfrm>
            <a:off x="5466715" y="1560195"/>
            <a:ext cx="2236470" cy="368300"/>
          </a:xfrm>
          <a:prstGeom prst="rect">
            <a:avLst/>
          </a:prstGeom>
          <a:solidFill>
            <a:srgbClr val="EB33E5"/>
          </a:solidFill>
        </p:spPr>
        <p:txBody>
          <a:bodyPr wrap="square" rtlCol="0">
            <a:spAutoFit/>
          </a:bodyPr>
          <a:lstStyle/>
          <a:p>
            <a:pPr algn="ctr"/>
            <a:r>
              <a:rPr lang="zh-CN" altLang="en-US" b="1"/>
              <a:t>日均万亿成交额</a:t>
            </a:r>
          </a:p>
        </p:txBody>
      </p:sp>
      <p:sp>
        <p:nvSpPr>
          <p:cNvPr id="7" name="文本框 6"/>
          <p:cNvSpPr txBox="1"/>
          <p:nvPr/>
        </p:nvSpPr>
        <p:spPr>
          <a:xfrm>
            <a:off x="9110345" y="1490980"/>
            <a:ext cx="2236470" cy="368300"/>
          </a:xfrm>
          <a:prstGeom prst="rect">
            <a:avLst/>
          </a:prstGeom>
          <a:solidFill>
            <a:srgbClr val="EB33E5"/>
          </a:solidFill>
        </p:spPr>
        <p:txBody>
          <a:bodyPr wrap="square" rtlCol="0">
            <a:spAutoFit/>
          </a:bodyPr>
          <a:lstStyle/>
          <a:p>
            <a:pPr algn="ctr"/>
            <a:r>
              <a:rPr lang="zh-CN" altLang="en-US" b="1"/>
              <a:t>北向资金回流</a:t>
            </a:r>
          </a:p>
        </p:txBody>
      </p:sp>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a:solidFill>
                  <a:schemeClr val="bg2"/>
                </a:solidFill>
              </a:rPr>
              <a:t>资金为王，趋势延续</a:t>
            </a:r>
          </a:p>
        </p:txBody>
      </p:sp>
      <p:sp>
        <p:nvSpPr>
          <p:cNvPr id="8" name="文本框 7"/>
          <p:cNvSpPr txBox="1"/>
          <p:nvPr/>
        </p:nvSpPr>
        <p:spPr>
          <a:xfrm>
            <a:off x="2107565" y="4876165"/>
            <a:ext cx="8383905" cy="1521460"/>
          </a:xfrm>
          <a:prstGeom prst="rect">
            <a:avLst/>
          </a:prstGeom>
          <a:noFill/>
        </p:spPr>
        <p:txBody>
          <a:bodyPr wrap="square" rtlCol="0">
            <a:noAutofit/>
          </a:bodyPr>
          <a:lstStyle/>
          <a:p>
            <a:pPr algn="ctr"/>
            <a:r>
              <a:rPr lang="zh-CN" altLang="en-US" b="1">
                <a:solidFill>
                  <a:schemeClr val="bg2"/>
                </a:solidFill>
              </a:rPr>
              <a:t>万亿成交额，北向资金买买买，资金积极做多，赚钱效应高</a:t>
            </a:r>
          </a:p>
          <a:p>
            <a:pPr algn="ctr"/>
            <a:endParaRPr lang="zh-CN" altLang="en-US" b="1">
              <a:solidFill>
                <a:schemeClr val="bg2"/>
              </a:solidFill>
            </a:endParaRPr>
          </a:p>
          <a:p>
            <a:pPr algn="ctr"/>
            <a:r>
              <a:rPr lang="zh-CN" altLang="en-US" b="1">
                <a:solidFill>
                  <a:schemeClr val="bg2"/>
                </a:solidFill>
                <a:sym typeface="+mn-ea"/>
              </a:rPr>
              <a:t>流动资金翻红，增量资金进场，决定市场中期机会，主题热点延续</a:t>
            </a:r>
            <a:endParaRPr lang="zh-CN" altLang="en-US" b="1">
              <a:solidFill>
                <a:schemeClr val="bg2"/>
              </a:solidFill>
            </a:endParaRPr>
          </a:p>
          <a:p>
            <a:pPr algn="ctr"/>
            <a:endParaRPr lang="zh-CN" altLang="en-US" b="1">
              <a:solidFill>
                <a:schemeClr val="bg2"/>
              </a:solidFill>
            </a:endParaRPr>
          </a:p>
          <a:p>
            <a:pPr algn="ctr"/>
            <a:r>
              <a:rPr lang="zh-CN" altLang="en-US" b="1">
                <a:solidFill>
                  <a:schemeClr val="bg2"/>
                </a:solidFill>
                <a:sym typeface="+mn-ea"/>
              </a:rPr>
              <a:t>结构性行情，不是普涨行情，主题轮动，资金流入是机会，资金流出是风险</a:t>
            </a:r>
            <a:endParaRPr lang="zh-CN" altLang="en-US" b="1">
              <a:solidFill>
                <a:schemeClr val="bg2"/>
              </a:solidFill>
            </a:endParaRPr>
          </a:p>
          <a:p>
            <a:pPr algn="ctr"/>
            <a:endParaRPr lang="zh-CN" altLang="en-US" b="1">
              <a:solidFill>
                <a:schemeClr val="bg2"/>
              </a:solidFill>
            </a:endParaRPr>
          </a:p>
          <a:p>
            <a:pPr algn="ctr"/>
            <a:endParaRPr lang="zh-CN" altLang="en-US" b="1">
              <a:solidFill>
                <a:schemeClr val="bg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266950" y="0"/>
            <a:ext cx="8065135" cy="706755"/>
          </a:xfrm>
          <a:prstGeom prst="rect">
            <a:avLst/>
          </a:prstGeom>
          <a:noFill/>
        </p:spPr>
        <p:txBody>
          <a:bodyPr wrap="square" rtlCol="0">
            <a:spAutoFit/>
          </a:bodyPr>
          <a:lstStyle/>
          <a:p>
            <a:pPr algn="ctr"/>
            <a:r>
              <a:rPr lang="zh-CN" altLang="en-US" sz="4000">
                <a:solidFill>
                  <a:schemeClr val="bg2"/>
                </a:solidFill>
              </a:rPr>
              <a:t>机会和风险识别</a:t>
            </a:r>
          </a:p>
        </p:txBody>
      </p:sp>
      <p:pic>
        <p:nvPicPr>
          <p:cNvPr id="9" name="图片 8"/>
          <p:cNvPicPr>
            <a:picLocks noChangeAspect="1"/>
          </p:cNvPicPr>
          <p:nvPr/>
        </p:nvPicPr>
        <p:blipFill>
          <a:blip r:embed="rId2"/>
          <a:stretch>
            <a:fillRect/>
          </a:stretch>
        </p:blipFill>
        <p:spPr>
          <a:xfrm>
            <a:off x="753745" y="936625"/>
            <a:ext cx="11091545" cy="4651375"/>
          </a:xfrm>
          <a:prstGeom prst="rect">
            <a:avLst/>
          </a:prstGeom>
        </p:spPr>
      </p:pic>
      <p:sp>
        <p:nvSpPr>
          <p:cNvPr id="10" name="文本框 9"/>
          <p:cNvSpPr txBox="1"/>
          <p:nvPr/>
        </p:nvSpPr>
        <p:spPr>
          <a:xfrm>
            <a:off x="4237990" y="1304290"/>
            <a:ext cx="6956425" cy="645160"/>
          </a:xfrm>
          <a:prstGeom prst="rect">
            <a:avLst/>
          </a:prstGeom>
          <a:solidFill>
            <a:srgbClr val="EB33E5"/>
          </a:solidFill>
        </p:spPr>
        <p:txBody>
          <a:bodyPr wrap="square" rtlCol="0">
            <a:spAutoFit/>
          </a:bodyPr>
          <a:lstStyle/>
          <a:p>
            <a:pPr algn="ctr"/>
            <a:r>
              <a:rPr lang="zh-CN" b="1"/>
              <a:t>熊线上移是机会，牛线下移是风险，其余是震荡</a:t>
            </a:r>
          </a:p>
          <a:p>
            <a:pPr algn="ctr"/>
            <a:r>
              <a:rPr lang="zh-CN" b="1"/>
              <a:t>流动资金决定热点持续性，持续翻红积极操作，持续翻绿规避风险</a:t>
            </a:r>
          </a:p>
        </p:txBody>
      </p:sp>
      <p:sp>
        <p:nvSpPr>
          <p:cNvPr id="11" name="文本框 10"/>
          <p:cNvSpPr txBox="1"/>
          <p:nvPr/>
        </p:nvSpPr>
        <p:spPr>
          <a:xfrm>
            <a:off x="1503045" y="5588000"/>
            <a:ext cx="9444990" cy="922020"/>
          </a:xfrm>
          <a:prstGeom prst="rect">
            <a:avLst/>
          </a:prstGeom>
          <a:noFill/>
        </p:spPr>
        <p:txBody>
          <a:bodyPr wrap="square" rtlCol="0">
            <a:spAutoFit/>
          </a:bodyPr>
          <a:lstStyle/>
          <a:p>
            <a:pPr algn="ctr"/>
            <a:r>
              <a:rPr lang="zh-CN" altLang="en-US" b="1">
                <a:solidFill>
                  <a:schemeClr val="bg2"/>
                </a:solidFill>
              </a:rPr>
              <a:t>最大机会：熊线上移</a:t>
            </a:r>
            <a:r>
              <a:rPr lang="en-US" altLang="zh-CN" b="1">
                <a:solidFill>
                  <a:schemeClr val="bg2"/>
                </a:solidFill>
              </a:rPr>
              <a:t>+</a:t>
            </a:r>
            <a:r>
              <a:rPr lang="zh-CN" altLang="en-US" b="1">
                <a:solidFill>
                  <a:schemeClr val="bg2"/>
                </a:solidFill>
              </a:rPr>
              <a:t>流动资金持续翻红，积极选股操作，做主题热点强势股</a:t>
            </a:r>
          </a:p>
          <a:p>
            <a:pPr algn="ctr"/>
            <a:endParaRPr lang="zh-CN" altLang="en-US" b="1">
              <a:solidFill>
                <a:schemeClr val="bg2"/>
              </a:solidFill>
            </a:endParaRPr>
          </a:p>
          <a:p>
            <a:pPr algn="ctr"/>
            <a:r>
              <a:rPr lang="zh-CN" altLang="en-US" b="1">
                <a:solidFill>
                  <a:schemeClr val="bg2"/>
                </a:solidFill>
              </a:rPr>
              <a:t>最大风险：牛线下移</a:t>
            </a:r>
            <a:r>
              <a:rPr lang="en-US" altLang="zh-CN" b="1">
                <a:solidFill>
                  <a:schemeClr val="bg2"/>
                </a:solidFill>
              </a:rPr>
              <a:t>+</a:t>
            </a:r>
            <a:r>
              <a:rPr lang="zh-CN" altLang="en-US" b="1">
                <a:solidFill>
                  <a:schemeClr val="bg2"/>
                </a:solidFill>
              </a:rPr>
              <a:t>流动资金持续翻绿，坚决规避，要么休息，要么轻仓，减少操作</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226560" y="171608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p>
        </p:txBody>
      </p:sp>
      <p:sp>
        <p:nvSpPr>
          <p:cNvPr id="6" name="文本框 5"/>
          <p:cNvSpPr txBox="1"/>
          <p:nvPr>
            <p:custDataLst>
              <p:tags r:id="rId3"/>
            </p:custDataLst>
          </p:nvPr>
        </p:nvSpPr>
        <p:spPr>
          <a:xfrm>
            <a:off x="2118043" y="3064510"/>
            <a:ext cx="7955915" cy="1260475"/>
          </a:xfrm>
          <a:prstGeom prst="rect">
            <a:avLst/>
          </a:prstGeom>
          <a:noFill/>
        </p:spPr>
        <p:txBody>
          <a:bodyPr wrap="square" rtlCol="0">
            <a:spAutoFit/>
          </a:bodyPr>
          <a:lstStyle/>
          <a:p>
            <a:pPr algn="ctr" fontAlgn="auto"/>
            <a:r>
              <a:rPr lang="zh-CN" altLang="en-US" sz="7600">
                <a:solidFill>
                  <a:schemeClr val="bg2"/>
                </a:solidFill>
                <a:latin typeface="思源黑体 CN Bold" panose="020B0800000000000000" charset="-122"/>
                <a:ea typeface="思源黑体 CN Bold" panose="020B0800000000000000" charset="-122"/>
                <a:sym typeface="+mn-ea"/>
              </a:rPr>
              <a:t>主题热点机会挖掘</a:t>
            </a: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5d6e9262-ca8a-4070-8ad5-698f89e303ea"/>
  <p:tag name="COMMONDATA" val="eyJoZGlkIjoiOGE4MmM3N2M1Njg0N2RlMTM3NDgxNjk5YmFiZDMxNT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324.65,&quot;left&quot;:329.75,&quot;top&quot;:108.9,&quot;width&quot;:519.35}"/>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324.65,&quot;left&quot;:329.75,&quot;top&quot;:108.9,&quot;width&quot;:519.35}"/>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324.65,&quot;left&quot;:329.75,&quot;top&quot;:108.9,&quot;width&quot;:519.35}"/>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324.65,&quot;left&quot;:329.75,&quot;top&quot;:108.9,&quot;width&quot;:519.35}"/>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4.65,&quot;left&quot;:329.75,&quot;top&quot;:108.9,&quot;width&quot;:519.35}"/>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4.65,&quot;left&quot;:329.75,&quot;top&quot;:108.9,&quot;width&quot;:519.35}"/>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4.65,&quot;left&quot;:329.75,&quot;top&quot;:108.9,&quot;width&quot;:519.35}"/>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4.65,&quot;left&quot;:329.75,&quot;top&quot;:108.9,&quot;width&quot;:519.35}"/>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4.65,&quot;left&quot;:329.75,&quot;top&quot;:108.9,&quot;width&quot;:519.35}"/>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4.65,&quot;left&quot;:329.75,&quot;top&quot;:108.9,&quot;width&quot;:519.35}"/>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4.65,&quot;left&quot;:329.75,&quot;top&quot;:108.9,&quot;width&quot;:519.35}"/>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4.65,&quot;left&quot;:329.75,&quot;top&quot;:108.9,&quot;width&quot;:519.35}"/>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4.65,&quot;left&quot;:329.75,&quot;top&quot;:108.9,&quot;width&quot;:519.35}"/>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24.65,&quot;left&quot;:329.75,&quot;top&quot;:108.9,&quot;width&quot;:519.35}"/>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324.65,&quot;left&quot;:329.75,&quot;top&quot;:108.9,&quot;width&quot;:519.35}"/>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4.65,&quot;left&quot;:329.75,&quot;top&quot;:108.9,&quot;width&quot;:519.35}"/>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78.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79.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81.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82.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88.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89.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91.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92.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95.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263.75,&quot;left&quot;:578.15,&quot;top&quot;:195.6,&quot;width&quot;:326.65}"/>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1983</Words>
  <Application>Microsoft Office PowerPoint</Application>
  <PresentationFormat>宽屏</PresentationFormat>
  <Paragraphs>177</Paragraphs>
  <Slides>31</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31</vt:i4>
      </vt:variant>
    </vt:vector>
  </HeadingPairs>
  <TitlesOfParts>
    <vt:vector size="41" baseType="lpstr">
      <vt:lpstr>黑体</vt:lpstr>
      <vt:lpstr>思源黑体 CN Bold</vt:lpstr>
      <vt:lpstr>思源黑体 CN Light</vt:lpstr>
      <vt:lpstr>思源黑体 CN Medium</vt:lpstr>
      <vt:lpstr>思源黑体 Medium</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1006923270@QQ.COM</cp:lastModifiedBy>
  <cp:revision>269</cp:revision>
  <dcterms:created xsi:type="dcterms:W3CDTF">2022-12-31T05:43:00Z</dcterms:created>
  <dcterms:modified xsi:type="dcterms:W3CDTF">2024-03-23T10:54:10Z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9711BA6749E14AC680209826A7A461C9_13</vt:lpwstr>
  </property>
</Properties>
</file>