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299" r:id="rId7"/>
    <p:sldId id="316" r:id="rId8"/>
    <p:sldId id="318" r:id="rId9"/>
    <p:sldId id="319" r:id="rId10"/>
    <p:sldId id="320" r:id="rId11"/>
    <p:sldId id="321" r:id="rId12"/>
    <p:sldId id="324" r:id="rId13"/>
    <p:sldId id="322" r:id="rId14"/>
    <p:sldId id="323" r:id="rId15"/>
    <p:sldId id="325" r:id="rId16"/>
    <p:sldId id="326" r:id="rId17"/>
    <p:sldId id="327" r:id="rId18"/>
    <p:sldId id="328" r:id="rId19"/>
    <p:sldId id="353" r:id="rId20"/>
    <p:sldId id="329" r:id="rId21"/>
    <p:sldId id="331" r:id="rId22"/>
    <p:sldId id="332" r:id="rId23"/>
    <p:sldId id="330" r:id="rId24"/>
    <p:sldId id="336" r:id="rId25"/>
    <p:sldId id="337" r:id="rId26"/>
    <p:sldId id="339" r:id="rId27"/>
    <p:sldId id="341" r:id="rId28"/>
    <p:sldId id="338" r:id="rId29"/>
    <p:sldId id="340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289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25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3" Type="http://schemas.openxmlformats.org/officeDocument/2006/relationships/image" Target="../media/image26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30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31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31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32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0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35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6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38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39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40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image" Target="../media/image41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42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43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5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46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47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48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49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52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5.xml"/><Relationship Id="rId1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18.pn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3" Type="http://schemas.openxmlformats.org/officeDocument/2006/relationships/image" Target="../media/image19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5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济南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本轮特征：资金（国家队）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9755" y="860425"/>
            <a:ext cx="111569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中央汇金、证金公司、国家外汇局旗下投资公司为主的“国家队”，是呵护市场的中坚力量。社保基金、养老保险基金、险资等机构因投资风格稳健、持股周期长，和“国家队”一样，也是被市场共同认可的耐心资本。截至今年二季度末，“国家队”合计持仓A股市值达到3.19万亿元，创近5年来同期新高，逼近历史同期峰值。与2023年底相比，“国家队”持仓A股市值增长3780.63亿元。若将保险资金、社保基金、养老保险基金统计在内，这些耐心资本合计持仓市值达到4.61万亿元，同样逼近历史同期峰值水平。 (证券时报)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2405380"/>
            <a:ext cx="6746240" cy="36550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802245" y="3283585"/>
            <a:ext cx="36391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截至3月29日，已披露年报的公司获国家队合计持仓2.52万亿元，持仓市值占机构持仓市值比例稳定超20%。待全部年报披露完毕后，国家队2023年年末持仓市值有望达到3万亿元。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本轮特征：超跌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89598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本轮特征：低估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996315"/>
            <a:ext cx="4038600" cy="2639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5" y="3709670"/>
            <a:ext cx="4095750" cy="2706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335" y="2200910"/>
            <a:ext cx="6003925" cy="31934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本轮特征：低估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35" y="80391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三浪特征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上图来自于网络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这些方向有思考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一、绩优股，核心力量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上图来自于网络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30" y="1550035"/>
            <a:ext cx="7215505" cy="3757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7930" y="5499100"/>
            <a:ext cx="724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要有中线的思维，牛市不做短，熊市不做中。很难，但是尽量去理解和执行。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绩优股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70" y="949960"/>
            <a:ext cx="3351530" cy="519493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100320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25" y="949960"/>
            <a:ext cx="3483871" cy="54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69510" y="447611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076960"/>
            <a:ext cx="7921625" cy="4703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60750" y="591629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取舍有度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布局大三浪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曲线 7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948055"/>
            <a:ext cx="7072630" cy="41992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71240" y="5542280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环保材料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15" y="953135"/>
            <a:ext cx="7913370" cy="4699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55060" y="588200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955" y="947420"/>
            <a:ext cx="7624445" cy="4526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21405" y="571182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40" y="884555"/>
            <a:ext cx="7424420" cy="4408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2245" y="5624830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分金弱转强：涨停棱镜回溯</a:t>
            </a:r>
            <a:r>
              <a:rPr lang="en-US" altLang="zh-CN">
                <a:solidFill>
                  <a:schemeClr val="bg2"/>
                </a:solidFill>
              </a:rPr>
              <a:t>12.2</a:t>
            </a:r>
            <a:r>
              <a:rPr lang="zh-CN" altLang="en-US">
                <a:solidFill>
                  <a:schemeClr val="bg2"/>
                </a:solidFill>
              </a:rPr>
              <a:t>日机器人二连板个股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老鸭头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853440"/>
            <a:ext cx="8177530" cy="4855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7180" y="5881370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</a:t>
            </a:r>
            <a:r>
              <a:rPr lang="zh-CN">
                <a:solidFill>
                  <a:schemeClr val="bg2"/>
                </a:solidFill>
              </a:rPr>
              <a:t>历史大消费</a:t>
            </a:r>
            <a:r>
              <a:rPr lang="en-US" altLang="zh-CN">
                <a:solidFill>
                  <a:schemeClr val="bg2"/>
                </a:solidFill>
              </a:rPr>
              <a:t>10.31</a:t>
            </a:r>
            <a:r>
              <a:rPr lang="zh-CN" altLang="en-US">
                <a:solidFill>
                  <a:schemeClr val="bg2"/>
                </a:solidFill>
              </a:rPr>
              <a:t>日四连板个股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55" y="895985"/>
            <a:ext cx="8416925" cy="4997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7180" y="5893435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</a:t>
            </a:r>
            <a:r>
              <a:rPr lang="zh-CN">
                <a:solidFill>
                  <a:schemeClr val="bg2"/>
                </a:solidFill>
              </a:rPr>
              <a:t>历史人工智能</a:t>
            </a:r>
            <a:r>
              <a:rPr lang="en-US" altLang="zh-CN">
                <a:solidFill>
                  <a:schemeClr val="bg2"/>
                </a:solidFill>
              </a:rPr>
              <a:t>11.15</a:t>
            </a:r>
            <a:r>
              <a:rPr lang="zh-CN" altLang="en-US">
                <a:solidFill>
                  <a:schemeClr val="bg2"/>
                </a:solidFill>
              </a:rPr>
              <a:t>日二板个股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0" y="826135"/>
            <a:ext cx="8460740" cy="5023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00655" y="5925185"/>
            <a:ext cx="759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分金弱转强：涨停棱镜回溯人工智能</a:t>
            </a:r>
            <a:r>
              <a:rPr lang="en-US" altLang="zh-CN">
                <a:solidFill>
                  <a:schemeClr val="bg1"/>
                </a:solidFill>
              </a:rPr>
              <a:t>11.20</a:t>
            </a:r>
            <a:r>
              <a:rPr lang="zh-CN" altLang="en-US">
                <a:solidFill>
                  <a:schemeClr val="bg1"/>
                </a:solidFill>
              </a:rPr>
              <a:t>日二连板个股。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过程中潜在发酵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630"/>
            <a:ext cx="7882105" cy="468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79410" y="1899285"/>
            <a:ext cx="4212590" cy="40309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大家算一笔账。如果我进货原料是</a:t>
            </a:r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块，加工成本是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块，销售价格是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块。那么我的利润是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块也就是</a:t>
            </a:r>
            <a:r>
              <a:rPr lang="en-US" altLang="zh-CN" sz="1600">
                <a:solidFill>
                  <a:schemeClr val="bg1"/>
                </a:solidFill>
              </a:rPr>
              <a:t>20%</a:t>
            </a:r>
            <a:r>
              <a:rPr lang="zh-CN" altLang="en-US" sz="1600">
                <a:solidFill>
                  <a:schemeClr val="bg1"/>
                </a:solidFill>
              </a:rPr>
              <a:t>；但是一旦我的进货原料是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块，加工成本是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块，销售价格是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块，那么利润就是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块就是</a:t>
            </a:r>
            <a:r>
              <a:rPr lang="en-US" altLang="zh-CN" sz="1600">
                <a:solidFill>
                  <a:schemeClr val="bg1"/>
                </a:solidFill>
              </a:rPr>
              <a:t>40%</a:t>
            </a:r>
            <a:r>
              <a:rPr lang="zh-CN" altLang="en-US" sz="1600">
                <a:solidFill>
                  <a:schemeClr val="bg1"/>
                </a:solidFill>
              </a:rPr>
              <a:t>。然后利润就同比增长了</a:t>
            </a:r>
            <a:r>
              <a:rPr lang="en-US" altLang="zh-CN" sz="1600">
                <a:solidFill>
                  <a:schemeClr val="bg1"/>
                </a:solidFill>
              </a:rPr>
              <a:t>(4%-20%)/20%=100%</a:t>
            </a:r>
            <a:r>
              <a:rPr lang="zh-CN" altLang="en-US" sz="1600">
                <a:solidFill>
                  <a:schemeClr val="bg1"/>
                </a:solidFill>
              </a:rPr>
              <a:t>。如果要是股价没有上涨，然后利润大涨的话，股价就容易一旦拉升的时候就是单边拉升。所以这个就是为什么我们要研究原料降价的原因。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在算一笔账。如果成本降低了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块钱然后销售价格在涨价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块钱，那么利润就是</a:t>
            </a:r>
            <a:r>
              <a:rPr lang="en-US" altLang="zh-CN" sz="1600">
                <a:solidFill>
                  <a:schemeClr val="bg1"/>
                </a:solidFill>
              </a:rPr>
              <a:t>11-8=3</a:t>
            </a:r>
            <a:r>
              <a:rPr lang="zh-CN" altLang="en-US" sz="1600">
                <a:solidFill>
                  <a:schemeClr val="bg1"/>
                </a:solidFill>
              </a:rPr>
              <a:t>块。然后利润率就是</a:t>
            </a:r>
            <a:r>
              <a:rPr lang="en-US" altLang="zh-CN" sz="1600">
                <a:solidFill>
                  <a:schemeClr val="bg1"/>
                </a:solidFill>
              </a:rPr>
              <a:t>3/4=75%</a:t>
            </a:r>
            <a:r>
              <a:rPr lang="zh-CN" altLang="en-US" sz="1600">
                <a:solidFill>
                  <a:schemeClr val="bg1"/>
                </a:solidFill>
              </a:rPr>
              <a:t>。和最早的</a:t>
            </a:r>
            <a:r>
              <a:rPr lang="en-US" altLang="zh-CN" sz="1600">
                <a:solidFill>
                  <a:schemeClr val="bg1"/>
                </a:solidFill>
              </a:rPr>
              <a:t>20%</a:t>
            </a:r>
            <a:r>
              <a:rPr lang="zh-CN" altLang="en-US" sz="1600">
                <a:solidFill>
                  <a:schemeClr val="bg1"/>
                </a:solidFill>
              </a:rPr>
              <a:t>的利润相比就是翻了</a:t>
            </a:r>
            <a:r>
              <a:rPr lang="en-US" altLang="zh-CN" sz="1600">
                <a:solidFill>
                  <a:schemeClr val="bg1"/>
                </a:solidFill>
              </a:rPr>
              <a:t>3+</a:t>
            </a:r>
            <a:r>
              <a:rPr lang="zh-CN" altLang="en-US" sz="1600">
                <a:solidFill>
                  <a:schemeClr val="bg1"/>
                </a:solidFill>
              </a:rPr>
              <a:t>倍。所以，为什么原料降价，产品涨价的公司一旦兑现的时候上涨也是单边加速的。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034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选择优劣势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340" y="1795145"/>
            <a:ext cx="1118044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000">
                <a:solidFill>
                  <a:schemeClr val="bg1"/>
                </a:solidFill>
              </a:rPr>
              <a:t>一、戴维斯双击，容易贯穿整轮行情。业绩支撑为长期的基础。缺点，持仓者容易熬不住。所以结合捕捞季节的周线信号来进行择时。</a:t>
            </a:r>
            <a:endParaRPr lang="zh-CN" sz="2000">
              <a:solidFill>
                <a:schemeClr val="bg1"/>
              </a:solidFill>
            </a:endParaRPr>
          </a:p>
          <a:p>
            <a:endParaRPr lang="zh-CN" sz="2000">
              <a:solidFill>
                <a:schemeClr val="bg1"/>
              </a:solidFill>
            </a:endParaRPr>
          </a:p>
          <a:p>
            <a:r>
              <a:rPr lang="zh-CN" sz="2000">
                <a:solidFill>
                  <a:schemeClr val="bg1"/>
                </a:solidFill>
              </a:rPr>
              <a:t>二、</a:t>
            </a:r>
            <a:r>
              <a:rPr lang="en-US" altLang="zh-CN" sz="2000">
                <a:solidFill>
                  <a:schemeClr val="bg1"/>
                </a:solidFill>
              </a:rPr>
              <a:t>ai</a:t>
            </a:r>
            <a:r>
              <a:rPr lang="zh-CN" altLang="en-US" sz="2000">
                <a:solidFill>
                  <a:schemeClr val="bg1"/>
                </a:solidFill>
              </a:rPr>
              <a:t>潜伏优点一旦兑现可以是一波单边市，潜伏时间相比戴维斯双击时间短。最大亮点叠加短线主线直接起爆。缺点：个股存在蹭的嫌疑。如果没有短线热点加持拉升空间小。比如亚钾国际。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2620645"/>
            <a:ext cx="7167880" cy="2633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3429000"/>
            <a:ext cx="7105650" cy="1381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8340" y="3988435"/>
            <a:ext cx="112268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三、分金弱转强系列需要你懂情绪周期，紧跟市场主线。需要有应变能力，如果是短线那就要按照短线原则来。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优点：爆发力强，获利过瘾。缺点：总想做，总是拉起来才信。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细节：辅助线上筹码缺口不跌破和五日线上首选。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板块思考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5005" y="1021080"/>
            <a:ext cx="86760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芯片</a:t>
            </a:r>
            <a:r>
              <a:rPr lang="en-US" altLang="zh-CN">
                <a:solidFill>
                  <a:schemeClr val="bg1"/>
                </a:solidFill>
              </a:rPr>
              <a:t>+ai</a:t>
            </a:r>
            <a:r>
              <a:rPr lang="zh-CN" altLang="en-US">
                <a:solidFill>
                  <a:schemeClr val="bg1"/>
                </a:solidFill>
              </a:rPr>
              <a:t>（人工智能）必然发酵。但是因为太不好选择，就和</a:t>
            </a:r>
            <a:r>
              <a:rPr lang="en-US" altLang="zh-CN">
                <a:solidFill>
                  <a:schemeClr val="bg1"/>
                </a:solidFill>
              </a:rPr>
              <a:t>18</a:t>
            </a:r>
            <a:r>
              <a:rPr lang="zh-CN" altLang="en-US">
                <a:solidFill>
                  <a:schemeClr val="bg1"/>
                </a:solidFill>
              </a:rPr>
              <a:t>年的芯片一样，中科曙光和中芯国际以及寒武纪一样。不信和犹豫。几年后走出来。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美国的F-16也在今年，完成了首次AI驾驶，空中格斗训练。德国则已经批准，对乌克兰军援4000架AI无人机。它不依赖于GPS定位，而是依靠AI视觉识别，自主寻找目标，自主攻击。也就是说，不管你接不接受，AI技术浪潮都将扑面而来。而特朗普上台后，则会加速这一进程。英伟达市值能够突破3万亿美元，靠的不只是美元泡沫，更有庞大的市场需求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特斯拉就宣布，AI已经替代了所有的“人类逻辑代码”。什么意思？就是特斯拉的FSD智驾系统，它不再按照人类的思维逻辑，去写代码，也不再按照人类的驾驶逻辑，去定义行为。它怎么定义呢？它不再听人类的安排，而是自己定义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荷兰有阿斯麦，中国有上海微电子。美国有高通，中国华为海思。美国有英特尔，韩国有三星，台湾还有台积电，而大陆也有中芯国际。美国有英伟达，中国有华为海思、地平线。美国站在芯片工业的第一梯队，而第二梯队几乎是清一色的中国公司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芯片是算力，AI是应用。没有算力都白扯。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取舍有度是核心，赚我的钱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大三浪是主升浪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这些方向有思考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1096645"/>
            <a:chOff x="6595" y="2178"/>
            <a:chExt cx="10387" cy="1727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牛市的资产和规律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周金叉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超跌）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95" y="859790"/>
            <a:ext cx="7924165" cy="4705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1525" y="5753100"/>
            <a:ext cx="785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人工智能概念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周线金叉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海洋状态超跌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周金叉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超跌）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856615"/>
            <a:ext cx="8160385" cy="4845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41525" y="5753100"/>
            <a:ext cx="785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人工智能概念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周线金叉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海洋状态超跌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65" y="89598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指数必然有蓝筹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75" y="863600"/>
            <a:ext cx="8488421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25065" y="6101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白酒、有色、缸体等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牛市的资产和规律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资产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" y="1788795"/>
            <a:ext cx="4730115" cy="3281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45" y="1462405"/>
            <a:ext cx="5267325" cy="3933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股票账户的核心意义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" y="1371600"/>
            <a:ext cx="5276850" cy="3943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4665" y="1717040"/>
            <a:ext cx="42976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量化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简单直接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潜伏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持仓周期适中能拿住有结果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时间的玫瑰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短线热点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最为暴力，刺激荷尔蒙的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分泌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当蛮牛出现速度：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期权</a:t>
            </a:r>
            <a:r>
              <a:rPr lang="en-US" altLang="zh-CN" b="1">
                <a:solidFill>
                  <a:schemeClr val="bg1"/>
                </a:solidFill>
              </a:rPr>
              <a:t>—</a:t>
            </a:r>
            <a:r>
              <a:rPr lang="zh-CN" altLang="en-US" b="1">
                <a:solidFill>
                  <a:schemeClr val="bg1"/>
                </a:solidFill>
              </a:rPr>
              <a:t>期货</a:t>
            </a:r>
            <a:r>
              <a:rPr lang="en-US" altLang="zh-CN" b="1">
                <a:solidFill>
                  <a:schemeClr val="bg1"/>
                </a:solidFill>
              </a:rPr>
              <a:t>—</a:t>
            </a:r>
            <a:r>
              <a:rPr lang="zh-CN" altLang="en-US" b="1">
                <a:solidFill>
                  <a:schemeClr val="bg1"/>
                </a:solidFill>
              </a:rPr>
              <a:t>股票（上述类型）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基金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16450" y="54914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不要越疯越加，要赚钱会花；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不求完美，只求增长。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取舍有度是核心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赚我的钱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原因、逻辑和取舍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" y="923290"/>
            <a:ext cx="5646420" cy="4486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923290"/>
            <a:ext cx="5536565" cy="44869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55060" y="5692775"/>
            <a:ext cx="4983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（选股逻辑：</a:t>
            </a:r>
            <a:r>
              <a:rPr lang="en-US" altLang="zh-CN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猎手看涨停跟风的</a:t>
            </a:r>
            <a:r>
              <a:rPr lang="zh-CN" altLang="en-US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综合相似度）</a:t>
            </a:r>
            <a:endParaRPr lang="zh-CN" altLang="en-US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2"/>
                </a:solidFill>
              </a:rPr>
              <a:t>上述个股为历史涨幅数据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每一分钱都来自精雕细琢和忍耐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能力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929640"/>
            <a:ext cx="11694160" cy="5232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大三浪是主升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大三浪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65" y="896620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本轮特征：政策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897890"/>
            <a:ext cx="3679825" cy="1080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" y="822960"/>
            <a:ext cx="3629025" cy="790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1794510"/>
            <a:ext cx="4080510" cy="2927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50" y="2166620"/>
            <a:ext cx="5988685" cy="3243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75" y="4857750"/>
            <a:ext cx="4770755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0675" y="5553075"/>
            <a:ext cx="5262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10月末，还会有人大常委会会议。一般来说，重要财政政策都要由国务院提交人大审议，然后才能得以施行。比如去年增发1万亿特别国债，就是10月24日的人大审议通过后，才正式公布执行的。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3555" y="5553075"/>
            <a:ext cx="47866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1</a:t>
            </a:r>
            <a:r>
              <a:rPr lang="zh-CN" altLang="en-US">
                <a:solidFill>
                  <a:schemeClr val="bg1"/>
                </a:solidFill>
              </a:rPr>
              <a:t>2月初，中央经济工作会议召开。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SPECIAL_SOURCE" val="bdnull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4623</Words>
  <Application>WPS 演示</Application>
  <PresentationFormat>宽屏</PresentationFormat>
  <Paragraphs>241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Medium</vt:lpstr>
      <vt:lpstr>思源黑体 CN Normal</vt:lpstr>
      <vt:lpstr>黑体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Mr.</cp:lastModifiedBy>
  <cp:revision>272</cp:revision>
  <dcterms:created xsi:type="dcterms:W3CDTF">2022-12-31T05:43:00Z</dcterms:created>
  <dcterms:modified xsi:type="dcterms:W3CDTF">2024-12-13T07:27:06Z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  <property fmtid="{D5CDD505-2E9C-101B-9397-08002B2CF9AE}" pid="3" name="ICV">
    <vt:lpwstr>9DE66C20607549AD9166C82E0C0BF76B_13</vt:lpwstr>
  </property>
</Properties>
</file>